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72" r:id="rId14"/>
    <p:sldId id="267" r:id="rId15"/>
    <p:sldId id="268" r:id="rId16"/>
    <p:sldId id="269" r:id="rId17"/>
    <p:sldId id="270" r:id="rId18"/>
    <p:sldId id="271" r:id="rId19"/>
  </p:sldIdLst>
  <p:sldSz cx="9144000" cy="5715000"/>
  <p:notesSz cx="9144000" cy="5715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95"/>
        <p:guide pos="21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771650"/>
            <a:ext cx="7772400" cy="120015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3200400"/>
            <a:ext cx="6400800" cy="14287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1F1F1"/>
                </a:solidFill>
                <a:latin typeface="SimHei" panose="02010609060101010101" charset="-122"/>
                <a:cs typeface="SimHei" panose="02010609060101010101" charset="-122"/>
              </a:defRPr>
            </a:lvl1pPr>
          </a:lstStyle>
          <a:p/>
        </p:txBody>
      </p:sp>
      <p:sp>
        <p:nvSpPr>
          <p:cNvPr id="3" name="Holder 3"/>
          <p:cNvSpPr>
            <a:spLocks noGrp="1"/>
          </p:cNvSpPr>
          <p:nvPr>
            <p:ph type="body" idx="1"/>
          </p:nvPr>
        </p:nvSpPr>
        <p:spPr/>
        <p:txBody>
          <a:bodyPr lIns="0" tIns="0" rIns="0" bIns="0"/>
          <a:lstStyle>
            <a:lvl1pPr>
              <a:defRPr sz="4000" b="0" i="0">
                <a:solidFill>
                  <a:srgbClr val="1F487C"/>
                </a:solidFill>
                <a:latin typeface="SimHei" panose="02010609060101010101" charset="-122"/>
                <a:cs typeface="SimHei" panose="02010609060101010101"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1F1F1"/>
                </a:solidFill>
                <a:latin typeface="SimHei" panose="02010609060101010101" charset="-122"/>
                <a:cs typeface="SimHei" panose="02010609060101010101" charset="-122"/>
              </a:defRPr>
            </a:lvl1pPr>
          </a:lstStyle>
          <a:p/>
        </p:txBody>
      </p:sp>
      <p:sp>
        <p:nvSpPr>
          <p:cNvPr id="3" name="Holder 3"/>
          <p:cNvSpPr>
            <a:spLocks noGrp="1"/>
          </p:cNvSpPr>
          <p:nvPr>
            <p:ph sz="half" idx="2"/>
          </p:nvPr>
        </p:nvSpPr>
        <p:spPr>
          <a:xfrm>
            <a:off x="457200" y="1314450"/>
            <a:ext cx="3977640" cy="377190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314450"/>
            <a:ext cx="3977640" cy="377190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378450"/>
          </a:xfrm>
          <a:custGeom>
            <a:avLst/>
            <a:gdLst/>
            <a:ahLst/>
            <a:cxnLst/>
            <a:rect l="l" t="t" r="r" b="b"/>
            <a:pathLst>
              <a:path w="9144000" h="5378450">
                <a:moveTo>
                  <a:pt x="0" y="5378196"/>
                </a:moveTo>
                <a:lnTo>
                  <a:pt x="9144000" y="5378196"/>
                </a:lnTo>
                <a:lnTo>
                  <a:pt x="9144000" y="0"/>
                </a:lnTo>
                <a:lnTo>
                  <a:pt x="0" y="0"/>
                </a:lnTo>
                <a:lnTo>
                  <a:pt x="0" y="5378196"/>
                </a:lnTo>
                <a:close/>
              </a:path>
            </a:pathLst>
          </a:custGeom>
          <a:solidFill>
            <a:srgbClr val="F1F4F1"/>
          </a:solidFill>
        </p:spPr>
        <p:txBody>
          <a:bodyPr wrap="square" lIns="0" tIns="0" rIns="0" bIns="0" rtlCol="0"/>
          <a:lstStyle/>
          <a:p/>
        </p:txBody>
      </p:sp>
      <p:sp>
        <p:nvSpPr>
          <p:cNvPr id="17" name="bk object 17"/>
          <p:cNvSpPr/>
          <p:nvPr/>
        </p:nvSpPr>
        <p:spPr>
          <a:xfrm>
            <a:off x="0" y="5378195"/>
            <a:ext cx="9144000" cy="337185"/>
          </a:xfrm>
          <a:custGeom>
            <a:avLst/>
            <a:gdLst/>
            <a:ahLst/>
            <a:cxnLst/>
            <a:rect l="l" t="t" r="r" b="b"/>
            <a:pathLst>
              <a:path w="9144000" h="337185">
                <a:moveTo>
                  <a:pt x="0" y="336804"/>
                </a:moveTo>
                <a:lnTo>
                  <a:pt x="9144000" y="336804"/>
                </a:lnTo>
                <a:lnTo>
                  <a:pt x="9144000" y="0"/>
                </a:lnTo>
                <a:lnTo>
                  <a:pt x="0" y="0"/>
                </a:lnTo>
                <a:lnTo>
                  <a:pt x="0" y="336804"/>
                </a:lnTo>
                <a:close/>
              </a:path>
            </a:pathLst>
          </a:custGeom>
          <a:solidFill>
            <a:srgbClr val="37A935"/>
          </a:solidFill>
        </p:spPr>
        <p:txBody>
          <a:bodyPr wrap="square" lIns="0" tIns="0" rIns="0" bIns="0" rtlCol="0"/>
          <a:lstStyle/>
          <a:p/>
        </p:txBody>
      </p:sp>
      <p:sp>
        <p:nvSpPr>
          <p:cNvPr id="18" name="bk object 18"/>
          <p:cNvSpPr/>
          <p:nvPr/>
        </p:nvSpPr>
        <p:spPr>
          <a:xfrm>
            <a:off x="0" y="5341620"/>
            <a:ext cx="9144000" cy="36830"/>
          </a:xfrm>
          <a:custGeom>
            <a:avLst/>
            <a:gdLst/>
            <a:ahLst/>
            <a:cxnLst/>
            <a:rect l="l" t="t" r="r" b="b"/>
            <a:pathLst>
              <a:path w="9144000" h="36829">
                <a:moveTo>
                  <a:pt x="0" y="36575"/>
                </a:moveTo>
                <a:lnTo>
                  <a:pt x="9144000" y="36575"/>
                </a:lnTo>
                <a:lnTo>
                  <a:pt x="9144000" y="0"/>
                </a:lnTo>
                <a:lnTo>
                  <a:pt x="0" y="0"/>
                </a:lnTo>
                <a:lnTo>
                  <a:pt x="0" y="36575"/>
                </a:lnTo>
                <a:close/>
              </a:path>
            </a:pathLst>
          </a:custGeom>
          <a:solidFill>
            <a:srgbClr val="B9C1B8"/>
          </a:solidFill>
        </p:spPr>
        <p:txBody>
          <a:bodyPr wrap="square" lIns="0" tIns="0" rIns="0" bIns="0" rtlCol="0"/>
          <a:lstStyle/>
          <a:p/>
        </p:txBody>
      </p:sp>
      <p:sp>
        <p:nvSpPr>
          <p:cNvPr id="19" name="bk object 19"/>
          <p:cNvSpPr/>
          <p:nvPr/>
        </p:nvSpPr>
        <p:spPr>
          <a:xfrm>
            <a:off x="7837931" y="5455918"/>
            <a:ext cx="1197864" cy="179832"/>
          </a:xfrm>
          <a:prstGeom prst="rect">
            <a:avLst/>
          </a:prstGeom>
          <a:blipFill>
            <a:blip r:embed="rId2" cstate="print"/>
            <a:stretch>
              <a:fillRect/>
            </a:stretch>
          </a:blipFill>
        </p:spPr>
        <p:txBody>
          <a:bodyPr wrap="square" lIns="0" tIns="0" rIns="0" bIns="0" rtlCol="0"/>
          <a:lstStyle/>
          <a:p/>
        </p:txBody>
      </p:sp>
      <p:sp>
        <p:nvSpPr>
          <p:cNvPr id="20" name="bk object 20"/>
          <p:cNvSpPr/>
          <p:nvPr/>
        </p:nvSpPr>
        <p:spPr>
          <a:xfrm>
            <a:off x="4355591" y="688848"/>
            <a:ext cx="4320540" cy="4320540"/>
          </a:xfrm>
          <a:prstGeom prst="rect">
            <a:avLst/>
          </a:prstGeom>
          <a:blipFill>
            <a:blip r:embed="rId3" cstate="print"/>
            <a:stretch>
              <a:fillRect/>
            </a:stretch>
          </a:blipFill>
        </p:spPr>
        <p:txBody>
          <a:bodyPr wrap="square" lIns="0" tIns="0" rIns="0" bIns="0" rtlCol="0"/>
          <a:lstStyle/>
          <a:p/>
        </p:txBody>
      </p:sp>
      <p:sp>
        <p:nvSpPr>
          <p:cNvPr id="21" name="bk object 21"/>
          <p:cNvSpPr/>
          <p:nvPr/>
        </p:nvSpPr>
        <p:spPr>
          <a:xfrm>
            <a:off x="0" y="0"/>
            <a:ext cx="9144000" cy="624839"/>
          </a:xfrm>
          <a:prstGeom prst="rect">
            <a:avLst/>
          </a:prstGeom>
          <a:blipFill>
            <a:blip r:embed="rId4" cstate="print"/>
            <a:stretch>
              <a:fillRect/>
            </a:stretch>
          </a:blipFill>
        </p:spPr>
        <p:txBody>
          <a:bodyPr wrap="square" lIns="0" tIns="0" rIns="0" bIns="0" rtlCol="0"/>
          <a:lstStyle/>
          <a:p/>
        </p:txBody>
      </p:sp>
      <p:sp>
        <p:nvSpPr>
          <p:cNvPr id="22" name="bk object 22"/>
          <p:cNvSpPr/>
          <p:nvPr/>
        </p:nvSpPr>
        <p:spPr>
          <a:xfrm>
            <a:off x="0" y="624840"/>
            <a:ext cx="9144000" cy="36830"/>
          </a:xfrm>
          <a:custGeom>
            <a:avLst/>
            <a:gdLst/>
            <a:ahLst/>
            <a:cxnLst/>
            <a:rect l="l" t="t" r="r" b="b"/>
            <a:pathLst>
              <a:path w="9144000" h="36829">
                <a:moveTo>
                  <a:pt x="0" y="36575"/>
                </a:moveTo>
                <a:lnTo>
                  <a:pt x="9144000" y="36575"/>
                </a:lnTo>
                <a:lnTo>
                  <a:pt x="9144000" y="0"/>
                </a:lnTo>
                <a:lnTo>
                  <a:pt x="0" y="0"/>
                </a:lnTo>
                <a:lnTo>
                  <a:pt x="0" y="36575"/>
                </a:lnTo>
                <a:close/>
              </a:path>
            </a:pathLst>
          </a:custGeom>
          <a:solidFill>
            <a:srgbClr val="909490"/>
          </a:solidFill>
        </p:spPr>
        <p:txBody>
          <a:bodyPr wrap="square" lIns="0" tIns="0" rIns="0" bIns="0" rtlCol="0"/>
          <a:lstStyle/>
          <a:p/>
        </p:txBody>
      </p:sp>
      <p:sp>
        <p:nvSpPr>
          <p:cNvPr id="23" name="bk object 23"/>
          <p:cNvSpPr/>
          <p:nvPr/>
        </p:nvSpPr>
        <p:spPr>
          <a:xfrm>
            <a:off x="179831" y="5426964"/>
            <a:ext cx="908685" cy="288290"/>
          </a:xfrm>
          <a:custGeom>
            <a:avLst/>
            <a:gdLst/>
            <a:ahLst/>
            <a:cxnLst/>
            <a:rect l="l" t="t" r="r" b="b"/>
            <a:pathLst>
              <a:path w="908685" h="288289">
                <a:moveTo>
                  <a:pt x="908304" y="0"/>
                </a:moveTo>
                <a:lnTo>
                  <a:pt x="94780" y="0"/>
                </a:lnTo>
                <a:lnTo>
                  <a:pt x="0" y="288035"/>
                </a:lnTo>
                <a:lnTo>
                  <a:pt x="813523" y="288035"/>
                </a:lnTo>
                <a:lnTo>
                  <a:pt x="908304" y="0"/>
                </a:lnTo>
                <a:close/>
              </a:path>
            </a:pathLst>
          </a:custGeom>
          <a:solidFill>
            <a:srgbClr val="48B746"/>
          </a:solidFill>
        </p:spPr>
        <p:txBody>
          <a:bodyPr wrap="square" lIns="0" tIns="0" rIns="0" bIns="0" rtlCol="0"/>
          <a:lstStyle/>
          <a:p/>
        </p:txBody>
      </p:sp>
      <p:sp>
        <p:nvSpPr>
          <p:cNvPr id="24" name="bk object 24"/>
          <p:cNvSpPr/>
          <p:nvPr/>
        </p:nvSpPr>
        <p:spPr>
          <a:xfrm>
            <a:off x="762000" y="5571744"/>
            <a:ext cx="210820" cy="143510"/>
          </a:xfrm>
          <a:custGeom>
            <a:avLst/>
            <a:gdLst/>
            <a:ahLst/>
            <a:cxnLst/>
            <a:rect l="l" t="t" r="r" b="b"/>
            <a:pathLst>
              <a:path w="210819" h="143510">
                <a:moveTo>
                  <a:pt x="210312" y="0"/>
                </a:moveTo>
                <a:lnTo>
                  <a:pt x="46380" y="0"/>
                </a:lnTo>
                <a:lnTo>
                  <a:pt x="0" y="143255"/>
                </a:lnTo>
                <a:lnTo>
                  <a:pt x="163931" y="143255"/>
                </a:lnTo>
                <a:lnTo>
                  <a:pt x="210312" y="0"/>
                </a:lnTo>
                <a:close/>
              </a:path>
            </a:pathLst>
          </a:custGeom>
          <a:solidFill>
            <a:srgbClr val="53C052"/>
          </a:solidFill>
        </p:spPr>
        <p:txBody>
          <a:bodyPr wrap="square" lIns="0" tIns="0" rIns="0" bIns="0" rtlCol="0"/>
          <a:lstStyle/>
          <a:p/>
        </p:txBody>
      </p:sp>
      <p:sp>
        <p:nvSpPr>
          <p:cNvPr id="25" name="bk object 25"/>
          <p:cNvSpPr/>
          <p:nvPr/>
        </p:nvSpPr>
        <p:spPr>
          <a:xfrm>
            <a:off x="509016" y="0"/>
            <a:ext cx="684530" cy="579120"/>
          </a:xfrm>
          <a:custGeom>
            <a:avLst/>
            <a:gdLst/>
            <a:ahLst/>
            <a:cxnLst/>
            <a:rect l="l" t="t" r="r" b="b"/>
            <a:pathLst>
              <a:path w="684530" h="579120">
                <a:moveTo>
                  <a:pt x="684276" y="0"/>
                </a:moveTo>
                <a:lnTo>
                  <a:pt x="182829" y="0"/>
                </a:lnTo>
                <a:lnTo>
                  <a:pt x="0" y="579120"/>
                </a:lnTo>
                <a:lnTo>
                  <a:pt x="501446" y="579120"/>
                </a:lnTo>
                <a:lnTo>
                  <a:pt x="684276" y="0"/>
                </a:lnTo>
                <a:close/>
              </a:path>
            </a:pathLst>
          </a:custGeom>
          <a:solidFill>
            <a:srgbClr val="47B746"/>
          </a:solidFill>
        </p:spPr>
        <p:txBody>
          <a:bodyPr wrap="square" lIns="0" tIns="0" rIns="0" bIns="0" rtlCol="0"/>
          <a:lstStyle/>
          <a:p/>
        </p:txBody>
      </p:sp>
      <p:sp>
        <p:nvSpPr>
          <p:cNvPr id="26" name="bk object 26"/>
          <p:cNvSpPr/>
          <p:nvPr/>
        </p:nvSpPr>
        <p:spPr>
          <a:xfrm>
            <a:off x="173736" y="0"/>
            <a:ext cx="365760" cy="419100"/>
          </a:xfrm>
          <a:custGeom>
            <a:avLst/>
            <a:gdLst/>
            <a:ahLst/>
            <a:cxnLst/>
            <a:rect l="l" t="t" r="r" b="b"/>
            <a:pathLst>
              <a:path w="365759" h="419100">
                <a:moveTo>
                  <a:pt x="365759" y="0"/>
                </a:moveTo>
                <a:lnTo>
                  <a:pt x="134239" y="0"/>
                </a:lnTo>
                <a:lnTo>
                  <a:pt x="0" y="419100"/>
                </a:lnTo>
                <a:lnTo>
                  <a:pt x="231521" y="419100"/>
                </a:lnTo>
                <a:lnTo>
                  <a:pt x="365759" y="0"/>
                </a:lnTo>
                <a:close/>
              </a:path>
            </a:pathLst>
          </a:custGeom>
          <a:solidFill>
            <a:srgbClr val="47B746"/>
          </a:solidFill>
        </p:spPr>
        <p:txBody>
          <a:bodyPr wrap="square" lIns="0" tIns="0" rIns="0" bIns="0" rtlCol="0"/>
          <a:lstStyle/>
          <a:p/>
        </p:txBody>
      </p:sp>
      <p:sp>
        <p:nvSpPr>
          <p:cNvPr id="27" name="bk object 27"/>
          <p:cNvSpPr/>
          <p:nvPr/>
        </p:nvSpPr>
        <p:spPr>
          <a:xfrm>
            <a:off x="5049011" y="3110483"/>
            <a:ext cx="2939795" cy="1941576"/>
          </a:xfrm>
          <a:prstGeom prst="rect">
            <a:avLst/>
          </a:prstGeom>
          <a:blipFill>
            <a:blip r:embed="rId5"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800" b="0" i="0">
                <a:solidFill>
                  <a:srgbClr val="F1F1F1"/>
                </a:solidFill>
                <a:latin typeface="SimHei" panose="02010609060101010101" charset="-122"/>
                <a:cs typeface="SimHei" panose="02010609060101010101"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378450"/>
          </a:xfrm>
          <a:custGeom>
            <a:avLst/>
            <a:gdLst/>
            <a:ahLst/>
            <a:cxnLst/>
            <a:rect l="l" t="t" r="r" b="b"/>
            <a:pathLst>
              <a:path w="9144000" h="5378450">
                <a:moveTo>
                  <a:pt x="0" y="5378196"/>
                </a:moveTo>
                <a:lnTo>
                  <a:pt x="9144000" y="5378196"/>
                </a:lnTo>
                <a:lnTo>
                  <a:pt x="9144000" y="0"/>
                </a:lnTo>
                <a:lnTo>
                  <a:pt x="0" y="0"/>
                </a:lnTo>
                <a:lnTo>
                  <a:pt x="0" y="5378196"/>
                </a:lnTo>
                <a:close/>
              </a:path>
            </a:pathLst>
          </a:custGeom>
          <a:solidFill>
            <a:srgbClr val="F1F4F1"/>
          </a:solidFill>
        </p:spPr>
        <p:txBody>
          <a:bodyPr wrap="square" lIns="0" tIns="0" rIns="0" bIns="0" rtlCol="0"/>
          <a:lstStyle/>
          <a:p/>
        </p:txBody>
      </p:sp>
      <p:sp>
        <p:nvSpPr>
          <p:cNvPr id="17" name="bk object 17"/>
          <p:cNvSpPr/>
          <p:nvPr/>
        </p:nvSpPr>
        <p:spPr>
          <a:xfrm>
            <a:off x="0" y="5378195"/>
            <a:ext cx="9144000" cy="337185"/>
          </a:xfrm>
          <a:custGeom>
            <a:avLst/>
            <a:gdLst/>
            <a:ahLst/>
            <a:cxnLst/>
            <a:rect l="l" t="t" r="r" b="b"/>
            <a:pathLst>
              <a:path w="9144000" h="337185">
                <a:moveTo>
                  <a:pt x="0" y="336804"/>
                </a:moveTo>
                <a:lnTo>
                  <a:pt x="9144000" y="336804"/>
                </a:lnTo>
                <a:lnTo>
                  <a:pt x="9144000" y="0"/>
                </a:lnTo>
                <a:lnTo>
                  <a:pt x="0" y="0"/>
                </a:lnTo>
                <a:lnTo>
                  <a:pt x="0" y="336804"/>
                </a:lnTo>
                <a:close/>
              </a:path>
            </a:pathLst>
          </a:custGeom>
          <a:solidFill>
            <a:srgbClr val="37A935"/>
          </a:solidFill>
        </p:spPr>
        <p:txBody>
          <a:bodyPr wrap="square" lIns="0" tIns="0" rIns="0" bIns="0" rtlCol="0"/>
          <a:lstStyle/>
          <a:p/>
        </p:txBody>
      </p:sp>
      <p:sp>
        <p:nvSpPr>
          <p:cNvPr id="18" name="bk object 18"/>
          <p:cNvSpPr/>
          <p:nvPr/>
        </p:nvSpPr>
        <p:spPr>
          <a:xfrm>
            <a:off x="0" y="5341620"/>
            <a:ext cx="9144000" cy="36830"/>
          </a:xfrm>
          <a:custGeom>
            <a:avLst/>
            <a:gdLst/>
            <a:ahLst/>
            <a:cxnLst/>
            <a:rect l="l" t="t" r="r" b="b"/>
            <a:pathLst>
              <a:path w="9144000" h="36829">
                <a:moveTo>
                  <a:pt x="0" y="36575"/>
                </a:moveTo>
                <a:lnTo>
                  <a:pt x="9144000" y="36575"/>
                </a:lnTo>
                <a:lnTo>
                  <a:pt x="9144000" y="0"/>
                </a:lnTo>
                <a:lnTo>
                  <a:pt x="0" y="0"/>
                </a:lnTo>
                <a:lnTo>
                  <a:pt x="0" y="36575"/>
                </a:lnTo>
                <a:close/>
              </a:path>
            </a:pathLst>
          </a:custGeom>
          <a:solidFill>
            <a:srgbClr val="B9C1B8"/>
          </a:solidFill>
        </p:spPr>
        <p:txBody>
          <a:bodyPr wrap="square" lIns="0" tIns="0" rIns="0" bIns="0" rtlCol="0"/>
          <a:lstStyle/>
          <a:p/>
        </p:txBody>
      </p:sp>
      <p:sp>
        <p:nvSpPr>
          <p:cNvPr id="19" name="bk object 19"/>
          <p:cNvSpPr/>
          <p:nvPr/>
        </p:nvSpPr>
        <p:spPr>
          <a:xfrm>
            <a:off x="7837931" y="5455918"/>
            <a:ext cx="1197864" cy="179832"/>
          </a:xfrm>
          <a:prstGeom prst="rect">
            <a:avLst/>
          </a:prstGeom>
          <a:blipFill>
            <a:blip r:embed="rId6" cstate="print"/>
            <a:stretch>
              <a:fillRect/>
            </a:stretch>
          </a:blipFill>
        </p:spPr>
        <p:txBody>
          <a:bodyPr wrap="square" lIns="0" tIns="0" rIns="0" bIns="0" rtlCol="0"/>
          <a:lstStyle/>
          <a:p/>
        </p:txBody>
      </p:sp>
      <p:sp>
        <p:nvSpPr>
          <p:cNvPr id="20" name="bk object 20"/>
          <p:cNvSpPr/>
          <p:nvPr/>
        </p:nvSpPr>
        <p:spPr>
          <a:xfrm>
            <a:off x="4355591" y="688848"/>
            <a:ext cx="4320540" cy="4320540"/>
          </a:xfrm>
          <a:prstGeom prst="rect">
            <a:avLst/>
          </a:prstGeom>
          <a:blipFill>
            <a:blip r:embed="rId7" cstate="print"/>
            <a:stretch>
              <a:fillRect/>
            </a:stretch>
          </a:blipFill>
        </p:spPr>
        <p:txBody>
          <a:bodyPr wrap="square" lIns="0" tIns="0" rIns="0" bIns="0" rtlCol="0"/>
          <a:lstStyle/>
          <a:p/>
        </p:txBody>
      </p:sp>
      <p:sp>
        <p:nvSpPr>
          <p:cNvPr id="21" name="bk object 21"/>
          <p:cNvSpPr/>
          <p:nvPr/>
        </p:nvSpPr>
        <p:spPr>
          <a:xfrm>
            <a:off x="0" y="0"/>
            <a:ext cx="9144000" cy="624839"/>
          </a:xfrm>
          <a:prstGeom prst="rect">
            <a:avLst/>
          </a:prstGeom>
          <a:blipFill>
            <a:blip r:embed="rId8" cstate="print"/>
            <a:stretch>
              <a:fillRect/>
            </a:stretch>
          </a:blipFill>
        </p:spPr>
        <p:txBody>
          <a:bodyPr wrap="square" lIns="0" tIns="0" rIns="0" bIns="0" rtlCol="0"/>
          <a:lstStyle/>
          <a:p/>
        </p:txBody>
      </p:sp>
      <p:sp>
        <p:nvSpPr>
          <p:cNvPr id="22" name="bk object 22"/>
          <p:cNvSpPr/>
          <p:nvPr/>
        </p:nvSpPr>
        <p:spPr>
          <a:xfrm>
            <a:off x="0" y="624840"/>
            <a:ext cx="9144000" cy="36830"/>
          </a:xfrm>
          <a:custGeom>
            <a:avLst/>
            <a:gdLst/>
            <a:ahLst/>
            <a:cxnLst/>
            <a:rect l="l" t="t" r="r" b="b"/>
            <a:pathLst>
              <a:path w="9144000" h="36829">
                <a:moveTo>
                  <a:pt x="0" y="36575"/>
                </a:moveTo>
                <a:lnTo>
                  <a:pt x="9144000" y="36575"/>
                </a:lnTo>
                <a:lnTo>
                  <a:pt x="9144000" y="0"/>
                </a:lnTo>
                <a:lnTo>
                  <a:pt x="0" y="0"/>
                </a:lnTo>
                <a:lnTo>
                  <a:pt x="0" y="36575"/>
                </a:lnTo>
                <a:close/>
              </a:path>
            </a:pathLst>
          </a:custGeom>
          <a:solidFill>
            <a:srgbClr val="909490"/>
          </a:solidFill>
        </p:spPr>
        <p:txBody>
          <a:bodyPr wrap="square" lIns="0" tIns="0" rIns="0" bIns="0" rtlCol="0"/>
          <a:lstStyle/>
          <a:p/>
        </p:txBody>
      </p:sp>
      <p:sp>
        <p:nvSpPr>
          <p:cNvPr id="23" name="bk object 23"/>
          <p:cNvSpPr/>
          <p:nvPr/>
        </p:nvSpPr>
        <p:spPr>
          <a:xfrm>
            <a:off x="179831" y="5426964"/>
            <a:ext cx="908685" cy="288290"/>
          </a:xfrm>
          <a:custGeom>
            <a:avLst/>
            <a:gdLst/>
            <a:ahLst/>
            <a:cxnLst/>
            <a:rect l="l" t="t" r="r" b="b"/>
            <a:pathLst>
              <a:path w="908685" h="288289">
                <a:moveTo>
                  <a:pt x="908304" y="0"/>
                </a:moveTo>
                <a:lnTo>
                  <a:pt x="94780" y="0"/>
                </a:lnTo>
                <a:lnTo>
                  <a:pt x="0" y="288035"/>
                </a:lnTo>
                <a:lnTo>
                  <a:pt x="813523" y="288035"/>
                </a:lnTo>
                <a:lnTo>
                  <a:pt x="908304" y="0"/>
                </a:lnTo>
                <a:close/>
              </a:path>
            </a:pathLst>
          </a:custGeom>
          <a:solidFill>
            <a:srgbClr val="48B746"/>
          </a:solidFill>
        </p:spPr>
        <p:txBody>
          <a:bodyPr wrap="square" lIns="0" tIns="0" rIns="0" bIns="0" rtlCol="0"/>
          <a:lstStyle/>
          <a:p/>
        </p:txBody>
      </p:sp>
      <p:sp>
        <p:nvSpPr>
          <p:cNvPr id="24" name="bk object 24"/>
          <p:cNvSpPr/>
          <p:nvPr/>
        </p:nvSpPr>
        <p:spPr>
          <a:xfrm>
            <a:off x="762000" y="5571744"/>
            <a:ext cx="210820" cy="143510"/>
          </a:xfrm>
          <a:custGeom>
            <a:avLst/>
            <a:gdLst/>
            <a:ahLst/>
            <a:cxnLst/>
            <a:rect l="l" t="t" r="r" b="b"/>
            <a:pathLst>
              <a:path w="210819" h="143510">
                <a:moveTo>
                  <a:pt x="210312" y="0"/>
                </a:moveTo>
                <a:lnTo>
                  <a:pt x="46380" y="0"/>
                </a:lnTo>
                <a:lnTo>
                  <a:pt x="0" y="143255"/>
                </a:lnTo>
                <a:lnTo>
                  <a:pt x="163931" y="143255"/>
                </a:lnTo>
                <a:lnTo>
                  <a:pt x="210312" y="0"/>
                </a:lnTo>
                <a:close/>
              </a:path>
            </a:pathLst>
          </a:custGeom>
          <a:solidFill>
            <a:srgbClr val="53C052"/>
          </a:solidFill>
        </p:spPr>
        <p:txBody>
          <a:bodyPr wrap="square" lIns="0" tIns="0" rIns="0" bIns="0" rtlCol="0"/>
          <a:lstStyle/>
          <a:p/>
        </p:txBody>
      </p:sp>
      <p:sp>
        <p:nvSpPr>
          <p:cNvPr id="25" name="bk object 25"/>
          <p:cNvSpPr/>
          <p:nvPr/>
        </p:nvSpPr>
        <p:spPr>
          <a:xfrm>
            <a:off x="509016" y="0"/>
            <a:ext cx="684530" cy="579120"/>
          </a:xfrm>
          <a:custGeom>
            <a:avLst/>
            <a:gdLst/>
            <a:ahLst/>
            <a:cxnLst/>
            <a:rect l="l" t="t" r="r" b="b"/>
            <a:pathLst>
              <a:path w="684530" h="579120">
                <a:moveTo>
                  <a:pt x="684276" y="0"/>
                </a:moveTo>
                <a:lnTo>
                  <a:pt x="182829" y="0"/>
                </a:lnTo>
                <a:lnTo>
                  <a:pt x="0" y="579120"/>
                </a:lnTo>
                <a:lnTo>
                  <a:pt x="501446" y="579120"/>
                </a:lnTo>
                <a:lnTo>
                  <a:pt x="684276" y="0"/>
                </a:lnTo>
                <a:close/>
              </a:path>
            </a:pathLst>
          </a:custGeom>
          <a:solidFill>
            <a:srgbClr val="47B746"/>
          </a:solidFill>
        </p:spPr>
        <p:txBody>
          <a:bodyPr wrap="square" lIns="0" tIns="0" rIns="0" bIns="0" rtlCol="0"/>
          <a:lstStyle/>
          <a:p/>
        </p:txBody>
      </p:sp>
      <p:sp>
        <p:nvSpPr>
          <p:cNvPr id="26" name="bk object 26"/>
          <p:cNvSpPr/>
          <p:nvPr/>
        </p:nvSpPr>
        <p:spPr>
          <a:xfrm>
            <a:off x="173736" y="0"/>
            <a:ext cx="365760" cy="419100"/>
          </a:xfrm>
          <a:custGeom>
            <a:avLst/>
            <a:gdLst/>
            <a:ahLst/>
            <a:cxnLst/>
            <a:rect l="l" t="t" r="r" b="b"/>
            <a:pathLst>
              <a:path w="365759" h="419100">
                <a:moveTo>
                  <a:pt x="365759" y="0"/>
                </a:moveTo>
                <a:lnTo>
                  <a:pt x="134239" y="0"/>
                </a:lnTo>
                <a:lnTo>
                  <a:pt x="0" y="419100"/>
                </a:lnTo>
                <a:lnTo>
                  <a:pt x="231521" y="419100"/>
                </a:lnTo>
                <a:lnTo>
                  <a:pt x="365759" y="0"/>
                </a:lnTo>
                <a:close/>
              </a:path>
            </a:pathLst>
          </a:custGeom>
          <a:solidFill>
            <a:srgbClr val="47B746"/>
          </a:solidFill>
        </p:spPr>
        <p:txBody>
          <a:bodyPr wrap="square" lIns="0" tIns="0" rIns="0" bIns="0" rtlCol="0"/>
          <a:lstStyle/>
          <a:p/>
        </p:txBody>
      </p:sp>
      <p:sp>
        <p:nvSpPr>
          <p:cNvPr id="2" name="Holder 2"/>
          <p:cNvSpPr>
            <a:spLocks noGrp="1"/>
          </p:cNvSpPr>
          <p:nvPr>
            <p:ph type="title"/>
          </p:nvPr>
        </p:nvSpPr>
        <p:spPr>
          <a:xfrm>
            <a:off x="2781808" y="80517"/>
            <a:ext cx="3580383" cy="452120"/>
          </a:xfrm>
          <a:prstGeom prst="rect">
            <a:avLst/>
          </a:prstGeom>
        </p:spPr>
        <p:txBody>
          <a:bodyPr wrap="square" lIns="0" tIns="0" rIns="0" bIns="0">
            <a:spAutoFit/>
          </a:bodyPr>
          <a:lstStyle>
            <a:lvl1pPr>
              <a:defRPr sz="2800" b="0" i="0">
                <a:solidFill>
                  <a:srgbClr val="F1F1F1"/>
                </a:solidFill>
                <a:latin typeface="SimHei" panose="02010609060101010101" charset="-122"/>
                <a:cs typeface="SimHei" panose="02010609060101010101" charset="-122"/>
              </a:defRPr>
            </a:lvl1pPr>
          </a:lstStyle>
          <a:p/>
        </p:txBody>
      </p:sp>
      <p:sp>
        <p:nvSpPr>
          <p:cNvPr id="3" name="Holder 3"/>
          <p:cNvSpPr>
            <a:spLocks noGrp="1"/>
          </p:cNvSpPr>
          <p:nvPr>
            <p:ph type="body" idx="1"/>
          </p:nvPr>
        </p:nvSpPr>
        <p:spPr>
          <a:xfrm>
            <a:off x="338251" y="908761"/>
            <a:ext cx="8467496" cy="1244600"/>
          </a:xfrm>
          <a:prstGeom prst="rect">
            <a:avLst/>
          </a:prstGeom>
        </p:spPr>
        <p:txBody>
          <a:bodyPr wrap="square" lIns="0" tIns="0" rIns="0" bIns="0">
            <a:spAutoFit/>
          </a:bodyPr>
          <a:lstStyle>
            <a:lvl1pPr>
              <a:defRPr sz="4000" b="0" i="0">
                <a:solidFill>
                  <a:srgbClr val="1F487C"/>
                </a:solidFill>
                <a:latin typeface="SimHei" panose="02010609060101010101" charset="-122"/>
                <a:cs typeface="SimHei" panose="02010609060101010101" charset="-122"/>
              </a:defRPr>
            </a:lvl1pPr>
          </a:lstStyle>
          <a:p/>
        </p:txBody>
      </p:sp>
      <p:sp>
        <p:nvSpPr>
          <p:cNvPr id="4" name="Holder 4"/>
          <p:cNvSpPr>
            <a:spLocks noGrp="1"/>
          </p:cNvSpPr>
          <p:nvPr>
            <p:ph type="ftr" sz="quarter" idx="5"/>
          </p:nvPr>
        </p:nvSpPr>
        <p:spPr>
          <a:xfrm>
            <a:off x="3108960" y="5314950"/>
            <a:ext cx="2926080" cy="28575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5314950"/>
            <a:ext cx="2103120" cy="2857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5314950"/>
            <a:ext cx="2103120" cy="2857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5.png"/><Relationship Id="rId7" Type="http://schemas.openxmlformats.org/officeDocument/2006/relationships/image" Target="../media/image54.jpeg"/><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image" Target="../media/image48.jpeg"/></Relationships>
</file>

<file path=ppt/slides/_rels/slide12.xml.rels><?xml version="1.0" encoding="UTF-8" standalone="yes"?>
<Relationships xmlns="http://schemas.openxmlformats.org/package/2006/relationships"><Relationship Id="rId9" Type="http://schemas.openxmlformats.org/officeDocument/2006/relationships/image" Target="../media/image64.png"/><Relationship Id="rId8" Type="http://schemas.openxmlformats.org/officeDocument/2006/relationships/image" Target="../media/image63.png"/><Relationship Id="rId7" Type="http://schemas.openxmlformats.org/officeDocument/2006/relationships/image" Target="../media/image62.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4" Type="http://schemas.openxmlformats.org/officeDocument/2006/relationships/slideLayout" Target="../slideLayouts/slideLayout2.xml"/><Relationship Id="rId13" Type="http://schemas.openxmlformats.org/officeDocument/2006/relationships/image" Target="../media/image68.png"/><Relationship Id="rId12" Type="http://schemas.openxmlformats.org/officeDocument/2006/relationships/image" Target="../media/image67.png"/><Relationship Id="rId11" Type="http://schemas.openxmlformats.org/officeDocument/2006/relationships/image" Target="../media/image66.jpeg"/><Relationship Id="rId10" Type="http://schemas.openxmlformats.org/officeDocument/2006/relationships/image" Target="../media/image65.jpeg"/><Relationship Id="rId1" Type="http://schemas.openxmlformats.org/officeDocument/2006/relationships/image" Target="../media/image56.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8.jpeg"/><Relationship Id="rId7" Type="http://schemas.openxmlformats.org/officeDocument/2006/relationships/image" Target="../media/image74.jpeg"/><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image" Target="../media/image53.jpeg"/></Relationships>
</file>

<file path=ppt/slides/_rels/slide14.xml.rels><?xml version="1.0" encoding="UTF-8" standalone="yes"?>
<Relationships xmlns="http://schemas.openxmlformats.org/package/2006/relationships"><Relationship Id="rId9" Type="http://schemas.openxmlformats.org/officeDocument/2006/relationships/image" Target="../media/image82.png"/><Relationship Id="rId8" Type="http://schemas.openxmlformats.org/officeDocument/2006/relationships/image" Target="../media/image81.jpeg"/><Relationship Id="rId7" Type="http://schemas.openxmlformats.org/officeDocument/2006/relationships/image" Target="../media/image80.png"/><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3" Type="http://schemas.openxmlformats.org/officeDocument/2006/relationships/image" Target="../media/image20.png"/><Relationship Id="rId20" Type="http://schemas.openxmlformats.org/officeDocument/2006/relationships/slideLayout" Target="../slideLayouts/slideLayout2.xml"/><Relationship Id="rId2" Type="http://schemas.openxmlformats.org/officeDocument/2006/relationships/image" Target="../media/image76.png"/><Relationship Id="rId19" Type="http://schemas.openxmlformats.org/officeDocument/2006/relationships/image" Target="../media/image92.jpeg"/><Relationship Id="rId18" Type="http://schemas.openxmlformats.org/officeDocument/2006/relationships/image" Target="../media/image91.jpeg"/><Relationship Id="rId17" Type="http://schemas.openxmlformats.org/officeDocument/2006/relationships/image" Target="../media/image90.png"/><Relationship Id="rId16" Type="http://schemas.openxmlformats.org/officeDocument/2006/relationships/image" Target="../media/image89.png"/><Relationship Id="rId15" Type="http://schemas.openxmlformats.org/officeDocument/2006/relationships/image" Target="../media/image88.png"/><Relationship Id="rId14" Type="http://schemas.openxmlformats.org/officeDocument/2006/relationships/image" Target="../media/image87.png"/><Relationship Id="rId13" Type="http://schemas.openxmlformats.org/officeDocument/2006/relationships/image" Target="../media/image86.png"/><Relationship Id="rId12" Type="http://schemas.openxmlformats.org/officeDocument/2006/relationships/image" Target="../media/image85.png"/><Relationship Id="rId11" Type="http://schemas.openxmlformats.org/officeDocument/2006/relationships/image" Target="../media/image84.png"/><Relationship Id="rId10" Type="http://schemas.openxmlformats.org/officeDocument/2006/relationships/image" Target="../media/image83.png"/><Relationship Id="rId1" Type="http://schemas.openxmlformats.org/officeDocument/2006/relationships/image" Target="../media/image7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image" Target="../media/image99.png"/><Relationship Id="rId8" Type="http://schemas.openxmlformats.org/officeDocument/2006/relationships/image" Target="../media/image74.jpeg"/><Relationship Id="rId7" Type="http://schemas.openxmlformats.org/officeDocument/2006/relationships/image" Target="../media/image98.png"/><Relationship Id="rId6" Type="http://schemas.openxmlformats.org/officeDocument/2006/relationships/image" Target="../media/image53.jpeg"/><Relationship Id="rId5" Type="http://schemas.openxmlformats.org/officeDocument/2006/relationships/image" Target="../media/image97.png"/><Relationship Id="rId4" Type="http://schemas.openxmlformats.org/officeDocument/2006/relationships/image" Target="../media/image96.jpeg"/><Relationship Id="rId3" Type="http://schemas.openxmlformats.org/officeDocument/2006/relationships/image" Target="../media/image95.png"/><Relationship Id="rId2" Type="http://schemas.openxmlformats.org/officeDocument/2006/relationships/image" Target="../media/image94.png"/><Relationship Id="rId10" Type="http://schemas.openxmlformats.org/officeDocument/2006/relationships/slideLayout" Target="../slideLayouts/slideLayout2.xml"/><Relationship Id="rId1" Type="http://schemas.openxmlformats.org/officeDocument/2006/relationships/image" Target="../media/image93.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www.planora.fi/" TargetMode="External"/><Relationship Id="rId6" Type="http://schemas.openxmlformats.org/officeDocument/2006/relationships/hyperlink" Target="mailto:risto.prokkola@planora.fi" TargetMode="External"/><Relationship Id="rId5" Type="http://schemas.openxmlformats.org/officeDocument/2006/relationships/hyperlink" Target="mailto:sami.osterman@planora.fi" TargetMode="External"/><Relationship Id="rId4" Type="http://schemas.openxmlformats.org/officeDocument/2006/relationships/hyperlink" Target="mailto:hanhar@163.com" TargetMode="External"/><Relationship Id="rId3" Type="http://schemas.openxmlformats.org/officeDocument/2006/relationships/hyperlink" Target="mailto:yu.li@planora.fi" TargetMode="External"/><Relationship Id="rId2" Type="http://schemas.openxmlformats.org/officeDocument/2006/relationships/hyperlink" Target="mailto:katja.granlund@planora.fi" TargetMode="External"/><Relationship Id="rId1" Type="http://schemas.openxmlformats.org/officeDocument/2006/relationships/hyperlink" Target="mailto:esa.teppo@planora.fi"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2.png"/><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7368"/>
            <a:ext cx="9144000" cy="3228340"/>
          </a:xfrm>
          <a:custGeom>
            <a:avLst/>
            <a:gdLst/>
            <a:ahLst/>
            <a:cxnLst/>
            <a:rect l="l" t="t" r="r" b="b"/>
            <a:pathLst>
              <a:path w="9144000" h="3228340">
                <a:moveTo>
                  <a:pt x="0" y="3227832"/>
                </a:moveTo>
                <a:lnTo>
                  <a:pt x="9144000" y="3227832"/>
                </a:lnTo>
                <a:lnTo>
                  <a:pt x="9144000" y="0"/>
                </a:lnTo>
                <a:lnTo>
                  <a:pt x="0" y="0"/>
                </a:lnTo>
                <a:lnTo>
                  <a:pt x="0" y="3227832"/>
                </a:lnTo>
                <a:close/>
              </a:path>
            </a:pathLst>
          </a:custGeom>
          <a:solidFill>
            <a:srgbClr val="F1F4F1"/>
          </a:solidFill>
        </p:spPr>
        <p:txBody>
          <a:bodyPr wrap="square" lIns="0" tIns="0" rIns="0" bIns="0" rtlCol="0"/>
          <a:lstStyle/>
          <a:p/>
        </p:txBody>
      </p:sp>
      <p:sp>
        <p:nvSpPr>
          <p:cNvPr id="3" name="object 3"/>
          <p:cNvSpPr/>
          <p:nvPr/>
        </p:nvSpPr>
        <p:spPr>
          <a:xfrm>
            <a:off x="7837931" y="5455918"/>
            <a:ext cx="1197864" cy="179832"/>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355591" y="688848"/>
            <a:ext cx="4320540" cy="432054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0" y="3576827"/>
            <a:ext cx="9144000" cy="2138680"/>
          </a:xfrm>
          <a:custGeom>
            <a:avLst/>
            <a:gdLst/>
            <a:ahLst/>
            <a:cxnLst/>
            <a:rect l="l" t="t" r="r" b="b"/>
            <a:pathLst>
              <a:path w="9144000" h="2138679">
                <a:moveTo>
                  <a:pt x="0" y="2138172"/>
                </a:moveTo>
                <a:lnTo>
                  <a:pt x="9144000" y="2138172"/>
                </a:lnTo>
                <a:lnTo>
                  <a:pt x="9144000" y="0"/>
                </a:lnTo>
                <a:lnTo>
                  <a:pt x="0" y="0"/>
                </a:lnTo>
                <a:lnTo>
                  <a:pt x="0" y="2138172"/>
                </a:lnTo>
                <a:close/>
              </a:path>
            </a:pathLst>
          </a:custGeom>
          <a:solidFill>
            <a:srgbClr val="B9C1B8"/>
          </a:solidFill>
        </p:spPr>
        <p:txBody>
          <a:bodyPr wrap="square" lIns="0" tIns="0" rIns="0" bIns="0" rtlCol="0"/>
          <a:lstStyle/>
          <a:p/>
        </p:txBody>
      </p:sp>
      <p:sp>
        <p:nvSpPr>
          <p:cNvPr id="6" name="object 6"/>
          <p:cNvSpPr/>
          <p:nvPr/>
        </p:nvSpPr>
        <p:spPr>
          <a:xfrm>
            <a:off x="35051" y="3576826"/>
            <a:ext cx="5401056" cy="2138172"/>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76200" y="338962"/>
            <a:ext cx="9144000" cy="3243072"/>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0" y="3438156"/>
            <a:ext cx="9143999" cy="249288"/>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0" y="3541014"/>
            <a:ext cx="9144000" cy="0"/>
          </a:xfrm>
          <a:custGeom>
            <a:avLst/>
            <a:gdLst/>
            <a:ahLst/>
            <a:cxnLst/>
            <a:rect l="l" t="t" r="r" b="b"/>
            <a:pathLst>
              <a:path w="9144000">
                <a:moveTo>
                  <a:pt x="0" y="0"/>
                </a:moveTo>
                <a:lnTo>
                  <a:pt x="9144000" y="0"/>
                </a:lnTo>
              </a:path>
            </a:pathLst>
          </a:custGeom>
          <a:ln w="71627">
            <a:solidFill>
              <a:srgbClr val="909490"/>
            </a:solidFill>
          </a:ln>
        </p:spPr>
        <p:txBody>
          <a:bodyPr wrap="square" lIns="0" tIns="0" rIns="0" bIns="0" rtlCol="0"/>
          <a:lstStyle/>
          <a:p/>
        </p:txBody>
      </p:sp>
      <p:sp>
        <p:nvSpPr>
          <p:cNvPr id="10" name="object 10"/>
          <p:cNvSpPr/>
          <p:nvPr/>
        </p:nvSpPr>
        <p:spPr>
          <a:xfrm>
            <a:off x="0" y="0"/>
            <a:ext cx="9144000" cy="277495"/>
          </a:xfrm>
          <a:custGeom>
            <a:avLst/>
            <a:gdLst/>
            <a:ahLst/>
            <a:cxnLst/>
            <a:rect l="l" t="t" r="r" b="b"/>
            <a:pathLst>
              <a:path w="9144000" h="277495">
                <a:moveTo>
                  <a:pt x="0" y="277367"/>
                </a:moveTo>
                <a:lnTo>
                  <a:pt x="9144000" y="277367"/>
                </a:lnTo>
                <a:lnTo>
                  <a:pt x="9144000" y="0"/>
                </a:lnTo>
                <a:lnTo>
                  <a:pt x="0" y="0"/>
                </a:lnTo>
                <a:lnTo>
                  <a:pt x="0" y="277367"/>
                </a:lnTo>
                <a:close/>
              </a:path>
            </a:pathLst>
          </a:custGeom>
          <a:solidFill>
            <a:srgbClr val="909490"/>
          </a:solidFill>
        </p:spPr>
        <p:txBody>
          <a:bodyPr wrap="square" lIns="0" tIns="0" rIns="0" bIns="0" rtlCol="0"/>
          <a:lstStyle/>
          <a:p/>
        </p:txBody>
      </p:sp>
      <p:sp>
        <p:nvSpPr>
          <p:cNvPr id="11" name="object 11"/>
          <p:cNvSpPr/>
          <p:nvPr/>
        </p:nvSpPr>
        <p:spPr>
          <a:xfrm>
            <a:off x="0" y="277368"/>
            <a:ext cx="9144000" cy="35560"/>
          </a:xfrm>
          <a:custGeom>
            <a:avLst/>
            <a:gdLst/>
            <a:ahLst/>
            <a:cxnLst/>
            <a:rect l="l" t="t" r="r" b="b"/>
            <a:pathLst>
              <a:path w="9144000" h="35560">
                <a:moveTo>
                  <a:pt x="0" y="35051"/>
                </a:moveTo>
                <a:lnTo>
                  <a:pt x="9144000" y="35051"/>
                </a:lnTo>
                <a:lnTo>
                  <a:pt x="9144000" y="0"/>
                </a:lnTo>
                <a:lnTo>
                  <a:pt x="0" y="0"/>
                </a:lnTo>
                <a:lnTo>
                  <a:pt x="0" y="35051"/>
                </a:lnTo>
                <a:close/>
              </a:path>
            </a:pathLst>
          </a:custGeom>
          <a:solidFill>
            <a:srgbClr val="464947"/>
          </a:solidFill>
        </p:spPr>
        <p:txBody>
          <a:bodyPr wrap="square" lIns="0" tIns="0" rIns="0" bIns="0" rtlCol="0"/>
          <a:lstStyle/>
          <a:p/>
        </p:txBody>
      </p:sp>
      <p:sp>
        <p:nvSpPr>
          <p:cNvPr id="12" name="object 12"/>
          <p:cNvSpPr/>
          <p:nvPr/>
        </p:nvSpPr>
        <p:spPr>
          <a:xfrm>
            <a:off x="6300215" y="5161788"/>
            <a:ext cx="2680716" cy="406908"/>
          </a:xfrm>
          <a:prstGeom prst="rect">
            <a:avLst/>
          </a:prstGeom>
          <a:blipFill>
            <a:blip r:embed="rId6" cstate="print"/>
            <a:stretch>
              <a:fillRect/>
            </a:stretch>
          </a:blipFill>
        </p:spPr>
        <p:txBody>
          <a:bodyPr wrap="square" lIns="0" tIns="0" rIns="0" bIns="0" rtlCol="0"/>
          <a:lstStyle/>
          <a:p/>
        </p:txBody>
      </p:sp>
      <p:sp>
        <p:nvSpPr>
          <p:cNvPr id="13" name="object 13"/>
          <p:cNvSpPr/>
          <p:nvPr/>
        </p:nvSpPr>
        <p:spPr>
          <a:xfrm>
            <a:off x="306324" y="312420"/>
            <a:ext cx="1169035" cy="2113915"/>
          </a:xfrm>
          <a:custGeom>
            <a:avLst/>
            <a:gdLst/>
            <a:ahLst/>
            <a:cxnLst/>
            <a:rect l="l" t="t" r="r" b="b"/>
            <a:pathLst>
              <a:path w="1169035" h="2113915">
                <a:moveTo>
                  <a:pt x="1168908" y="0"/>
                </a:moveTo>
                <a:lnTo>
                  <a:pt x="667359" y="0"/>
                </a:lnTo>
                <a:lnTo>
                  <a:pt x="0" y="2113788"/>
                </a:lnTo>
                <a:lnTo>
                  <a:pt x="501548" y="2113788"/>
                </a:lnTo>
                <a:lnTo>
                  <a:pt x="1168908" y="0"/>
                </a:lnTo>
                <a:close/>
              </a:path>
            </a:pathLst>
          </a:custGeom>
          <a:solidFill>
            <a:srgbClr val="48B746"/>
          </a:solidFill>
        </p:spPr>
        <p:txBody>
          <a:bodyPr wrap="square" lIns="0" tIns="0" rIns="0" bIns="0" rtlCol="0"/>
          <a:lstStyle/>
          <a:p/>
        </p:txBody>
      </p:sp>
      <p:sp>
        <p:nvSpPr>
          <p:cNvPr id="14" name="object 14"/>
          <p:cNvSpPr/>
          <p:nvPr/>
        </p:nvSpPr>
        <p:spPr>
          <a:xfrm>
            <a:off x="7523988" y="1850135"/>
            <a:ext cx="1359535" cy="1655445"/>
          </a:xfrm>
          <a:custGeom>
            <a:avLst/>
            <a:gdLst/>
            <a:ahLst/>
            <a:cxnLst/>
            <a:rect l="l" t="t" r="r" b="b"/>
            <a:pathLst>
              <a:path w="1359534" h="1655445">
                <a:moveTo>
                  <a:pt x="1359407" y="0"/>
                </a:moveTo>
                <a:lnTo>
                  <a:pt x="545337" y="0"/>
                </a:lnTo>
                <a:lnTo>
                  <a:pt x="0" y="1655064"/>
                </a:lnTo>
                <a:lnTo>
                  <a:pt x="814069" y="1655064"/>
                </a:lnTo>
                <a:lnTo>
                  <a:pt x="1359407" y="0"/>
                </a:lnTo>
                <a:close/>
              </a:path>
            </a:pathLst>
          </a:custGeom>
          <a:solidFill>
            <a:srgbClr val="48B746"/>
          </a:solidFill>
        </p:spPr>
        <p:txBody>
          <a:bodyPr wrap="square" lIns="0" tIns="0" rIns="0" bIns="0" rtlCol="0"/>
          <a:lstStyle/>
          <a:p/>
        </p:txBody>
      </p:sp>
      <p:sp>
        <p:nvSpPr>
          <p:cNvPr id="15" name="object 15"/>
          <p:cNvSpPr/>
          <p:nvPr/>
        </p:nvSpPr>
        <p:spPr>
          <a:xfrm>
            <a:off x="179831" y="312420"/>
            <a:ext cx="647700" cy="1301750"/>
          </a:xfrm>
          <a:custGeom>
            <a:avLst/>
            <a:gdLst/>
            <a:ahLst/>
            <a:cxnLst/>
            <a:rect l="l" t="t" r="r" b="b"/>
            <a:pathLst>
              <a:path w="647700" h="1301750">
                <a:moveTo>
                  <a:pt x="647700" y="0"/>
                </a:moveTo>
                <a:lnTo>
                  <a:pt x="416547" y="0"/>
                </a:lnTo>
                <a:lnTo>
                  <a:pt x="0" y="1301495"/>
                </a:lnTo>
                <a:lnTo>
                  <a:pt x="231152" y="1301495"/>
                </a:lnTo>
                <a:lnTo>
                  <a:pt x="647700" y="0"/>
                </a:lnTo>
                <a:close/>
              </a:path>
            </a:pathLst>
          </a:custGeom>
          <a:solidFill>
            <a:srgbClr val="48B746"/>
          </a:solidFill>
        </p:spPr>
        <p:txBody>
          <a:bodyPr wrap="square" lIns="0" tIns="0" rIns="0" bIns="0" rtlCol="0"/>
          <a:lstStyle/>
          <a:p/>
        </p:txBody>
      </p:sp>
      <p:sp>
        <p:nvSpPr>
          <p:cNvPr id="16" name="object 16"/>
          <p:cNvSpPr/>
          <p:nvPr/>
        </p:nvSpPr>
        <p:spPr>
          <a:xfrm>
            <a:off x="8244840" y="2065020"/>
            <a:ext cx="455930" cy="917575"/>
          </a:xfrm>
          <a:custGeom>
            <a:avLst/>
            <a:gdLst/>
            <a:ahLst/>
            <a:cxnLst/>
            <a:rect l="l" t="t" r="r" b="b"/>
            <a:pathLst>
              <a:path w="455929" h="917575">
                <a:moveTo>
                  <a:pt x="455675" y="0"/>
                </a:moveTo>
                <a:lnTo>
                  <a:pt x="292988" y="0"/>
                </a:lnTo>
                <a:lnTo>
                  <a:pt x="0" y="917447"/>
                </a:lnTo>
                <a:lnTo>
                  <a:pt x="162686" y="917447"/>
                </a:lnTo>
                <a:lnTo>
                  <a:pt x="455675" y="0"/>
                </a:lnTo>
                <a:close/>
              </a:path>
            </a:pathLst>
          </a:custGeom>
          <a:solidFill>
            <a:srgbClr val="52C052"/>
          </a:solidFill>
        </p:spPr>
        <p:txBody>
          <a:bodyPr wrap="square" lIns="0" tIns="0" rIns="0" bIns="0" rtlCol="0"/>
          <a:lstStyle/>
          <a:p/>
        </p:txBody>
      </p:sp>
      <p:sp>
        <p:nvSpPr>
          <p:cNvPr id="17" name="object 17"/>
          <p:cNvSpPr txBox="1">
            <a:spLocks noGrp="1"/>
          </p:cNvSpPr>
          <p:nvPr>
            <p:ph type="body" idx="1"/>
          </p:nvPr>
        </p:nvSpPr>
        <p:spPr>
          <a:xfrm>
            <a:off x="305866" y="689051"/>
            <a:ext cx="8467496" cy="627380"/>
          </a:xfrm>
          <a:prstGeom prst="rect">
            <a:avLst/>
          </a:prstGeom>
        </p:spPr>
        <p:txBody>
          <a:bodyPr vert="horz" wrap="square" lIns="0" tIns="12065" rIns="0" bIns="0" rtlCol="0">
            <a:spAutoFit/>
          </a:bodyPr>
          <a:lstStyle/>
          <a:p>
            <a:pPr marL="3000375" marR="5080" indent="-2910205" algn="ctr">
              <a:lnSpc>
                <a:spcPct val="100000"/>
              </a:lnSpc>
              <a:spcBef>
                <a:spcPts val="95"/>
              </a:spcBef>
            </a:pPr>
            <a:r>
              <a:rPr lang="zh-CN" spc="-5" dirty="0">
                <a:latin typeface="Arial" panose="020B0604020202020204"/>
                <a:cs typeface="Arial" panose="020B0604020202020204"/>
              </a:rPr>
              <a:t>基于数字孪生的智慧能源系统</a:t>
            </a:r>
            <a:r>
              <a:rPr spc="-5" dirty="0"/>
              <a:t>。</a:t>
            </a:r>
            <a:endParaRPr spc="-5" dirty="0"/>
          </a:p>
        </p:txBody>
      </p:sp>
      <p:sp>
        <p:nvSpPr>
          <p:cNvPr id="18" name="object 18"/>
          <p:cNvSpPr txBox="1"/>
          <p:nvPr/>
        </p:nvSpPr>
        <p:spPr>
          <a:xfrm>
            <a:off x="1257426" y="2982290"/>
            <a:ext cx="6628765" cy="2301240"/>
          </a:xfrm>
          <a:prstGeom prst="rect">
            <a:avLst/>
          </a:prstGeom>
        </p:spPr>
        <p:txBody>
          <a:bodyPr vert="horz" wrap="square" lIns="0" tIns="12065" rIns="0" bIns="0" rtlCol="0">
            <a:spAutoFit/>
          </a:bodyPr>
          <a:lstStyle/>
          <a:p>
            <a:pPr>
              <a:lnSpc>
                <a:spcPct val="100000"/>
              </a:lnSpc>
            </a:pPr>
            <a:endParaRPr sz="4000">
              <a:latin typeface="Times New Roman" panose="02020603050405020304"/>
              <a:cs typeface="Times New Roman" panose="02020603050405020304"/>
            </a:endParaRPr>
          </a:p>
          <a:p>
            <a:pPr marL="864870" marR="966470" algn="ctr">
              <a:lnSpc>
                <a:spcPct val="100000"/>
              </a:lnSpc>
              <a:spcBef>
                <a:spcPts val="2975"/>
              </a:spcBef>
            </a:pPr>
            <a:r>
              <a:rPr sz="2800" spc="-5" dirty="0">
                <a:latin typeface="Arial" panose="020B0604020202020204"/>
                <a:cs typeface="Arial" panose="020B0604020202020204"/>
              </a:rPr>
              <a:t>Plan</a:t>
            </a:r>
            <a:r>
              <a:rPr sz="2800" dirty="0">
                <a:latin typeface="Arial" panose="020B0604020202020204"/>
                <a:cs typeface="Arial" panose="020B0604020202020204"/>
              </a:rPr>
              <a:t>o</a:t>
            </a:r>
            <a:r>
              <a:rPr sz="2800" spc="-5" dirty="0">
                <a:latin typeface="Arial" panose="020B0604020202020204"/>
                <a:cs typeface="Arial" panose="020B0604020202020204"/>
              </a:rPr>
              <a:t>r</a:t>
            </a:r>
            <a:r>
              <a:rPr sz="2800" spc="5" dirty="0">
                <a:latin typeface="Arial" panose="020B0604020202020204"/>
                <a:cs typeface="Arial" panose="020B0604020202020204"/>
              </a:rPr>
              <a:t>a</a:t>
            </a:r>
            <a:r>
              <a:rPr sz="2800" dirty="0">
                <a:latin typeface="SimHei" panose="02010609060101010101" charset="-122"/>
                <a:cs typeface="SimHei" panose="02010609060101010101" charset="-122"/>
              </a:rPr>
              <a:t>的能源概念和数</a:t>
            </a:r>
            <a:r>
              <a:rPr sz="2800" spc="-10" dirty="0">
                <a:latin typeface="SimHei" panose="02010609060101010101" charset="-122"/>
                <a:cs typeface="SimHei" panose="02010609060101010101" charset="-122"/>
              </a:rPr>
              <a:t>字孪</a:t>
            </a:r>
            <a:r>
              <a:rPr sz="2800" spc="-5" dirty="0">
                <a:latin typeface="SimHei" panose="02010609060101010101" charset="-122"/>
                <a:cs typeface="SimHei" panose="02010609060101010101" charset="-122"/>
              </a:rPr>
              <a:t>生 </a:t>
            </a:r>
            <a:r>
              <a:rPr sz="2800" spc="5" dirty="0">
                <a:latin typeface="SimHei" panose="02010609060101010101" charset="-122"/>
                <a:cs typeface="SimHei" panose="02010609060101010101" charset="-122"/>
              </a:rPr>
              <a:t>是</a:t>
            </a:r>
            <a:r>
              <a:rPr sz="2800" dirty="0">
                <a:latin typeface="Arial" panose="020B0604020202020204"/>
                <a:cs typeface="Arial" panose="020B0604020202020204"/>
              </a:rPr>
              <a:t>35</a:t>
            </a:r>
            <a:r>
              <a:rPr sz="2800" dirty="0">
                <a:latin typeface="SimHei" panose="02010609060101010101" charset="-122"/>
                <a:cs typeface="SimHei" panose="02010609060101010101" charset="-122"/>
              </a:rPr>
              <a:t>年行业发展</a:t>
            </a:r>
            <a:r>
              <a:rPr sz="2800" spc="-5" dirty="0">
                <a:latin typeface="SimHei" panose="02010609060101010101" charset="-122"/>
                <a:cs typeface="SimHei" panose="02010609060101010101" charset="-122"/>
              </a:rPr>
              <a:t>的成果</a:t>
            </a:r>
            <a:endParaRPr sz="2800">
              <a:latin typeface="SimHei" panose="02010609060101010101" charset="-122"/>
              <a:cs typeface="SimHei" panose="02010609060101010101" charset="-122"/>
            </a:endParaRPr>
          </a:p>
          <a:p>
            <a:pPr marR="98425" algn="ctr">
              <a:lnSpc>
                <a:spcPct val="100000"/>
              </a:lnSpc>
            </a:pPr>
            <a:r>
              <a:rPr sz="2800" spc="10" dirty="0">
                <a:latin typeface="SimHei" panose="02010609060101010101" charset="-122"/>
                <a:cs typeface="SimHei" panose="02010609060101010101" charset="-122"/>
              </a:rPr>
              <a:t>由</a:t>
            </a:r>
            <a:r>
              <a:rPr sz="2800" spc="-5" dirty="0">
                <a:latin typeface="Arial" panose="020B0604020202020204"/>
                <a:cs typeface="Arial" panose="020B0604020202020204"/>
              </a:rPr>
              <a:t>Planora</a:t>
            </a:r>
            <a:r>
              <a:rPr sz="2800" spc="5" dirty="0">
                <a:latin typeface="Arial" panose="020B0604020202020204"/>
                <a:cs typeface="Arial" panose="020B0604020202020204"/>
              </a:rPr>
              <a:t> </a:t>
            </a:r>
            <a:r>
              <a:rPr sz="2800" spc="-5" dirty="0">
                <a:latin typeface="Arial" panose="020B0604020202020204"/>
                <a:cs typeface="Arial" panose="020B0604020202020204"/>
              </a:rPr>
              <a:t>Oy</a:t>
            </a:r>
            <a:r>
              <a:rPr sz="2800" spc="5" dirty="0">
                <a:latin typeface="SimHei" panose="02010609060101010101" charset="-122"/>
                <a:cs typeface="SimHei" panose="02010609060101010101" charset="-122"/>
              </a:rPr>
              <a:t>完成</a:t>
            </a:r>
            <a:endParaRPr sz="2800">
              <a:latin typeface="SimHei" panose="02010609060101010101" charset="-122"/>
              <a:cs typeface="SimHei"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9515" y="3046476"/>
            <a:ext cx="2284476" cy="1673352"/>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1715261" y="106425"/>
            <a:ext cx="5711190" cy="452120"/>
          </a:xfrm>
          <a:prstGeom prst="rect">
            <a:avLst/>
          </a:prstGeom>
        </p:spPr>
        <p:txBody>
          <a:bodyPr vert="horz" wrap="square" lIns="0" tIns="12065" rIns="0" bIns="0" rtlCol="0">
            <a:spAutoFit/>
          </a:bodyPr>
          <a:lstStyle/>
          <a:p>
            <a:pPr marL="12700">
              <a:lnSpc>
                <a:spcPct val="100000"/>
              </a:lnSpc>
              <a:spcBef>
                <a:spcPts val="95"/>
              </a:spcBef>
            </a:pPr>
            <a:r>
              <a:rPr dirty="0">
                <a:solidFill>
                  <a:srgbClr val="FFFFFF"/>
                </a:solidFill>
              </a:rPr>
              <a:t>在</a:t>
            </a:r>
            <a:r>
              <a:rPr spc="-5" dirty="0">
                <a:solidFill>
                  <a:srgbClr val="FFFFFF"/>
                </a:solidFill>
              </a:rPr>
              <a:t>锅炉厂</a:t>
            </a:r>
            <a:r>
              <a:rPr dirty="0">
                <a:solidFill>
                  <a:srgbClr val="FFFFFF"/>
                </a:solidFill>
              </a:rPr>
              <a:t>设</a:t>
            </a:r>
            <a:r>
              <a:rPr spc="-5" dirty="0">
                <a:solidFill>
                  <a:srgbClr val="FFFFFF"/>
                </a:solidFill>
              </a:rPr>
              <a:t>计中利</a:t>
            </a:r>
            <a:r>
              <a:rPr dirty="0">
                <a:solidFill>
                  <a:srgbClr val="FFFFFF"/>
                </a:solidFill>
              </a:rPr>
              <a:t>用</a:t>
            </a:r>
            <a:r>
              <a:rPr spc="-5" dirty="0">
                <a:solidFill>
                  <a:srgbClr val="FFFFFF"/>
                </a:solidFill>
              </a:rPr>
              <a:t>创建的</a:t>
            </a:r>
            <a:r>
              <a:rPr dirty="0">
                <a:solidFill>
                  <a:srgbClr val="FFFFFF"/>
                </a:solidFill>
              </a:rPr>
              <a:t>数</a:t>
            </a:r>
            <a:r>
              <a:rPr spc="-5" dirty="0">
                <a:solidFill>
                  <a:srgbClr val="FFFFFF"/>
                </a:solidFill>
              </a:rPr>
              <a:t>字孪生</a:t>
            </a:r>
            <a:endParaRPr spc="-5" dirty="0">
              <a:solidFill>
                <a:srgbClr val="FFFFFF"/>
              </a:solidFill>
            </a:endParaRPr>
          </a:p>
        </p:txBody>
      </p:sp>
      <p:sp>
        <p:nvSpPr>
          <p:cNvPr id="4" name="object 4"/>
          <p:cNvSpPr/>
          <p:nvPr/>
        </p:nvSpPr>
        <p:spPr>
          <a:xfrm>
            <a:off x="6056376" y="2791967"/>
            <a:ext cx="2485644" cy="201930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056376" y="952500"/>
            <a:ext cx="2528316" cy="1819656"/>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72212" y="955547"/>
            <a:ext cx="5830823" cy="2061971"/>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264664" y="3017520"/>
            <a:ext cx="2301240" cy="1760219"/>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31063" y="3022092"/>
            <a:ext cx="2208276" cy="1830324"/>
          </a:xfrm>
          <a:prstGeom prst="rect">
            <a:avLst/>
          </a:prstGeom>
          <a:blipFill>
            <a:blip r:embed="rId6" cstate="print"/>
            <a:stretch>
              <a:fillRect/>
            </a:stretch>
          </a:blipFill>
        </p:spPr>
        <p:txBody>
          <a:bodyPr wrap="square" lIns="0" tIns="0" rIns="0" bIns="0" rtlCol="0"/>
          <a:lstStyle/>
          <a:p/>
        </p:txBody>
      </p:sp>
      <p:sp>
        <p:nvSpPr>
          <p:cNvPr id="9" name="object 9"/>
          <p:cNvSpPr txBox="1"/>
          <p:nvPr/>
        </p:nvSpPr>
        <p:spPr>
          <a:xfrm>
            <a:off x="982167" y="4886225"/>
            <a:ext cx="4718050" cy="483870"/>
          </a:xfrm>
          <a:prstGeom prst="rect">
            <a:avLst/>
          </a:prstGeom>
        </p:spPr>
        <p:txBody>
          <a:bodyPr vert="horz" wrap="square" lIns="0" tIns="89535" rIns="0" bIns="0" rtlCol="0">
            <a:spAutoFit/>
          </a:bodyPr>
          <a:lstStyle/>
          <a:p>
            <a:pPr marL="12700">
              <a:lnSpc>
                <a:spcPct val="100000"/>
              </a:lnSpc>
              <a:spcBef>
                <a:spcPts val="705"/>
              </a:spcBef>
            </a:pPr>
            <a:r>
              <a:rPr sz="1000" spc="-5" dirty="0">
                <a:latin typeface="Arial" panose="020B0604020202020204"/>
                <a:cs typeface="Arial" panose="020B0604020202020204"/>
              </a:rPr>
              <a:t>Paraisten Kaukolämpö </a:t>
            </a:r>
            <a:r>
              <a:rPr sz="1000" spc="-15" dirty="0">
                <a:latin typeface="Arial" panose="020B0604020202020204"/>
                <a:cs typeface="Arial" panose="020B0604020202020204"/>
              </a:rPr>
              <a:t>Oy, </a:t>
            </a:r>
            <a:r>
              <a:rPr sz="1000" spc="-10" dirty="0">
                <a:latin typeface="Arial" panose="020B0604020202020204"/>
                <a:cs typeface="Arial" panose="020B0604020202020204"/>
              </a:rPr>
              <a:t>Finland, </a:t>
            </a:r>
            <a:r>
              <a:rPr sz="1000" spc="-5" dirty="0">
                <a:latin typeface="Arial" panose="020B0604020202020204"/>
                <a:cs typeface="Arial" panose="020B0604020202020204"/>
              </a:rPr>
              <a:t>2010 – </a:t>
            </a:r>
            <a:r>
              <a:rPr sz="1000" spc="-10" dirty="0">
                <a:latin typeface="Arial" panose="020B0604020202020204"/>
                <a:cs typeface="Arial" panose="020B0604020202020204"/>
              </a:rPr>
              <a:t>design </a:t>
            </a:r>
            <a:r>
              <a:rPr sz="1000" spc="-5" dirty="0">
                <a:latin typeface="Arial" panose="020B0604020202020204"/>
                <a:cs typeface="Arial" panose="020B0604020202020204"/>
              </a:rPr>
              <a:t>of a new </a:t>
            </a:r>
            <a:r>
              <a:rPr sz="1000" spc="-10" dirty="0">
                <a:latin typeface="Arial" panose="020B0604020202020204"/>
                <a:cs typeface="Arial" panose="020B0604020202020204"/>
              </a:rPr>
              <a:t>boiler plant</a:t>
            </a:r>
            <a:r>
              <a:rPr sz="1000" spc="75" dirty="0">
                <a:latin typeface="Arial" panose="020B0604020202020204"/>
                <a:cs typeface="Arial" panose="020B0604020202020204"/>
              </a:rPr>
              <a:t> </a:t>
            </a:r>
            <a:r>
              <a:rPr sz="1000" spc="-5" dirty="0">
                <a:latin typeface="Arial" panose="020B0604020202020204"/>
                <a:cs typeface="Arial" panose="020B0604020202020204"/>
              </a:rPr>
              <a:t>construction</a:t>
            </a:r>
            <a:endParaRPr sz="1000">
              <a:latin typeface="Arial" panose="020B0604020202020204"/>
              <a:cs typeface="Arial" panose="020B0604020202020204"/>
            </a:endParaRPr>
          </a:p>
          <a:p>
            <a:pPr marL="12700">
              <a:lnSpc>
                <a:spcPct val="100000"/>
              </a:lnSpc>
              <a:spcBef>
                <a:spcPts val="600"/>
              </a:spcBef>
            </a:pPr>
            <a:r>
              <a:rPr sz="1000" spc="-5" dirty="0">
                <a:latin typeface="Arial" panose="020B0604020202020204"/>
                <a:cs typeface="Arial" panose="020B0604020202020204"/>
              </a:rPr>
              <a:t>8 </a:t>
            </a:r>
            <a:r>
              <a:rPr sz="1000" spc="-10" dirty="0">
                <a:latin typeface="Arial" panose="020B0604020202020204"/>
                <a:cs typeface="Arial" panose="020B0604020202020204"/>
              </a:rPr>
              <a:t>MW </a:t>
            </a:r>
            <a:r>
              <a:rPr sz="1000" spc="-5" dirty="0">
                <a:latin typeface="Arial" panose="020B0604020202020204"/>
                <a:cs typeface="Arial" panose="020B0604020202020204"/>
              </a:rPr>
              <a:t>(biofuels – </a:t>
            </a:r>
            <a:r>
              <a:rPr sz="1000" spc="-10" dirty="0">
                <a:latin typeface="Arial" panose="020B0604020202020204"/>
                <a:cs typeface="Arial" panose="020B0604020202020204"/>
              </a:rPr>
              <a:t>wood </a:t>
            </a:r>
            <a:r>
              <a:rPr sz="1000" spc="-5" dirty="0">
                <a:latin typeface="Arial" panose="020B0604020202020204"/>
                <a:cs typeface="Arial" panose="020B0604020202020204"/>
              </a:rPr>
              <a:t>chips) + 2 </a:t>
            </a:r>
            <a:r>
              <a:rPr sz="1000" spc="-10" dirty="0">
                <a:latin typeface="Arial" panose="020B0604020202020204"/>
                <a:cs typeface="Arial" panose="020B0604020202020204"/>
              </a:rPr>
              <a:t>MW </a:t>
            </a:r>
            <a:r>
              <a:rPr sz="1000" spc="-5" dirty="0">
                <a:latin typeface="Arial" panose="020B0604020202020204"/>
                <a:cs typeface="Arial" panose="020B0604020202020204"/>
              </a:rPr>
              <a:t>flue gas</a:t>
            </a:r>
            <a:r>
              <a:rPr sz="1000" spc="45" dirty="0">
                <a:latin typeface="Arial" panose="020B0604020202020204"/>
                <a:cs typeface="Arial" panose="020B0604020202020204"/>
              </a:rPr>
              <a:t> </a:t>
            </a:r>
            <a:r>
              <a:rPr sz="1000" spc="-5" dirty="0">
                <a:latin typeface="Arial" panose="020B0604020202020204"/>
                <a:cs typeface="Arial" panose="020B0604020202020204"/>
              </a:rPr>
              <a:t>scrubber</a:t>
            </a:r>
            <a:endParaRPr sz="1000">
              <a:latin typeface="Arial" panose="020B0604020202020204"/>
              <a:cs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82511" y="1202436"/>
            <a:ext cx="2080260" cy="1635252"/>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1216558" y="86105"/>
            <a:ext cx="6710680" cy="436880"/>
          </a:xfrm>
          <a:prstGeom prst="rect">
            <a:avLst/>
          </a:prstGeom>
        </p:spPr>
        <p:txBody>
          <a:bodyPr vert="horz" wrap="square" lIns="0" tIns="12700" rIns="0" bIns="0" rtlCol="0">
            <a:spAutoFit/>
          </a:bodyPr>
          <a:lstStyle/>
          <a:p>
            <a:pPr marL="12700">
              <a:lnSpc>
                <a:spcPct val="100000"/>
              </a:lnSpc>
              <a:spcBef>
                <a:spcPts val="100"/>
              </a:spcBef>
            </a:pPr>
            <a:r>
              <a:rPr sz="2700" spc="-5" dirty="0">
                <a:latin typeface="Arial" panose="020B0604020202020204"/>
                <a:cs typeface="Arial" panose="020B0604020202020204"/>
              </a:rPr>
              <a:t>Planora</a:t>
            </a:r>
            <a:r>
              <a:rPr sz="2700" spc="10" dirty="0"/>
              <a:t>提供的</a:t>
            </a:r>
            <a:r>
              <a:rPr sz="2700" dirty="0"/>
              <a:t>数字孪</a:t>
            </a:r>
            <a:r>
              <a:rPr sz="2700" spc="5" dirty="0"/>
              <a:t>生</a:t>
            </a:r>
            <a:r>
              <a:rPr sz="2700" dirty="0">
                <a:latin typeface="Microsoft YaHei" panose="020B0503020204020204" charset="-122"/>
                <a:cs typeface="Microsoft YaHei" panose="020B0503020204020204" charset="-122"/>
              </a:rPr>
              <a:t>，</a:t>
            </a:r>
            <a:r>
              <a:rPr sz="2700" dirty="0"/>
              <a:t>数据海和</a:t>
            </a:r>
            <a:r>
              <a:rPr sz="2700" spc="-25" dirty="0">
                <a:latin typeface="Arial" panose="020B0604020202020204"/>
                <a:cs typeface="Arial" panose="020B0604020202020204"/>
              </a:rPr>
              <a:t>Web</a:t>
            </a:r>
            <a:r>
              <a:rPr sz="2700" dirty="0"/>
              <a:t>服务</a:t>
            </a:r>
            <a:endParaRPr sz="2700">
              <a:latin typeface="Arial" panose="020B0604020202020204"/>
              <a:cs typeface="Arial" panose="020B0604020202020204"/>
            </a:endParaRPr>
          </a:p>
        </p:txBody>
      </p:sp>
      <p:sp>
        <p:nvSpPr>
          <p:cNvPr id="4" name="object 4"/>
          <p:cNvSpPr/>
          <p:nvPr/>
        </p:nvSpPr>
        <p:spPr>
          <a:xfrm>
            <a:off x="4238244" y="4391533"/>
            <a:ext cx="434340" cy="590550"/>
          </a:xfrm>
          <a:custGeom>
            <a:avLst/>
            <a:gdLst/>
            <a:ahLst/>
            <a:cxnLst/>
            <a:rect l="l" t="t" r="r" b="b"/>
            <a:pathLst>
              <a:path w="434339" h="590550">
                <a:moveTo>
                  <a:pt x="0" y="0"/>
                </a:moveTo>
                <a:lnTo>
                  <a:pt x="0" y="536130"/>
                </a:lnTo>
                <a:lnTo>
                  <a:pt x="11076" y="553291"/>
                </a:lnTo>
                <a:lnTo>
                  <a:pt x="41916" y="568194"/>
                </a:lnTo>
                <a:lnTo>
                  <a:pt x="88934" y="579947"/>
                </a:lnTo>
                <a:lnTo>
                  <a:pt x="148547" y="587655"/>
                </a:lnTo>
                <a:lnTo>
                  <a:pt x="217169" y="590422"/>
                </a:lnTo>
                <a:lnTo>
                  <a:pt x="285792" y="587655"/>
                </a:lnTo>
                <a:lnTo>
                  <a:pt x="345405" y="579947"/>
                </a:lnTo>
                <a:lnTo>
                  <a:pt x="392423" y="568194"/>
                </a:lnTo>
                <a:lnTo>
                  <a:pt x="423263" y="553291"/>
                </a:lnTo>
                <a:lnTo>
                  <a:pt x="434339" y="536130"/>
                </a:lnTo>
                <a:lnTo>
                  <a:pt x="434339" y="54355"/>
                </a:lnTo>
                <a:lnTo>
                  <a:pt x="217169" y="54355"/>
                </a:lnTo>
                <a:lnTo>
                  <a:pt x="148547" y="51592"/>
                </a:lnTo>
                <a:lnTo>
                  <a:pt x="88934" y="43891"/>
                </a:lnTo>
                <a:lnTo>
                  <a:pt x="41916" y="32136"/>
                </a:lnTo>
                <a:lnTo>
                  <a:pt x="11076" y="17211"/>
                </a:lnTo>
                <a:lnTo>
                  <a:pt x="0" y="0"/>
                </a:lnTo>
                <a:close/>
              </a:path>
              <a:path w="434339" h="590550">
                <a:moveTo>
                  <a:pt x="434339" y="0"/>
                </a:moveTo>
                <a:lnTo>
                  <a:pt x="392423" y="32136"/>
                </a:lnTo>
                <a:lnTo>
                  <a:pt x="345405" y="43891"/>
                </a:lnTo>
                <a:lnTo>
                  <a:pt x="285792" y="51592"/>
                </a:lnTo>
                <a:lnTo>
                  <a:pt x="217169" y="54355"/>
                </a:lnTo>
                <a:lnTo>
                  <a:pt x="434339" y="54355"/>
                </a:lnTo>
                <a:lnTo>
                  <a:pt x="434339" y="0"/>
                </a:lnTo>
                <a:close/>
              </a:path>
            </a:pathLst>
          </a:custGeom>
          <a:solidFill>
            <a:srgbClr val="00AF50"/>
          </a:solidFill>
        </p:spPr>
        <p:txBody>
          <a:bodyPr wrap="square" lIns="0" tIns="0" rIns="0" bIns="0" rtlCol="0"/>
          <a:lstStyle/>
          <a:p/>
        </p:txBody>
      </p:sp>
      <p:sp>
        <p:nvSpPr>
          <p:cNvPr id="5" name="object 5"/>
          <p:cNvSpPr/>
          <p:nvPr/>
        </p:nvSpPr>
        <p:spPr>
          <a:xfrm>
            <a:off x="4238244" y="4337303"/>
            <a:ext cx="434340" cy="108585"/>
          </a:xfrm>
          <a:custGeom>
            <a:avLst/>
            <a:gdLst/>
            <a:ahLst/>
            <a:cxnLst/>
            <a:rect l="l" t="t" r="r" b="b"/>
            <a:pathLst>
              <a:path w="434339" h="108585">
                <a:moveTo>
                  <a:pt x="217169" y="0"/>
                </a:moveTo>
                <a:lnTo>
                  <a:pt x="148547" y="2762"/>
                </a:lnTo>
                <a:lnTo>
                  <a:pt x="88934" y="10456"/>
                </a:lnTo>
                <a:lnTo>
                  <a:pt x="41916" y="22192"/>
                </a:lnTo>
                <a:lnTo>
                  <a:pt x="0" y="54229"/>
                </a:lnTo>
                <a:lnTo>
                  <a:pt x="11076" y="71440"/>
                </a:lnTo>
                <a:lnTo>
                  <a:pt x="41916" y="86365"/>
                </a:lnTo>
                <a:lnTo>
                  <a:pt x="88934" y="98120"/>
                </a:lnTo>
                <a:lnTo>
                  <a:pt x="148547" y="105821"/>
                </a:lnTo>
                <a:lnTo>
                  <a:pt x="217169" y="108585"/>
                </a:lnTo>
                <a:lnTo>
                  <a:pt x="285792" y="105821"/>
                </a:lnTo>
                <a:lnTo>
                  <a:pt x="345405" y="98120"/>
                </a:lnTo>
                <a:lnTo>
                  <a:pt x="392423" y="86365"/>
                </a:lnTo>
                <a:lnTo>
                  <a:pt x="423263" y="71440"/>
                </a:lnTo>
                <a:lnTo>
                  <a:pt x="434339" y="54229"/>
                </a:lnTo>
                <a:lnTo>
                  <a:pt x="423263" y="37079"/>
                </a:lnTo>
                <a:lnTo>
                  <a:pt x="392423" y="22192"/>
                </a:lnTo>
                <a:lnTo>
                  <a:pt x="345405" y="10456"/>
                </a:lnTo>
                <a:lnTo>
                  <a:pt x="285792" y="2762"/>
                </a:lnTo>
                <a:lnTo>
                  <a:pt x="217169" y="0"/>
                </a:lnTo>
                <a:close/>
              </a:path>
            </a:pathLst>
          </a:custGeom>
          <a:solidFill>
            <a:srgbClr val="00AF50"/>
          </a:solidFill>
        </p:spPr>
        <p:txBody>
          <a:bodyPr wrap="square" lIns="0" tIns="0" rIns="0" bIns="0" rtlCol="0"/>
          <a:lstStyle/>
          <a:p/>
        </p:txBody>
      </p:sp>
      <p:sp>
        <p:nvSpPr>
          <p:cNvPr id="6" name="object 6"/>
          <p:cNvSpPr/>
          <p:nvPr/>
        </p:nvSpPr>
        <p:spPr>
          <a:xfrm>
            <a:off x="4238244" y="4337303"/>
            <a:ext cx="434340" cy="645160"/>
          </a:xfrm>
          <a:custGeom>
            <a:avLst/>
            <a:gdLst/>
            <a:ahLst/>
            <a:cxnLst/>
            <a:rect l="l" t="t" r="r" b="b"/>
            <a:pathLst>
              <a:path w="434339" h="645160">
                <a:moveTo>
                  <a:pt x="434339" y="54229"/>
                </a:moveTo>
                <a:lnTo>
                  <a:pt x="392423" y="86365"/>
                </a:lnTo>
                <a:lnTo>
                  <a:pt x="345405" y="98120"/>
                </a:lnTo>
                <a:lnTo>
                  <a:pt x="285792" y="105821"/>
                </a:lnTo>
                <a:lnTo>
                  <a:pt x="217169" y="108585"/>
                </a:lnTo>
                <a:lnTo>
                  <a:pt x="148547" y="105821"/>
                </a:lnTo>
                <a:lnTo>
                  <a:pt x="88934" y="98120"/>
                </a:lnTo>
                <a:lnTo>
                  <a:pt x="41916" y="86365"/>
                </a:lnTo>
                <a:lnTo>
                  <a:pt x="0" y="54229"/>
                </a:lnTo>
                <a:lnTo>
                  <a:pt x="11076" y="37079"/>
                </a:lnTo>
                <a:lnTo>
                  <a:pt x="41916" y="22192"/>
                </a:lnTo>
                <a:lnTo>
                  <a:pt x="88934" y="10456"/>
                </a:lnTo>
                <a:lnTo>
                  <a:pt x="148547" y="2762"/>
                </a:lnTo>
                <a:lnTo>
                  <a:pt x="217169" y="0"/>
                </a:lnTo>
                <a:lnTo>
                  <a:pt x="285792" y="2762"/>
                </a:lnTo>
                <a:lnTo>
                  <a:pt x="345405" y="10456"/>
                </a:lnTo>
                <a:lnTo>
                  <a:pt x="392423" y="22192"/>
                </a:lnTo>
                <a:lnTo>
                  <a:pt x="423263" y="37079"/>
                </a:lnTo>
                <a:lnTo>
                  <a:pt x="434339" y="54229"/>
                </a:lnTo>
                <a:lnTo>
                  <a:pt x="434339" y="590359"/>
                </a:lnTo>
                <a:lnTo>
                  <a:pt x="392423" y="622423"/>
                </a:lnTo>
                <a:lnTo>
                  <a:pt x="345405" y="634176"/>
                </a:lnTo>
                <a:lnTo>
                  <a:pt x="285792" y="641884"/>
                </a:lnTo>
                <a:lnTo>
                  <a:pt x="217169" y="644652"/>
                </a:lnTo>
                <a:lnTo>
                  <a:pt x="148547" y="641884"/>
                </a:lnTo>
                <a:lnTo>
                  <a:pt x="88934" y="634176"/>
                </a:lnTo>
                <a:lnTo>
                  <a:pt x="41916" y="622423"/>
                </a:lnTo>
                <a:lnTo>
                  <a:pt x="11076" y="607520"/>
                </a:lnTo>
                <a:lnTo>
                  <a:pt x="0" y="590359"/>
                </a:lnTo>
                <a:lnTo>
                  <a:pt x="0" y="54229"/>
                </a:lnTo>
              </a:path>
            </a:pathLst>
          </a:custGeom>
          <a:ln w="12701">
            <a:solidFill>
              <a:srgbClr val="5B9BD4"/>
            </a:solidFill>
          </a:ln>
        </p:spPr>
        <p:txBody>
          <a:bodyPr wrap="square" lIns="0" tIns="0" rIns="0" bIns="0" rtlCol="0"/>
          <a:lstStyle/>
          <a:p/>
        </p:txBody>
      </p:sp>
      <p:sp>
        <p:nvSpPr>
          <p:cNvPr id="7" name="object 7"/>
          <p:cNvSpPr txBox="1"/>
          <p:nvPr/>
        </p:nvSpPr>
        <p:spPr>
          <a:xfrm>
            <a:off x="4301997" y="4414215"/>
            <a:ext cx="306070" cy="539750"/>
          </a:xfrm>
          <a:prstGeom prst="rect">
            <a:avLst/>
          </a:prstGeom>
        </p:spPr>
        <p:txBody>
          <a:bodyPr vert="horz" wrap="square" lIns="0" tIns="11430" rIns="0" bIns="0" rtlCol="0">
            <a:spAutoFit/>
          </a:bodyPr>
          <a:lstStyle/>
          <a:p>
            <a:pPr marL="12700" marR="5080" indent="-635" algn="ctr">
              <a:lnSpc>
                <a:spcPct val="104000"/>
              </a:lnSpc>
              <a:spcBef>
                <a:spcPts val="90"/>
              </a:spcBef>
            </a:pPr>
            <a:r>
              <a:rPr sz="650" b="1" spc="5" dirty="0">
                <a:latin typeface="Calibri" panose="020F0502020204030204"/>
                <a:cs typeface="Calibri" panose="020F0502020204030204"/>
              </a:rPr>
              <a:t>Design  </a:t>
            </a:r>
            <a:r>
              <a:rPr sz="650" b="1" spc="10" dirty="0">
                <a:latin typeface="Calibri" panose="020F0502020204030204"/>
                <a:cs typeface="Calibri" panose="020F0502020204030204"/>
              </a:rPr>
              <a:t>and</a:t>
            </a:r>
            <a:r>
              <a:rPr sz="650" b="1" spc="-75" dirty="0">
                <a:latin typeface="Calibri" panose="020F0502020204030204"/>
                <a:cs typeface="Calibri" panose="020F0502020204030204"/>
              </a:rPr>
              <a:t> </a:t>
            </a:r>
            <a:r>
              <a:rPr sz="650" b="1" spc="5" dirty="0">
                <a:latin typeface="Calibri" panose="020F0502020204030204"/>
                <a:cs typeface="Calibri" panose="020F0502020204030204"/>
              </a:rPr>
              <a:t>off- </a:t>
            </a:r>
            <a:r>
              <a:rPr sz="650" b="1" spc="5" dirty="0">
                <a:latin typeface="Calibri" panose="020F0502020204030204"/>
                <a:cs typeface="Calibri" panose="020F0502020204030204"/>
              </a:rPr>
              <a:t> </a:t>
            </a:r>
            <a:r>
              <a:rPr sz="650" b="1" spc="5" dirty="0">
                <a:latin typeface="Calibri" panose="020F0502020204030204"/>
                <a:cs typeface="Calibri" panose="020F0502020204030204"/>
              </a:rPr>
              <a:t>line  </a:t>
            </a:r>
            <a:r>
              <a:rPr sz="650" b="1" dirty="0">
                <a:latin typeface="Calibri" panose="020F0502020204030204"/>
                <a:cs typeface="Calibri" panose="020F0502020204030204"/>
              </a:rPr>
              <a:t>c</a:t>
            </a:r>
            <a:r>
              <a:rPr sz="650" b="1" spc="5" dirty="0">
                <a:latin typeface="Calibri" panose="020F0502020204030204"/>
                <a:cs typeface="Calibri" panose="020F0502020204030204"/>
              </a:rPr>
              <a:t>al</a:t>
            </a:r>
            <a:r>
              <a:rPr sz="650" b="1" dirty="0">
                <a:latin typeface="Calibri" panose="020F0502020204030204"/>
                <a:cs typeface="Calibri" panose="020F0502020204030204"/>
              </a:rPr>
              <a:t>c</a:t>
            </a:r>
            <a:r>
              <a:rPr sz="650" b="1" spc="5" dirty="0">
                <a:latin typeface="Calibri" panose="020F0502020204030204"/>
                <a:cs typeface="Calibri" panose="020F0502020204030204"/>
              </a:rPr>
              <a:t>ul</a:t>
            </a:r>
            <a:r>
              <a:rPr sz="650" b="1" spc="15" dirty="0">
                <a:latin typeface="Calibri" panose="020F0502020204030204"/>
                <a:cs typeface="Calibri" panose="020F0502020204030204"/>
              </a:rPr>
              <a:t>a</a:t>
            </a:r>
            <a:r>
              <a:rPr sz="650" b="1" spc="5" dirty="0">
                <a:latin typeface="Calibri" panose="020F0502020204030204"/>
                <a:cs typeface="Calibri" panose="020F0502020204030204"/>
              </a:rPr>
              <a:t>-  </a:t>
            </a:r>
            <a:r>
              <a:rPr sz="650" b="1" spc="5" dirty="0">
                <a:latin typeface="Calibri" panose="020F0502020204030204"/>
                <a:cs typeface="Calibri" panose="020F0502020204030204"/>
              </a:rPr>
              <a:t>tions</a:t>
            </a:r>
            <a:endParaRPr sz="650">
              <a:latin typeface="Calibri" panose="020F0502020204030204"/>
              <a:cs typeface="Calibri" panose="020F0502020204030204"/>
            </a:endParaRPr>
          </a:p>
        </p:txBody>
      </p:sp>
      <p:sp>
        <p:nvSpPr>
          <p:cNvPr id="8" name="object 8"/>
          <p:cNvSpPr txBox="1"/>
          <p:nvPr/>
        </p:nvSpPr>
        <p:spPr>
          <a:xfrm>
            <a:off x="6947661" y="4604410"/>
            <a:ext cx="1353185" cy="308610"/>
          </a:xfrm>
          <a:prstGeom prst="rect">
            <a:avLst/>
          </a:prstGeom>
        </p:spPr>
        <p:txBody>
          <a:bodyPr vert="horz" wrap="square" lIns="0" tIns="22225" rIns="0" bIns="0" rtlCol="0">
            <a:spAutoFit/>
          </a:bodyPr>
          <a:lstStyle/>
          <a:p>
            <a:pPr marL="495300" marR="5080" indent="-483235">
              <a:lnSpc>
                <a:spcPts val="1090"/>
              </a:lnSpc>
              <a:spcBef>
                <a:spcPts val="175"/>
              </a:spcBef>
            </a:pPr>
            <a:r>
              <a:rPr sz="950" b="1" spc="-10" dirty="0">
                <a:latin typeface="SimHei" panose="02010609060101010101" charset="-122"/>
                <a:cs typeface="SimHei" panose="02010609060101010101" charset="-122"/>
              </a:rPr>
              <a:t>热力</a:t>
            </a:r>
            <a:r>
              <a:rPr sz="950" b="1" dirty="0">
                <a:latin typeface="SimHei" panose="02010609060101010101" charset="-122"/>
                <a:cs typeface="SimHei" panose="02010609060101010101" charset="-122"/>
              </a:rPr>
              <a:t>公</a:t>
            </a:r>
            <a:r>
              <a:rPr sz="950" b="1" spc="-10" dirty="0">
                <a:latin typeface="SimHei" panose="02010609060101010101" charset="-122"/>
                <a:cs typeface="SimHei" panose="02010609060101010101" charset="-122"/>
              </a:rPr>
              <a:t>司为客户提</a:t>
            </a:r>
            <a:r>
              <a:rPr sz="950" b="1" dirty="0">
                <a:latin typeface="SimHei" panose="02010609060101010101" charset="-122"/>
                <a:cs typeface="SimHei" panose="02010609060101010101" charset="-122"/>
              </a:rPr>
              <a:t>供</a:t>
            </a:r>
            <a:r>
              <a:rPr sz="950" b="1" spc="-5" dirty="0">
                <a:latin typeface="SimHei" panose="02010609060101010101" charset="-122"/>
                <a:cs typeface="SimHei" panose="02010609060101010101" charset="-122"/>
              </a:rPr>
              <a:t>的不 </a:t>
            </a:r>
            <a:r>
              <a:rPr sz="950" b="1" spc="-10" dirty="0">
                <a:latin typeface="SimHei" panose="02010609060101010101" charset="-122"/>
                <a:cs typeface="SimHei" panose="02010609060101010101" charset="-122"/>
              </a:rPr>
              <a:t>同服务</a:t>
            </a:r>
            <a:endParaRPr sz="950">
              <a:latin typeface="SimHei" panose="02010609060101010101" charset="-122"/>
              <a:cs typeface="SimHei" panose="02010609060101010101" charset="-122"/>
            </a:endParaRPr>
          </a:p>
        </p:txBody>
      </p:sp>
      <p:sp>
        <p:nvSpPr>
          <p:cNvPr id="9" name="object 9"/>
          <p:cNvSpPr/>
          <p:nvPr/>
        </p:nvSpPr>
        <p:spPr>
          <a:xfrm>
            <a:off x="3705605" y="1264919"/>
            <a:ext cx="253365" cy="0"/>
          </a:xfrm>
          <a:custGeom>
            <a:avLst/>
            <a:gdLst/>
            <a:ahLst/>
            <a:cxnLst/>
            <a:rect l="l" t="t" r="r" b="b"/>
            <a:pathLst>
              <a:path w="253364">
                <a:moveTo>
                  <a:pt x="0" y="0"/>
                </a:moveTo>
                <a:lnTo>
                  <a:pt x="252984" y="0"/>
                </a:lnTo>
              </a:path>
            </a:pathLst>
          </a:custGeom>
          <a:ln w="77724">
            <a:solidFill>
              <a:srgbClr val="00AF50"/>
            </a:solidFill>
          </a:ln>
        </p:spPr>
        <p:txBody>
          <a:bodyPr wrap="square" lIns="0" tIns="0" rIns="0" bIns="0" rtlCol="0"/>
          <a:lstStyle/>
          <a:p/>
        </p:txBody>
      </p:sp>
      <p:sp>
        <p:nvSpPr>
          <p:cNvPr id="10" name="object 10"/>
          <p:cNvSpPr/>
          <p:nvPr/>
        </p:nvSpPr>
        <p:spPr>
          <a:xfrm>
            <a:off x="3705605" y="1226058"/>
            <a:ext cx="253365" cy="78105"/>
          </a:xfrm>
          <a:custGeom>
            <a:avLst/>
            <a:gdLst/>
            <a:ahLst/>
            <a:cxnLst/>
            <a:rect l="l" t="t" r="r" b="b"/>
            <a:pathLst>
              <a:path w="253364" h="78105">
                <a:moveTo>
                  <a:pt x="0" y="77724"/>
                </a:moveTo>
                <a:lnTo>
                  <a:pt x="252984" y="77724"/>
                </a:lnTo>
                <a:lnTo>
                  <a:pt x="252984" y="0"/>
                </a:lnTo>
                <a:lnTo>
                  <a:pt x="0" y="0"/>
                </a:lnTo>
                <a:lnTo>
                  <a:pt x="0" y="77724"/>
                </a:lnTo>
                <a:close/>
              </a:path>
            </a:pathLst>
          </a:custGeom>
          <a:ln w="25400">
            <a:solidFill>
              <a:srgbClr val="385D89"/>
            </a:solidFill>
          </a:ln>
        </p:spPr>
        <p:txBody>
          <a:bodyPr wrap="square" lIns="0" tIns="0" rIns="0" bIns="0" rtlCol="0"/>
          <a:lstStyle/>
          <a:p/>
        </p:txBody>
      </p:sp>
      <p:sp>
        <p:nvSpPr>
          <p:cNvPr id="11" name="object 11"/>
          <p:cNvSpPr txBox="1"/>
          <p:nvPr/>
        </p:nvSpPr>
        <p:spPr>
          <a:xfrm>
            <a:off x="3789679" y="1201292"/>
            <a:ext cx="84455" cy="125095"/>
          </a:xfrm>
          <a:prstGeom prst="rect">
            <a:avLst/>
          </a:prstGeom>
        </p:spPr>
        <p:txBody>
          <a:bodyPr vert="horz" wrap="square" lIns="0" tIns="10795" rIns="0" bIns="0" rtlCol="0">
            <a:spAutoFit/>
          </a:bodyPr>
          <a:lstStyle/>
          <a:p>
            <a:pPr marL="26035" marR="5080" indent="-13970">
              <a:lnSpc>
                <a:spcPct val="110000"/>
              </a:lnSpc>
              <a:spcBef>
                <a:spcPts val="85"/>
              </a:spcBef>
            </a:pPr>
            <a:r>
              <a:rPr sz="300" spc="15" dirty="0">
                <a:solidFill>
                  <a:srgbClr val="FFFFFF"/>
                </a:solidFill>
                <a:latin typeface="Arial" panose="020B0604020202020204"/>
                <a:cs typeface="Arial" panose="020B0604020202020204"/>
              </a:rPr>
              <a:t>CS  </a:t>
            </a:r>
            <a:r>
              <a:rPr sz="300" spc="15" dirty="0">
                <a:solidFill>
                  <a:srgbClr val="FFFFFF"/>
                </a:solidFill>
                <a:latin typeface="Arial" panose="020B0604020202020204"/>
                <a:cs typeface="Arial" panose="020B0604020202020204"/>
              </a:rPr>
              <a:t>C</a:t>
            </a:r>
            <a:endParaRPr sz="300">
              <a:latin typeface="Arial" panose="020B0604020202020204"/>
              <a:cs typeface="Arial" panose="020B0604020202020204"/>
            </a:endParaRPr>
          </a:p>
        </p:txBody>
      </p:sp>
      <p:sp>
        <p:nvSpPr>
          <p:cNvPr id="12" name="object 12"/>
          <p:cNvSpPr txBox="1"/>
          <p:nvPr/>
        </p:nvSpPr>
        <p:spPr>
          <a:xfrm>
            <a:off x="522833" y="1123264"/>
            <a:ext cx="1323340" cy="361315"/>
          </a:xfrm>
          <a:prstGeom prst="rect">
            <a:avLst/>
          </a:prstGeom>
        </p:spPr>
        <p:txBody>
          <a:bodyPr vert="horz" wrap="square" lIns="0" tIns="16510" rIns="0" bIns="0" rtlCol="0">
            <a:spAutoFit/>
          </a:bodyPr>
          <a:lstStyle/>
          <a:p>
            <a:pPr marL="12700">
              <a:lnSpc>
                <a:spcPts val="1305"/>
              </a:lnSpc>
              <a:spcBef>
                <a:spcPts val="130"/>
              </a:spcBef>
            </a:pPr>
            <a:r>
              <a:rPr sz="1100" spc="35" dirty="0">
                <a:latin typeface="SimHei" panose="02010609060101010101" charset="-122"/>
                <a:cs typeface="SimHei" panose="02010609060101010101" charset="-122"/>
              </a:rPr>
              <a:t>供</a:t>
            </a:r>
            <a:r>
              <a:rPr sz="1100" spc="30" dirty="0">
                <a:latin typeface="SimHei" panose="02010609060101010101" charset="-122"/>
                <a:cs typeface="SimHei" panose="02010609060101010101" charset="-122"/>
              </a:rPr>
              <a:t>热</a:t>
            </a:r>
            <a:r>
              <a:rPr sz="1100" spc="35" dirty="0">
                <a:latin typeface="SimHei" panose="02010609060101010101" charset="-122"/>
                <a:cs typeface="SimHei" panose="02010609060101010101" charset="-122"/>
              </a:rPr>
              <a:t>网络中的</a:t>
            </a:r>
            <a:r>
              <a:rPr sz="1100" spc="30" dirty="0">
                <a:latin typeface="SimHei" panose="02010609060101010101" charset="-122"/>
                <a:cs typeface="SimHei" panose="02010609060101010101" charset="-122"/>
              </a:rPr>
              <a:t>不</a:t>
            </a:r>
            <a:r>
              <a:rPr sz="1100" spc="35" dirty="0">
                <a:latin typeface="SimHei" panose="02010609060101010101" charset="-122"/>
                <a:cs typeface="SimHei" panose="02010609060101010101" charset="-122"/>
              </a:rPr>
              <a:t>同</a:t>
            </a:r>
            <a:r>
              <a:rPr sz="1100" spc="30" dirty="0">
                <a:latin typeface="SimHei" panose="02010609060101010101" charset="-122"/>
                <a:cs typeface="SimHei" panose="02010609060101010101" charset="-122"/>
              </a:rPr>
              <a:t>物</a:t>
            </a:r>
            <a:endParaRPr sz="1100">
              <a:latin typeface="SimHei" panose="02010609060101010101" charset="-122"/>
              <a:cs typeface="SimHei" panose="02010609060101010101" charset="-122"/>
            </a:endParaRPr>
          </a:p>
          <a:p>
            <a:pPr marL="12700">
              <a:lnSpc>
                <a:spcPts val="1305"/>
              </a:lnSpc>
            </a:pPr>
            <a:r>
              <a:rPr sz="1100" spc="35" dirty="0">
                <a:latin typeface="SimHei" panose="02010609060101010101" charset="-122"/>
                <a:cs typeface="SimHei" panose="02010609060101010101" charset="-122"/>
              </a:rPr>
              <a:t>联</a:t>
            </a:r>
            <a:r>
              <a:rPr sz="1100" spc="25" dirty="0">
                <a:latin typeface="SimHei" panose="02010609060101010101" charset="-122"/>
                <a:cs typeface="SimHei" panose="02010609060101010101" charset="-122"/>
              </a:rPr>
              <a:t>网</a:t>
            </a:r>
            <a:r>
              <a:rPr sz="1100" spc="35" dirty="0">
                <a:latin typeface="SimHei" panose="02010609060101010101" charset="-122"/>
                <a:cs typeface="SimHei" panose="02010609060101010101" charset="-122"/>
              </a:rPr>
              <a:t>和控制</a:t>
            </a:r>
            <a:r>
              <a:rPr sz="1100" spc="25" dirty="0">
                <a:latin typeface="SimHei" panose="02010609060101010101" charset="-122"/>
                <a:cs typeface="SimHei" panose="02010609060101010101" charset="-122"/>
              </a:rPr>
              <a:t>点</a:t>
            </a:r>
            <a:endParaRPr sz="1100">
              <a:latin typeface="SimHei" panose="02010609060101010101" charset="-122"/>
              <a:cs typeface="SimHei" panose="02010609060101010101" charset="-122"/>
            </a:endParaRPr>
          </a:p>
        </p:txBody>
      </p:sp>
      <p:sp>
        <p:nvSpPr>
          <p:cNvPr id="13" name="object 13"/>
          <p:cNvSpPr/>
          <p:nvPr/>
        </p:nvSpPr>
        <p:spPr>
          <a:xfrm>
            <a:off x="6192773" y="1030986"/>
            <a:ext cx="2380615" cy="190500"/>
          </a:xfrm>
          <a:custGeom>
            <a:avLst/>
            <a:gdLst/>
            <a:ahLst/>
            <a:cxnLst/>
            <a:rect l="l" t="t" r="r" b="b"/>
            <a:pathLst>
              <a:path w="2380615" h="190500">
                <a:moveTo>
                  <a:pt x="2348737" y="0"/>
                </a:moveTo>
                <a:lnTo>
                  <a:pt x="31750" y="0"/>
                </a:lnTo>
                <a:lnTo>
                  <a:pt x="19395" y="2496"/>
                </a:lnTo>
                <a:lnTo>
                  <a:pt x="9302" y="9302"/>
                </a:lnTo>
                <a:lnTo>
                  <a:pt x="2496" y="19395"/>
                </a:lnTo>
                <a:lnTo>
                  <a:pt x="0" y="31750"/>
                </a:lnTo>
                <a:lnTo>
                  <a:pt x="0" y="158750"/>
                </a:lnTo>
                <a:lnTo>
                  <a:pt x="2496" y="171104"/>
                </a:lnTo>
                <a:lnTo>
                  <a:pt x="9302" y="181197"/>
                </a:lnTo>
                <a:lnTo>
                  <a:pt x="19395" y="188003"/>
                </a:lnTo>
                <a:lnTo>
                  <a:pt x="31750" y="190500"/>
                </a:lnTo>
                <a:lnTo>
                  <a:pt x="2348737" y="190500"/>
                </a:lnTo>
                <a:lnTo>
                  <a:pt x="2361092" y="188003"/>
                </a:lnTo>
                <a:lnTo>
                  <a:pt x="2371185" y="181197"/>
                </a:lnTo>
                <a:lnTo>
                  <a:pt x="2377991" y="171104"/>
                </a:lnTo>
                <a:lnTo>
                  <a:pt x="2380487" y="158750"/>
                </a:lnTo>
                <a:lnTo>
                  <a:pt x="2380487" y="31750"/>
                </a:lnTo>
                <a:lnTo>
                  <a:pt x="2377991" y="19395"/>
                </a:lnTo>
                <a:lnTo>
                  <a:pt x="2371185" y="9302"/>
                </a:lnTo>
                <a:lnTo>
                  <a:pt x="2361092" y="2496"/>
                </a:lnTo>
                <a:lnTo>
                  <a:pt x="2348737" y="0"/>
                </a:lnTo>
                <a:close/>
              </a:path>
            </a:pathLst>
          </a:custGeom>
          <a:solidFill>
            <a:srgbClr val="FCFAFF"/>
          </a:solidFill>
        </p:spPr>
        <p:txBody>
          <a:bodyPr wrap="square" lIns="0" tIns="0" rIns="0" bIns="0" rtlCol="0"/>
          <a:lstStyle/>
          <a:p/>
        </p:txBody>
      </p:sp>
      <p:sp>
        <p:nvSpPr>
          <p:cNvPr id="14" name="object 14"/>
          <p:cNvSpPr/>
          <p:nvPr/>
        </p:nvSpPr>
        <p:spPr>
          <a:xfrm>
            <a:off x="6192773" y="1030986"/>
            <a:ext cx="2380615" cy="190500"/>
          </a:xfrm>
          <a:custGeom>
            <a:avLst/>
            <a:gdLst/>
            <a:ahLst/>
            <a:cxnLst/>
            <a:rect l="l" t="t" r="r" b="b"/>
            <a:pathLst>
              <a:path w="2380615" h="190500">
                <a:moveTo>
                  <a:pt x="2348737" y="0"/>
                </a:moveTo>
                <a:lnTo>
                  <a:pt x="2361092" y="2496"/>
                </a:lnTo>
                <a:lnTo>
                  <a:pt x="2371185" y="9302"/>
                </a:lnTo>
                <a:lnTo>
                  <a:pt x="2377991" y="19395"/>
                </a:lnTo>
                <a:lnTo>
                  <a:pt x="2380487" y="31750"/>
                </a:lnTo>
                <a:lnTo>
                  <a:pt x="2380487" y="158750"/>
                </a:lnTo>
                <a:lnTo>
                  <a:pt x="2377991" y="171104"/>
                </a:lnTo>
                <a:lnTo>
                  <a:pt x="2371185" y="181197"/>
                </a:lnTo>
                <a:lnTo>
                  <a:pt x="2361092" y="188003"/>
                </a:lnTo>
                <a:lnTo>
                  <a:pt x="2348737" y="190500"/>
                </a:lnTo>
                <a:lnTo>
                  <a:pt x="31750" y="190500"/>
                </a:lnTo>
                <a:lnTo>
                  <a:pt x="19395" y="188003"/>
                </a:lnTo>
                <a:lnTo>
                  <a:pt x="9302" y="181197"/>
                </a:lnTo>
                <a:lnTo>
                  <a:pt x="2496" y="171104"/>
                </a:lnTo>
                <a:lnTo>
                  <a:pt x="0" y="158750"/>
                </a:lnTo>
                <a:lnTo>
                  <a:pt x="0" y="31750"/>
                </a:lnTo>
                <a:lnTo>
                  <a:pt x="2496" y="19395"/>
                </a:lnTo>
                <a:lnTo>
                  <a:pt x="9302" y="9302"/>
                </a:lnTo>
                <a:lnTo>
                  <a:pt x="19395" y="2496"/>
                </a:lnTo>
                <a:lnTo>
                  <a:pt x="31750" y="0"/>
                </a:lnTo>
                <a:lnTo>
                  <a:pt x="2348737" y="0"/>
                </a:lnTo>
                <a:close/>
              </a:path>
            </a:pathLst>
          </a:custGeom>
          <a:ln w="28575">
            <a:solidFill>
              <a:srgbClr val="6F2F9F"/>
            </a:solidFill>
          </a:ln>
        </p:spPr>
        <p:txBody>
          <a:bodyPr wrap="square" lIns="0" tIns="0" rIns="0" bIns="0" rtlCol="0"/>
          <a:lstStyle/>
          <a:p/>
        </p:txBody>
      </p:sp>
      <p:sp>
        <p:nvSpPr>
          <p:cNvPr id="15" name="object 15"/>
          <p:cNvSpPr txBox="1"/>
          <p:nvPr/>
        </p:nvSpPr>
        <p:spPr>
          <a:xfrm>
            <a:off x="6216759" y="1037590"/>
            <a:ext cx="2332990" cy="173990"/>
          </a:xfrm>
          <a:prstGeom prst="rect">
            <a:avLst/>
          </a:prstGeom>
        </p:spPr>
        <p:txBody>
          <a:bodyPr vert="horz" wrap="square" lIns="0" tIns="15240" rIns="0" bIns="0" rtlCol="0">
            <a:spAutoFit/>
          </a:bodyPr>
          <a:lstStyle/>
          <a:p>
            <a:pPr marL="609600">
              <a:lnSpc>
                <a:spcPct val="100000"/>
              </a:lnSpc>
              <a:spcBef>
                <a:spcPts val="120"/>
              </a:spcBef>
            </a:pPr>
            <a:r>
              <a:rPr sz="950" b="1" spc="15" dirty="0">
                <a:latin typeface="SimHei" panose="02010609060101010101" charset="-122"/>
                <a:cs typeface="SimHei" panose="02010609060101010101" charset="-122"/>
              </a:rPr>
              <a:t>不</a:t>
            </a:r>
            <a:r>
              <a:rPr sz="950" b="1" spc="25" dirty="0">
                <a:latin typeface="SimHei" panose="02010609060101010101" charset="-122"/>
                <a:cs typeface="SimHei" panose="02010609060101010101" charset="-122"/>
              </a:rPr>
              <a:t>同</a:t>
            </a:r>
            <a:r>
              <a:rPr sz="950" b="1" spc="15" dirty="0">
                <a:latin typeface="SimHei" panose="02010609060101010101" charset="-122"/>
                <a:cs typeface="SimHei" panose="02010609060101010101" charset="-122"/>
              </a:rPr>
              <a:t>电厂的</a:t>
            </a:r>
            <a:r>
              <a:rPr sz="950" b="1" spc="25" dirty="0">
                <a:latin typeface="SimHei" panose="02010609060101010101" charset="-122"/>
                <a:cs typeface="SimHei" panose="02010609060101010101" charset="-122"/>
              </a:rPr>
              <a:t>控</a:t>
            </a:r>
            <a:r>
              <a:rPr sz="950" b="1" spc="15" dirty="0">
                <a:latin typeface="SimHei" panose="02010609060101010101" charset="-122"/>
                <a:cs typeface="SimHei" panose="02010609060101010101" charset="-122"/>
              </a:rPr>
              <a:t>制系统</a:t>
            </a:r>
            <a:endParaRPr sz="950">
              <a:latin typeface="SimHei" panose="02010609060101010101" charset="-122"/>
              <a:cs typeface="SimHei" panose="02010609060101010101" charset="-122"/>
            </a:endParaRPr>
          </a:p>
        </p:txBody>
      </p:sp>
      <p:sp>
        <p:nvSpPr>
          <p:cNvPr id="16" name="object 16"/>
          <p:cNvSpPr/>
          <p:nvPr/>
        </p:nvSpPr>
        <p:spPr>
          <a:xfrm>
            <a:off x="4076700" y="1593722"/>
            <a:ext cx="399415" cy="537210"/>
          </a:xfrm>
          <a:custGeom>
            <a:avLst/>
            <a:gdLst/>
            <a:ahLst/>
            <a:cxnLst/>
            <a:rect l="l" t="t" r="r" b="b"/>
            <a:pathLst>
              <a:path w="399414" h="537210">
                <a:moveTo>
                  <a:pt x="0" y="0"/>
                </a:moveTo>
                <a:lnTo>
                  <a:pt x="0" y="486917"/>
                </a:lnTo>
                <a:lnTo>
                  <a:pt x="10180" y="502691"/>
                </a:lnTo>
                <a:lnTo>
                  <a:pt x="38526" y="516392"/>
                </a:lnTo>
                <a:lnTo>
                  <a:pt x="81747" y="527197"/>
                </a:lnTo>
                <a:lnTo>
                  <a:pt x="136550" y="534283"/>
                </a:lnTo>
                <a:lnTo>
                  <a:pt x="199644" y="536828"/>
                </a:lnTo>
                <a:lnTo>
                  <a:pt x="262737" y="534283"/>
                </a:lnTo>
                <a:lnTo>
                  <a:pt x="317540" y="527197"/>
                </a:lnTo>
                <a:lnTo>
                  <a:pt x="360761" y="516392"/>
                </a:lnTo>
                <a:lnTo>
                  <a:pt x="389107" y="502691"/>
                </a:lnTo>
                <a:lnTo>
                  <a:pt x="399288" y="486917"/>
                </a:lnTo>
                <a:lnTo>
                  <a:pt x="399288" y="49911"/>
                </a:lnTo>
                <a:lnTo>
                  <a:pt x="199644" y="49911"/>
                </a:lnTo>
                <a:lnTo>
                  <a:pt x="136550" y="47365"/>
                </a:lnTo>
                <a:lnTo>
                  <a:pt x="81747" y="40279"/>
                </a:lnTo>
                <a:lnTo>
                  <a:pt x="38526" y="29474"/>
                </a:lnTo>
                <a:lnTo>
                  <a:pt x="10180" y="15773"/>
                </a:lnTo>
                <a:lnTo>
                  <a:pt x="0" y="0"/>
                </a:lnTo>
                <a:close/>
              </a:path>
              <a:path w="399414" h="537210">
                <a:moveTo>
                  <a:pt x="399288" y="0"/>
                </a:moveTo>
                <a:lnTo>
                  <a:pt x="360761" y="29474"/>
                </a:lnTo>
                <a:lnTo>
                  <a:pt x="317540" y="40279"/>
                </a:lnTo>
                <a:lnTo>
                  <a:pt x="262737" y="47365"/>
                </a:lnTo>
                <a:lnTo>
                  <a:pt x="199644" y="49911"/>
                </a:lnTo>
                <a:lnTo>
                  <a:pt x="399288" y="49911"/>
                </a:lnTo>
                <a:lnTo>
                  <a:pt x="399288" y="0"/>
                </a:lnTo>
                <a:close/>
              </a:path>
            </a:pathLst>
          </a:custGeom>
          <a:solidFill>
            <a:srgbClr val="00AF50"/>
          </a:solidFill>
        </p:spPr>
        <p:txBody>
          <a:bodyPr wrap="square" lIns="0" tIns="0" rIns="0" bIns="0" rtlCol="0"/>
          <a:lstStyle/>
          <a:p/>
        </p:txBody>
      </p:sp>
      <p:sp>
        <p:nvSpPr>
          <p:cNvPr id="17" name="object 17"/>
          <p:cNvSpPr/>
          <p:nvPr/>
        </p:nvSpPr>
        <p:spPr>
          <a:xfrm>
            <a:off x="4076700" y="1543811"/>
            <a:ext cx="399415" cy="100330"/>
          </a:xfrm>
          <a:custGeom>
            <a:avLst/>
            <a:gdLst/>
            <a:ahLst/>
            <a:cxnLst/>
            <a:rect l="l" t="t" r="r" b="b"/>
            <a:pathLst>
              <a:path w="399414" h="100330">
                <a:moveTo>
                  <a:pt x="199644" y="0"/>
                </a:moveTo>
                <a:lnTo>
                  <a:pt x="136550" y="2545"/>
                </a:lnTo>
                <a:lnTo>
                  <a:pt x="81747" y="9631"/>
                </a:lnTo>
                <a:lnTo>
                  <a:pt x="38526" y="20436"/>
                </a:lnTo>
                <a:lnTo>
                  <a:pt x="0" y="49911"/>
                </a:lnTo>
                <a:lnTo>
                  <a:pt x="10180" y="65684"/>
                </a:lnTo>
                <a:lnTo>
                  <a:pt x="38526" y="79385"/>
                </a:lnTo>
                <a:lnTo>
                  <a:pt x="81747" y="90190"/>
                </a:lnTo>
                <a:lnTo>
                  <a:pt x="136550" y="97276"/>
                </a:lnTo>
                <a:lnTo>
                  <a:pt x="199644" y="99822"/>
                </a:lnTo>
                <a:lnTo>
                  <a:pt x="262737" y="97276"/>
                </a:lnTo>
                <a:lnTo>
                  <a:pt x="317540" y="90190"/>
                </a:lnTo>
                <a:lnTo>
                  <a:pt x="360761" y="79385"/>
                </a:lnTo>
                <a:lnTo>
                  <a:pt x="389107" y="65684"/>
                </a:lnTo>
                <a:lnTo>
                  <a:pt x="399288" y="49911"/>
                </a:lnTo>
                <a:lnTo>
                  <a:pt x="389107" y="34137"/>
                </a:lnTo>
                <a:lnTo>
                  <a:pt x="360761" y="20436"/>
                </a:lnTo>
                <a:lnTo>
                  <a:pt x="317540" y="9631"/>
                </a:lnTo>
                <a:lnTo>
                  <a:pt x="262737" y="2545"/>
                </a:lnTo>
                <a:lnTo>
                  <a:pt x="199644" y="0"/>
                </a:lnTo>
                <a:close/>
              </a:path>
            </a:pathLst>
          </a:custGeom>
          <a:solidFill>
            <a:srgbClr val="00AF50"/>
          </a:solidFill>
        </p:spPr>
        <p:txBody>
          <a:bodyPr wrap="square" lIns="0" tIns="0" rIns="0" bIns="0" rtlCol="0"/>
          <a:lstStyle/>
          <a:p/>
        </p:txBody>
      </p:sp>
      <p:sp>
        <p:nvSpPr>
          <p:cNvPr id="18" name="object 18"/>
          <p:cNvSpPr/>
          <p:nvPr/>
        </p:nvSpPr>
        <p:spPr>
          <a:xfrm>
            <a:off x="4076700" y="1543811"/>
            <a:ext cx="399415" cy="586740"/>
          </a:xfrm>
          <a:custGeom>
            <a:avLst/>
            <a:gdLst/>
            <a:ahLst/>
            <a:cxnLst/>
            <a:rect l="l" t="t" r="r" b="b"/>
            <a:pathLst>
              <a:path w="399414" h="586739">
                <a:moveTo>
                  <a:pt x="399288" y="49911"/>
                </a:moveTo>
                <a:lnTo>
                  <a:pt x="360761" y="79385"/>
                </a:lnTo>
                <a:lnTo>
                  <a:pt x="317540" y="90190"/>
                </a:lnTo>
                <a:lnTo>
                  <a:pt x="262737" y="97276"/>
                </a:lnTo>
                <a:lnTo>
                  <a:pt x="199644" y="99822"/>
                </a:lnTo>
                <a:lnTo>
                  <a:pt x="136550" y="97276"/>
                </a:lnTo>
                <a:lnTo>
                  <a:pt x="81747" y="90190"/>
                </a:lnTo>
                <a:lnTo>
                  <a:pt x="38526" y="79385"/>
                </a:lnTo>
                <a:lnTo>
                  <a:pt x="0" y="49911"/>
                </a:lnTo>
                <a:lnTo>
                  <a:pt x="10180" y="34137"/>
                </a:lnTo>
                <a:lnTo>
                  <a:pt x="38526" y="20436"/>
                </a:lnTo>
                <a:lnTo>
                  <a:pt x="81747" y="9631"/>
                </a:lnTo>
                <a:lnTo>
                  <a:pt x="136550" y="2545"/>
                </a:lnTo>
                <a:lnTo>
                  <a:pt x="199644" y="0"/>
                </a:lnTo>
                <a:lnTo>
                  <a:pt x="262737" y="2545"/>
                </a:lnTo>
                <a:lnTo>
                  <a:pt x="317540" y="9631"/>
                </a:lnTo>
                <a:lnTo>
                  <a:pt x="360761" y="20436"/>
                </a:lnTo>
                <a:lnTo>
                  <a:pt x="389107" y="34137"/>
                </a:lnTo>
                <a:lnTo>
                  <a:pt x="399288" y="49911"/>
                </a:lnTo>
                <a:lnTo>
                  <a:pt x="399288" y="536828"/>
                </a:lnTo>
                <a:lnTo>
                  <a:pt x="360761" y="566303"/>
                </a:lnTo>
                <a:lnTo>
                  <a:pt x="317540" y="577108"/>
                </a:lnTo>
                <a:lnTo>
                  <a:pt x="262737" y="584194"/>
                </a:lnTo>
                <a:lnTo>
                  <a:pt x="199644" y="586739"/>
                </a:lnTo>
                <a:lnTo>
                  <a:pt x="136550" y="584194"/>
                </a:lnTo>
                <a:lnTo>
                  <a:pt x="81747" y="577108"/>
                </a:lnTo>
                <a:lnTo>
                  <a:pt x="38526" y="566303"/>
                </a:lnTo>
                <a:lnTo>
                  <a:pt x="10180" y="552602"/>
                </a:lnTo>
                <a:lnTo>
                  <a:pt x="0" y="536828"/>
                </a:lnTo>
                <a:lnTo>
                  <a:pt x="0" y="49911"/>
                </a:lnTo>
              </a:path>
            </a:pathLst>
          </a:custGeom>
          <a:ln w="12701">
            <a:solidFill>
              <a:srgbClr val="5B9BD4"/>
            </a:solidFill>
          </a:ln>
        </p:spPr>
        <p:txBody>
          <a:bodyPr wrap="square" lIns="0" tIns="0" rIns="0" bIns="0" rtlCol="0"/>
          <a:lstStyle/>
          <a:p/>
        </p:txBody>
      </p:sp>
      <p:sp>
        <p:nvSpPr>
          <p:cNvPr id="19" name="object 19"/>
          <p:cNvSpPr txBox="1"/>
          <p:nvPr/>
        </p:nvSpPr>
        <p:spPr>
          <a:xfrm>
            <a:off x="4135882" y="1698752"/>
            <a:ext cx="283210" cy="327660"/>
          </a:xfrm>
          <a:prstGeom prst="rect">
            <a:avLst/>
          </a:prstGeom>
        </p:spPr>
        <p:txBody>
          <a:bodyPr vert="horz" wrap="square" lIns="0" tIns="14604" rIns="0" bIns="0" rtlCol="0">
            <a:spAutoFit/>
          </a:bodyPr>
          <a:lstStyle/>
          <a:p>
            <a:pPr marL="12700" marR="5080" algn="just">
              <a:lnSpc>
                <a:spcPct val="101000"/>
              </a:lnSpc>
              <a:spcBef>
                <a:spcPts val="115"/>
              </a:spcBef>
            </a:pPr>
            <a:r>
              <a:rPr sz="650" b="1" spc="15" dirty="0">
                <a:latin typeface="SimHei" panose="02010609060101010101" charset="-122"/>
                <a:cs typeface="SimHei" panose="02010609060101010101" charset="-122"/>
              </a:rPr>
              <a:t>离</a:t>
            </a:r>
            <a:r>
              <a:rPr sz="650" b="1" spc="25" dirty="0">
                <a:latin typeface="SimHei" panose="02010609060101010101" charset="-122"/>
                <a:cs typeface="SimHei" panose="02010609060101010101" charset="-122"/>
              </a:rPr>
              <a:t>线</a:t>
            </a:r>
            <a:r>
              <a:rPr sz="650" b="1" spc="15" dirty="0">
                <a:latin typeface="SimHei" panose="02010609060101010101" charset="-122"/>
                <a:cs typeface="SimHei" panose="02010609060101010101" charset="-122"/>
              </a:rPr>
              <a:t>和 在</a:t>
            </a:r>
            <a:r>
              <a:rPr sz="650" b="1" spc="25" dirty="0">
                <a:latin typeface="SimHei" panose="02010609060101010101" charset="-122"/>
                <a:cs typeface="SimHei" panose="02010609060101010101" charset="-122"/>
              </a:rPr>
              <a:t>线</a:t>
            </a:r>
            <a:r>
              <a:rPr sz="650" b="1" spc="15" dirty="0">
                <a:latin typeface="SimHei" panose="02010609060101010101" charset="-122"/>
                <a:cs typeface="SimHei" panose="02010609060101010101" charset="-122"/>
              </a:rPr>
              <a:t>水 力</a:t>
            </a:r>
            <a:r>
              <a:rPr sz="650" b="1" spc="25" dirty="0">
                <a:latin typeface="SimHei" panose="02010609060101010101" charset="-122"/>
                <a:cs typeface="SimHei" panose="02010609060101010101" charset="-122"/>
              </a:rPr>
              <a:t>计</a:t>
            </a:r>
            <a:r>
              <a:rPr sz="650" b="1" spc="15" dirty="0">
                <a:latin typeface="SimHei" panose="02010609060101010101" charset="-122"/>
                <a:cs typeface="SimHei" panose="02010609060101010101" charset="-122"/>
              </a:rPr>
              <a:t>算</a:t>
            </a:r>
            <a:endParaRPr sz="650">
              <a:latin typeface="SimHei" panose="02010609060101010101" charset="-122"/>
              <a:cs typeface="SimHei" panose="02010609060101010101" charset="-122"/>
            </a:endParaRPr>
          </a:p>
        </p:txBody>
      </p:sp>
      <p:sp>
        <p:nvSpPr>
          <p:cNvPr id="20" name="object 20"/>
          <p:cNvSpPr/>
          <p:nvPr/>
        </p:nvSpPr>
        <p:spPr>
          <a:xfrm>
            <a:off x="1715261" y="3333750"/>
            <a:ext cx="379730" cy="369570"/>
          </a:xfrm>
          <a:custGeom>
            <a:avLst/>
            <a:gdLst/>
            <a:ahLst/>
            <a:cxnLst/>
            <a:rect l="l" t="t" r="r" b="b"/>
            <a:pathLst>
              <a:path w="379730" h="369570">
                <a:moveTo>
                  <a:pt x="56006" y="208661"/>
                </a:moveTo>
                <a:lnTo>
                  <a:pt x="0" y="369569"/>
                </a:lnTo>
                <a:lnTo>
                  <a:pt x="162306" y="317754"/>
                </a:lnTo>
                <a:lnTo>
                  <a:pt x="144115" y="299085"/>
                </a:lnTo>
                <a:lnTo>
                  <a:pt x="108712" y="299085"/>
                </a:lnTo>
                <a:lnTo>
                  <a:pt x="73279" y="262763"/>
                </a:lnTo>
                <a:lnTo>
                  <a:pt x="91456" y="245042"/>
                </a:lnTo>
                <a:lnTo>
                  <a:pt x="56006" y="208661"/>
                </a:lnTo>
                <a:close/>
              </a:path>
              <a:path w="379730" h="369570">
                <a:moveTo>
                  <a:pt x="91456" y="245042"/>
                </a:moveTo>
                <a:lnTo>
                  <a:pt x="73279" y="262763"/>
                </a:lnTo>
                <a:lnTo>
                  <a:pt x="108712" y="299085"/>
                </a:lnTo>
                <a:lnTo>
                  <a:pt x="126868" y="281384"/>
                </a:lnTo>
                <a:lnTo>
                  <a:pt x="91456" y="245042"/>
                </a:lnTo>
                <a:close/>
              </a:path>
              <a:path w="379730" h="369570">
                <a:moveTo>
                  <a:pt x="126868" y="281384"/>
                </a:moveTo>
                <a:lnTo>
                  <a:pt x="108712" y="299085"/>
                </a:lnTo>
                <a:lnTo>
                  <a:pt x="144115" y="299085"/>
                </a:lnTo>
                <a:lnTo>
                  <a:pt x="126868" y="281384"/>
                </a:lnTo>
                <a:close/>
              </a:path>
              <a:path w="379730" h="369570">
                <a:moveTo>
                  <a:pt x="252353" y="88185"/>
                </a:moveTo>
                <a:lnTo>
                  <a:pt x="91456" y="245042"/>
                </a:lnTo>
                <a:lnTo>
                  <a:pt x="126868" y="281384"/>
                </a:lnTo>
                <a:lnTo>
                  <a:pt x="287765" y="124527"/>
                </a:lnTo>
                <a:lnTo>
                  <a:pt x="252353" y="88185"/>
                </a:lnTo>
                <a:close/>
              </a:path>
              <a:path w="379730" h="369570">
                <a:moveTo>
                  <a:pt x="354688" y="70485"/>
                </a:moveTo>
                <a:lnTo>
                  <a:pt x="270510" y="70485"/>
                </a:lnTo>
                <a:lnTo>
                  <a:pt x="305943" y="106806"/>
                </a:lnTo>
                <a:lnTo>
                  <a:pt x="287765" y="124527"/>
                </a:lnTo>
                <a:lnTo>
                  <a:pt x="323214" y="160908"/>
                </a:lnTo>
                <a:lnTo>
                  <a:pt x="354688" y="70485"/>
                </a:lnTo>
                <a:close/>
              </a:path>
              <a:path w="379730" h="369570">
                <a:moveTo>
                  <a:pt x="270510" y="70485"/>
                </a:moveTo>
                <a:lnTo>
                  <a:pt x="252353" y="88185"/>
                </a:lnTo>
                <a:lnTo>
                  <a:pt x="287765" y="124527"/>
                </a:lnTo>
                <a:lnTo>
                  <a:pt x="305943" y="106806"/>
                </a:lnTo>
                <a:lnTo>
                  <a:pt x="270510" y="70485"/>
                </a:lnTo>
                <a:close/>
              </a:path>
              <a:path w="379730" h="369570">
                <a:moveTo>
                  <a:pt x="379221" y="0"/>
                </a:moveTo>
                <a:lnTo>
                  <a:pt x="216915" y="51816"/>
                </a:lnTo>
                <a:lnTo>
                  <a:pt x="252353" y="88185"/>
                </a:lnTo>
                <a:lnTo>
                  <a:pt x="270510" y="70485"/>
                </a:lnTo>
                <a:lnTo>
                  <a:pt x="354688" y="70485"/>
                </a:lnTo>
                <a:lnTo>
                  <a:pt x="379221" y="0"/>
                </a:lnTo>
                <a:close/>
              </a:path>
            </a:pathLst>
          </a:custGeom>
          <a:solidFill>
            <a:srgbClr val="497DBA"/>
          </a:solidFill>
        </p:spPr>
        <p:txBody>
          <a:bodyPr wrap="square" lIns="0" tIns="0" rIns="0" bIns="0" rtlCol="0"/>
          <a:lstStyle/>
          <a:p/>
        </p:txBody>
      </p:sp>
      <p:sp>
        <p:nvSpPr>
          <p:cNvPr id="21" name="object 21"/>
          <p:cNvSpPr/>
          <p:nvPr/>
        </p:nvSpPr>
        <p:spPr>
          <a:xfrm>
            <a:off x="3674133" y="1207722"/>
            <a:ext cx="338455" cy="252095"/>
          </a:xfrm>
          <a:custGeom>
            <a:avLst/>
            <a:gdLst/>
            <a:ahLst/>
            <a:cxnLst/>
            <a:rect l="l" t="t" r="r" b="b"/>
            <a:pathLst>
              <a:path w="338454" h="252094">
                <a:moveTo>
                  <a:pt x="337844" y="0"/>
                </a:moveTo>
                <a:lnTo>
                  <a:pt x="21899" y="0"/>
                </a:lnTo>
                <a:lnTo>
                  <a:pt x="0" y="21919"/>
                </a:lnTo>
                <a:lnTo>
                  <a:pt x="0" y="252077"/>
                </a:lnTo>
                <a:lnTo>
                  <a:pt x="85765" y="252077"/>
                </a:lnTo>
                <a:lnTo>
                  <a:pt x="118645" y="219198"/>
                </a:lnTo>
                <a:lnTo>
                  <a:pt x="32849" y="219198"/>
                </a:lnTo>
                <a:lnTo>
                  <a:pt x="32849" y="32879"/>
                </a:lnTo>
                <a:lnTo>
                  <a:pt x="304964" y="32879"/>
                </a:lnTo>
                <a:lnTo>
                  <a:pt x="337844" y="0"/>
                </a:lnTo>
                <a:close/>
              </a:path>
            </a:pathLst>
          </a:custGeom>
          <a:solidFill>
            <a:srgbClr val="000000"/>
          </a:solidFill>
        </p:spPr>
        <p:txBody>
          <a:bodyPr wrap="square" lIns="0" tIns="0" rIns="0" bIns="0" rtlCol="0"/>
          <a:lstStyle/>
          <a:p/>
        </p:txBody>
      </p:sp>
      <p:sp>
        <p:nvSpPr>
          <p:cNvPr id="22" name="object 22"/>
          <p:cNvSpPr/>
          <p:nvPr/>
        </p:nvSpPr>
        <p:spPr>
          <a:xfrm>
            <a:off x="3608431" y="1481720"/>
            <a:ext cx="130175" cy="33020"/>
          </a:xfrm>
          <a:custGeom>
            <a:avLst/>
            <a:gdLst/>
            <a:ahLst/>
            <a:cxnLst/>
            <a:rect l="l" t="t" r="r" b="b"/>
            <a:pathLst>
              <a:path w="130175" h="33019">
                <a:moveTo>
                  <a:pt x="129548" y="0"/>
                </a:moveTo>
                <a:lnTo>
                  <a:pt x="0" y="0"/>
                </a:lnTo>
                <a:lnTo>
                  <a:pt x="0" y="10959"/>
                </a:lnTo>
                <a:lnTo>
                  <a:pt x="96668" y="32879"/>
                </a:lnTo>
                <a:lnTo>
                  <a:pt x="129548" y="0"/>
                </a:lnTo>
                <a:close/>
              </a:path>
            </a:pathLst>
          </a:custGeom>
          <a:solidFill>
            <a:srgbClr val="000000"/>
          </a:solidFill>
        </p:spPr>
        <p:txBody>
          <a:bodyPr wrap="square" lIns="0" tIns="0" rIns="0" bIns="0" rtlCol="0"/>
          <a:lstStyle/>
          <a:p/>
        </p:txBody>
      </p:sp>
      <p:sp>
        <p:nvSpPr>
          <p:cNvPr id="23" name="object 23"/>
          <p:cNvSpPr/>
          <p:nvPr/>
        </p:nvSpPr>
        <p:spPr>
          <a:xfrm>
            <a:off x="3312795" y="4630673"/>
            <a:ext cx="2102485" cy="514350"/>
          </a:xfrm>
          <a:custGeom>
            <a:avLst/>
            <a:gdLst/>
            <a:ahLst/>
            <a:cxnLst/>
            <a:rect l="l" t="t" r="r" b="b"/>
            <a:pathLst>
              <a:path w="2102485" h="514350">
                <a:moveTo>
                  <a:pt x="1969007" y="380961"/>
                </a:moveTo>
                <a:lnTo>
                  <a:pt x="1969007" y="514311"/>
                </a:lnTo>
                <a:lnTo>
                  <a:pt x="2057907" y="469861"/>
                </a:lnTo>
                <a:lnTo>
                  <a:pt x="1991232" y="469861"/>
                </a:lnTo>
                <a:lnTo>
                  <a:pt x="1991232" y="425411"/>
                </a:lnTo>
                <a:lnTo>
                  <a:pt x="2057907" y="425411"/>
                </a:lnTo>
                <a:lnTo>
                  <a:pt x="1969007" y="380961"/>
                </a:lnTo>
                <a:close/>
              </a:path>
              <a:path w="2102485" h="514350">
                <a:moveTo>
                  <a:pt x="88900" y="111125"/>
                </a:moveTo>
                <a:lnTo>
                  <a:pt x="44450" y="111125"/>
                </a:lnTo>
                <a:lnTo>
                  <a:pt x="44450" y="447636"/>
                </a:lnTo>
                <a:lnTo>
                  <a:pt x="46190" y="456285"/>
                </a:lnTo>
                <a:lnTo>
                  <a:pt x="50942" y="463349"/>
                </a:lnTo>
                <a:lnTo>
                  <a:pt x="58005" y="468114"/>
                </a:lnTo>
                <a:lnTo>
                  <a:pt x="66675" y="469861"/>
                </a:lnTo>
                <a:lnTo>
                  <a:pt x="1969007" y="469861"/>
                </a:lnTo>
                <a:lnTo>
                  <a:pt x="1969007" y="447636"/>
                </a:lnTo>
                <a:lnTo>
                  <a:pt x="88900" y="447636"/>
                </a:lnTo>
                <a:lnTo>
                  <a:pt x="66675" y="425411"/>
                </a:lnTo>
                <a:lnTo>
                  <a:pt x="88900" y="425411"/>
                </a:lnTo>
                <a:lnTo>
                  <a:pt x="88900" y="111125"/>
                </a:lnTo>
                <a:close/>
              </a:path>
              <a:path w="2102485" h="514350">
                <a:moveTo>
                  <a:pt x="2057907" y="425411"/>
                </a:moveTo>
                <a:lnTo>
                  <a:pt x="1991232" y="425411"/>
                </a:lnTo>
                <a:lnTo>
                  <a:pt x="1991232" y="469861"/>
                </a:lnTo>
                <a:lnTo>
                  <a:pt x="2057907" y="469861"/>
                </a:lnTo>
                <a:lnTo>
                  <a:pt x="2102357" y="447636"/>
                </a:lnTo>
                <a:lnTo>
                  <a:pt x="2057907" y="425411"/>
                </a:lnTo>
                <a:close/>
              </a:path>
              <a:path w="2102485" h="514350">
                <a:moveTo>
                  <a:pt x="88900" y="425411"/>
                </a:moveTo>
                <a:lnTo>
                  <a:pt x="66675" y="425411"/>
                </a:lnTo>
                <a:lnTo>
                  <a:pt x="88900" y="447636"/>
                </a:lnTo>
                <a:lnTo>
                  <a:pt x="88900" y="425411"/>
                </a:lnTo>
                <a:close/>
              </a:path>
              <a:path w="2102485" h="514350">
                <a:moveTo>
                  <a:pt x="1969007" y="425411"/>
                </a:moveTo>
                <a:lnTo>
                  <a:pt x="88900" y="425411"/>
                </a:lnTo>
                <a:lnTo>
                  <a:pt x="88900" y="447636"/>
                </a:lnTo>
                <a:lnTo>
                  <a:pt x="1969007" y="447636"/>
                </a:lnTo>
                <a:lnTo>
                  <a:pt x="1969007" y="425411"/>
                </a:lnTo>
                <a:close/>
              </a:path>
              <a:path w="2102485" h="514350">
                <a:moveTo>
                  <a:pt x="66675" y="0"/>
                </a:moveTo>
                <a:lnTo>
                  <a:pt x="0" y="133350"/>
                </a:lnTo>
                <a:lnTo>
                  <a:pt x="44450" y="133350"/>
                </a:lnTo>
                <a:lnTo>
                  <a:pt x="44450" y="111125"/>
                </a:lnTo>
                <a:lnTo>
                  <a:pt x="122237" y="111125"/>
                </a:lnTo>
                <a:lnTo>
                  <a:pt x="66675" y="0"/>
                </a:lnTo>
                <a:close/>
              </a:path>
              <a:path w="2102485" h="514350">
                <a:moveTo>
                  <a:pt x="122237" y="111125"/>
                </a:moveTo>
                <a:lnTo>
                  <a:pt x="88900" y="111125"/>
                </a:lnTo>
                <a:lnTo>
                  <a:pt x="88900" y="133350"/>
                </a:lnTo>
                <a:lnTo>
                  <a:pt x="133350" y="133350"/>
                </a:lnTo>
                <a:lnTo>
                  <a:pt x="122237" y="111125"/>
                </a:lnTo>
                <a:close/>
              </a:path>
            </a:pathLst>
          </a:custGeom>
          <a:solidFill>
            <a:srgbClr val="497DBA"/>
          </a:solidFill>
        </p:spPr>
        <p:txBody>
          <a:bodyPr wrap="square" lIns="0" tIns="0" rIns="0" bIns="0" rtlCol="0"/>
          <a:lstStyle/>
          <a:p/>
        </p:txBody>
      </p:sp>
      <p:sp>
        <p:nvSpPr>
          <p:cNvPr id="24" name="object 24"/>
          <p:cNvSpPr/>
          <p:nvPr/>
        </p:nvSpPr>
        <p:spPr>
          <a:xfrm>
            <a:off x="681227" y="1524000"/>
            <a:ext cx="1065275" cy="3232404"/>
          </a:xfrm>
          <a:prstGeom prst="rect">
            <a:avLst/>
          </a:prstGeom>
          <a:blipFill>
            <a:blip r:embed="rId2" cstate="print"/>
            <a:stretch>
              <a:fillRect/>
            </a:stretch>
          </a:blipFill>
        </p:spPr>
        <p:txBody>
          <a:bodyPr wrap="square" lIns="0" tIns="0" rIns="0" bIns="0" rtlCol="0"/>
          <a:lstStyle/>
          <a:p/>
        </p:txBody>
      </p:sp>
      <p:sp>
        <p:nvSpPr>
          <p:cNvPr id="25" name="object 25"/>
          <p:cNvSpPr/>
          <p:nvPr/>
        </p:nvSpPr>
        <p:spPr>
          <a:xfrm>
            <a:off x="2074926" y="2068829"/>
            <a:ext cx="710184" cy="1927860"/>
          </a:xfrm>
          <a:prstGeom prst="rect">
            <a:avLst/>
          </a:prstGeom>
          <a:blipFill>
            <a:blip r:embed="rId3" cstate="print"/>
            <a:stretch>
              <a:fillRect/>
            </a:stretch>
          </a:blipFill>
        </p:spPr>
        <p:txBody>
          <a:bodyPr wrap="square" lIns="0" tIns="0" rIns="0" bIns="0" rtlCol="0"/>
          <a:lstStyle/>
          <a:p/>
        </p:txBody>
      </p:sp>
      <p:sp>
        <p:nvSpPr>
          <p:cNvPr id="26" name="object 26"/>
          <p:cNvSpPr/>
          <p:nvPr/>
        </p:nvSpPr>
        <p:spPr>
          <a:xfrm>
            <a:off x="2074926" y="2068829"/>
            <a:ext cx="710565" cy="1927860"/>
          </a:xfrm>
          <a:custGeom>
            <a:avLst/>
            <a:gdLst/>
            <a:ahLst/>
            <a:cxnLst/>
            <a:rect l="l" t="t" r="r" b="b"/>
            <a:pathLst>
              <a:path w="710564" h="1927860">
                <a:moveTo>
                  <a:pt x="0" y="118364"/>
                </a:moveTo>
                <a:lnTo>
                  <a:pt x="9296" y="72276"/>
                </a:lnTo>
                <a:lnTo>
                  <a:pt x="34655" y="34655"/>
                </a:lnTo>
                <a:lnTo>
                  <a:pt x="72276" y="9296"/>
                </a:lnTo>
                <a:lnTo>
                  <a:pt x="118363" y="0"/>
                </a:lnTo>
                <a:lnTo>
                  <a:pt x="591819" y="0"/>
                </a:lnTo>
                <a:lnTo>
                  <a:pt x="637907" y="9296"/>
                </a:lnTo>
                <a:lnTo>
                  <a:pt x="675528" y="34655"/>
                </a:lnTo>
                <a:lnTo>
                  <a:pt x="700887" y="72276"/>
                </a:lnTo>
                <a:lnTo>
                  <a:pt x="710184" y="118364"/>
                </a:lnTo>
                <a:lnTo>
                  <a:pt x="710184" y="1809496"/>
                </a:lnTo>
                <a:lnTo>
                  <a:pt x="700887" y="1855583"/>
                </a:lnTo>
                <a:lnTo>
                  <a:pt x="675528" y="1893204"/>
                </a:lnTo>
                <a:lnTo>
                  <a:pt x="637907" y="1918563"/>
                </a:lnTo>
                <a:lnTo>
                  <a:pt x="591819" y="1927860"/>
                </a:lnTo>
                <a:lnTo>
                  <a:pt x="118363" y="1927860"/>
                </a:lnTo>
                <a:lnTo>
                  <a:pt x="72276" y="1918563"/>
                </a:lnTo>
                <a:lnTo>
                  <a:pt x="34655" y="1893204"/>
                </a:lnTo>
                <a:lnTo>
                  <a:pt x="9296" y="1855583"/>
                </a:lnTo>
                <a:lnTo>
                  <a:pt x="0" y="1809496"/>
                </a:lnTo>
                <a:lnTo>
                  <a:pt x="0" y="118364"/>
                </a:lnTo>
                <a:close/>
              </a:path>
            </a:pathLst>
          </a:custGeom>
          <a:ln w="25400">
            <a:solidFill>
              <a:srgbClr val="385D89"/>
            </a:solidFill>
          </a:ln>
        </p:spPr>
        <p:txBody>
          <a:bodyPr wrap="square" lIns="0" tIns="0" rIns="0" bIns="0" rtlCol="0"/>
          <a:lstStyle/>
          <a:p/>
        </p:txBody>
      </p:sp>
      <p:sp>
        <p:nvSpPr>
          <p:cNvPr id="27" name="object 27"/>
          <p:cNvSpPr/>
          <p:nvPr/>
        </p:nvSpPr>
        <p:spPr>
          <a:xfrm>
            <a:off x="2087117" y="2263901"/>
            <a:ext cx="373380" cy="119380"/>
          </a:xfrm>
          <a:custGeom>
            <a:avLst/>
            <a:gdLst/>
            <a:ahLst/>
            <a:cxnLst/>
            <a:rect l="l" t="t" r="r" b="b"/>
            <a:pathLst>
              <a:path w="373380" h="119380">
                <a:moveTo>
                  <a:pt x="0" y="118872"/>
                </a:moveTo>
                <a:lnTo>
                  <a:pt x="373380" y="118872"/>
                </a:lnTo>
                <a:lnTo>
                  <a:pt x="373380" y="0"/>
                </a:lnTo>
                <a:lnTo>
                  <a:pt x="0" y="0"/>
                </a:lnTo>
                <a:lnTo>
                  <a:pt x="0" y="118872"/>
                </a:lnTo>
                <a:close/>
              </a:path>
            </a:pathLst>
          </a:custGeom>
          <a:ln w="25400">
            <a:solidFill>
              <a:srgbClr val="385D89"/>
            </a:solidFill>
          </a:ln>
        </p:spPr>
        <p:txBody>
          <a:bodyPr wrap="square" lIns="0" tIns="0" rIns="0" bIns="0" rtlCol="0"/>
          <a:lstStyle/>
          <a:p/>
        </p:txBody>
      </p:sp>
      <p:sp>
        <p:nvSpPr>
          <p:cNvPr id="28" name="object 28"/>
          <p:cNvSpPr txBox="1"/>
          <p:nvPr/>
        </p:nvSpPr>
        <p:spPr>
          <a:xfrm>
            <a:off x="2099817" y="2276601"/>
            <a:ext cx="347980" cy="93980"/>
          </a:xfrm>
          <a:prstGeom prst="rect">
            <a:avLst/>
          </a:prstGeom>
          <a:solidFill>
            <a:srgbClr val="00AF50"/>
          </a:solidFill>
        </p:spPr>
        <p:txBody>
          <a:bodyPr vert="horz" wrap="square" lIns="0" tIns="0" rIns="0" bIns="0" rtlCol="0">
            <a:spAutoFit/>
          </a:bodyPr>
          <a:lstStyle/>
          <a:p>
            <a:pPr algn="ctr">
              <a:lnSpc>
                <a:spcPts val="345"/>
              </a:lnSpc>
            </a:pPr>
            <a:r>
              <a:rPr sz="450" spc="5" dirty="0">
                <a:solidFill>
                  <a:srgbClr val="FFFFFF"/>
                </a:solidFill>
                <a:latin typeface="Arial" panose="020B0604020202020204"/>
                <a:cs typeface="Arial" panose="020B0604020202020204"/>
              </a:rPr>
              <a:t>CSC-</a:t>
            </a:r>
            <a:endParaRPr sz="450">
              <a:latin typeface="Arial" panose="020B0604020202020204"/>
              <a:cs typeface="Arial" panose="020B0604020202020204"/>
            </a:endParaRPr>
          </a:p>
          <a:p>
            <a:pPr algn="ctr">
              <a:lnSpc>
                <a:spcPts val="365"/>
              </a:lnSpc>
              <a:spcBef>
                <a:spcPts val="20"/>
              </a:spcBef>
            </a:pP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p:txBody>
      </p:sp>
      <p:sp>
        <p:nvSpPr>
          <p:cNvPr id="29" name="object 29"/>
          <p:cNvSpPr txBox="1"/>
          <p:nvPr/>
        </p:nvSpPr>
        <p:spPr>
          <a:xfrm>
            <a:off x="2033777" y="1011173"/>
            <a:ext cx="1625600" cy="295275"/>
          </a:xfrm>
          <a:prstGeom prst="rect">
            <a:avLst/>
          </a:prstGeom>
        </p:spPr>
        <p:txBody>
          <a:bodyPr vert="horz" wrap="square" lIns="0" tIns="20955" rIns="0" bIns="0" rtlCol="0">
            <a:spAutoFit/>
          </a:bodyPr>
          <a:lstStyle/>
          <a:p>
            <a:pPr marL="12700" marR="5080">
              <a:lnSpc>
                <a:spcPts val="1040"/>
              </a:lnSpc>
              <a:spcBef>
                <a:spcPts val="165"/>
              </a:spcBef>
            </a:pPr>
            <a:r>
              <a:rPr sz="900" b="1" spc="-5" dirty="0">
                <a:latin typeface="SimHei" panose="02010609060101010101" charset="-122"/>
                <a:cs typeface="SimHei" panose="02010609060101010101" charset="-122"/>
              </a:rPr>
              <a:t>来自不同点的数据将被处理并存 </a:t>
            </a:r>
            <a:r>
              <a:rPr sz="900" b="1" spc="15" dirty="0">
                <a:latin typeface="SimHei" panose="02010609060101010101" charset="-122"/>
                <a:cs typeface="SimHei" panose="02010609060101010101" charset="-122"/>
              </a:rPr>
              <a:t>储</a:t>
            </a:r>
            <a:r>
              <a:rPr sz="900" b="1" spc="5" dirty="0">
                <a:latin typeface="SimHei" panose="02010609060101010101" charset="-122"/>
                <a:cs typeface="SimHei" panose="02010609060101010101" charset="-122"/>
              </a:rPr>
              <a:t>在</a:t>
            </a:r>
            <a:r>
              <a:rPr sz="900" b="1" spc="-5" dirty="0">
                <a:latin typeface="Arial" panose="020B0604020202020204"/>
                <a:cs typeface="Arial" panose="020B0604020202020204"/>
              </a:rPr>
              <a:t>Planora</a:t>
            </a:r>
            <a:r>
              <a:rPr sz="900" b="1" spc="5" dirty="0">
                <a:latin typeface="SimHei" panose="02010609060101010101" charset="-122"/>
                <a:cs typeface="SimHei" panose="02010609060101010101" charset="-122"/>
              </a:rPr>
              <a:t>的</a:t>
            </a:r>
            <a:r>
              <a:rPr sz="900" b="1" spc="-5" dirty="0">
                <a:latin typeface="SimHei" panose="02010609060101010101" charset="-122"/>
                <a:cs typeface="SimHei" panose="02010609060101010101" charset="-122"/>
              </a:rPr>
              <a:t>数据海中</a:t>
            </a:r>
            <a:endParaRPr sz="900">
              <a:latin typeface="SimHei" panose="02010609060101010101" charset="-122"/>
              <a:cs typeface="SimHei" panose="02010609060101010101" charset="-122"/>
            </a:endParaRPr>
          </a:p>
        </p:txBody>
      </p:sp>
      <p:sp>
        <p:nvSpPr>
          <p:cNvPr id="30" name="object 30"/>
          <p:cNvSpPr/>
          <p:nvPr/>
        </p:nvSpPr>
        <p:spPr>
          <a:xfrm>
            <a:off x="2769870" y="2583942"/>
            <a:ext cx="299720" cy="398145"/>
          </a:xfrm>
          <a:custGeom>
            <a:avLst/>
            <a:gdLst/>
            <a:ahLst/>
            <a:cxnLst/>
            <a:rect l="l" t="t" r="r" b="b"/>
            <a:pathLst>
              <a:path w="299719" h="398144">
                <a:moveTo>
                  <a:pt x="30734" y="230250"/>
                </a:moveTo>
                <a:lnTo>
                  <a:pt x="0" y="397890"/>
                </a:lnTo>
                <a:lnTo>
                  <a:pt x="152527" y="321944"/>
                </a:lnTo>
                <a:lnTo>
                  <a:pt x="138863" y="311657"/>
                </a:lnTo>
                <a:lnTo>
                  <a:pt x="96647" y="311657"/>
                </a:lnTo>
                <a:lnTo>
                  <a:pt x="56134" y="281177"/>
                </a:lnTo>
                <a:lnTo>
                  <a:pt x="71410" y="260875"/>
                </a:lnTo>
                <a:lnTo>
                  <a:pt x="30734" y="230250"/>
                </a:lnTo>
                <a:close/>
              </a:path>
              <a:path w="299719" h="398144">
                <a:moveTo>
                  <a:pt x="71410" y="260875"/>
                </a:moveTo>
                <a:lnTo>
                  <a:pt x="56134" y="281177"/>
                </a:lnTo>
                <a:lnTo>
                  <a:pt x="96647" y="311657"/>
                </a:lnTo>
                <a:lnTo>
                  <a:pt x="111922" y="291374"/>
                </a:lnTo>
                <a:lnTo>
                  <a:pt x="71410" y="260875"/>
                </a:lnTo>
                <a:close/>
              </a:path>
              <a:path w="299719" h="398144">
                <a:moveTo>
                  <a:pt x="111922" y="291374"/>
                </a:moveTo>
                <a:lnTo>
                  <a:pt x="96647" y="311657"/>
                </a:lnTo>
                <a:lnTo>
                  <a:pt x="138863" y="311657"/>
                </a:lnTo>
                <a:lnTo>
                  <a:pt x="111922" y="291374"/>
                </a:lnTo>
                <a:close/>
              </a:path>
              <a:path w="299719" h="398144">
                <a:moveTo>
                  <a:pt x="187582" y="106481"/>
                </a:moveTo>
                <a:lnTo>
                  <a:pt x="71410" y="260875"/>
                </a:lnTo>
                <a:lnTo>
                  <a:pt x="111922" y="291374"/>
                </a:lnTo>
                <a:lnTo>
                  <a:pt x="228143" y="137050"/>
                </a:lnTo>
                <a:lnTo>
                  <a:pt x="187582" y="106481"/>
                </a:lnTo>
                <a:close/>
              </a:path>
              <a:path w="299719" h="398144">
                <a:moveTo>
                  <a:pt x="283718" y="86232"/>
                </a:moveTo>
                <a:lnTo>
                  <a:pt x="202819" y="86232"/>
                </a:lnTo>
                <a:lnTo>
                  <a:pt x="243459" y="116712"/>
                </a:lnTo>
                <a:lnTo>
                  <a:pt x="228143" y="137050"/>
                </a:lnTo>
                <a:lnTo>
                  <a:pt x="268731" y="167639"/>
                </a:lnTo>
                <a:lnTo>
                  <a:pt x="283718" y="86232"/>
                </a:lnTo>
                <a:close/>
              </a:path>
              <a:path w="299719" h="398144">
                <a:moveTo>
                  <a:pt x="202819" y="86232"/>
                </a:moveTo>
                <a:lnTo>
                  <a:pt x="187582" y="106481"/>
                </a:lnTo>
                <a:lnTo>
                  <a:pt x="228143" y="137050"/>
                </a:lnTo>
                <a:lnTo>
                  <a:pt x="243459" y="116712"/>
                </a:lnTo>
                <a:lnTo>
                  <a:pt x="202819" y="86232"/>
                </a:lnTo>
                <a:close/>
              </a:path>
              <a:path w="299719" h="398144">
                <a:moveTo>
                  <a:pt x="299593" y="0"/>
                </a:moveTo>
                <a:lnTo>
                  <a:pt x="147066" y="75945"/>
                </a:lnTo>
                <a:lnTo>
                  <a:pt x="187582" y="106481"/>
                </a:lnTo>
                <a:lnTo>
                  <a:pt x="202819" y="86232"/>
                </a:lnTo>
                <a:lnTo>
                  <a:pt x="283718" y="86232"/>
                </a:lnTo>
                <a:lnTo>
                  <a:pt x="299593" y="0"/>
                </a:lnTo>
                <a:close/>
              </a:path>
            </a:pathLst>
          </a:custGeom>
          <a:solidFill>
            <a:srgbClr val="497DBA"/>
          </a:solidFill>
        </p:spPr>
        <p:txBody>
          <a:bodyPr wrap="square" lIns="0" tIns="0" rIns="0" bIns="0" rtlCol="0"/>
          <a:lstStyle/>
          <a:p/>
        </p:txBody>
      </p:sp>
      <p:sp>
        <p:nvSpPr>
          <p:cNvPr id="31" name="object 31"/>
          <p:cNvSpPr/>
          <p:nvPr/>
        </p:nvSpPr>
        <p:spPr>
          <a:xfrm>
            <a:off x="1640585" y="2301113"/>
            <a:ext cx="447040" cy="199390"/>
          </a:xfrm>
          <a:custGeom>
            <a:avLst/>
            <a:gdLst/>
            <a:ahLst/>
            <a:cxnLst/>
            <a:rect l="l" t="t" r="r" b="b"/>
            <a:pathLst>
              <a:path w="447039" h="199389">
                <a:moveTo>
                  <a:pt x="294363" y="150944"/>
                </a:moveTo>
                <a:lnTo>
                  <a:pt x="277749" y="199009"/>
                </a:lnTo>
                <a:lnTo>
                  <a:pt x="446658" y="176784"/>
                </a:lnTo>
                <a:lnTo>
                  <a:pt x="429516" y="159258"/>
                </a:lnTo>
                <a:lnTo>
                  <a:pt x="318388" y="159258"/>
                </a:lnTo>
                <a:lnTo>
                  <a:pt x="294363" y="150944"/>
                </a:lnTo>
                <a:close/>
              </a:path>
              <a:path w="447039" h="199389">
                <a:moveTo>
                  <a:pt x="310961" y="102929"/>
                </a:moveTo>
                <a:lnTo>
                  <a:pt x="294363" y="150944"/>
                </a:lnTo>
                <a:lnTo>
                  <a:pt x="318388" y="159258"/>
                </a:lnTo>
                <a:lnTo>
                  <a:pt x="335025" y="111251"/>
                </a:lnTo>
                <a:lnTo>
                  <a:pt x="310961" y="102929"/>
                </a:lnTo>
                <a:close/>
              </a:path>
              <a:path w="447039" h="199389">
                <a:moveTo>
                  <a:pt x="327532" y="54990"/>
                </a:moveTo>
                <a:lnTo>
                  <a:pt x="310961" y="102929"/>
                </a:lnTo>
                <a:lnTo>
                  <a:pt x="335025" y="111251"/>
                </a:lnTo>
                <a:lnTo>
                  <a:pt x="318388" y="159258"/>
                </a:lnTo>
                <a:lnTo>
                  <a:pt x="429516" y="159258"/>
                </a:lnTo>
                <a:lnTo>
                  <a:pt x="327532" y="54990"/>
                </a:lnTo>
                <a:close/>
              </a:path>
              <a:path w="447039" h="199389">
                <a:moveTo>
                  <a:pt x="152296" y="48059"/>
                </a:moveTo>
                <a:lnTo>
                  <a:pt x="135709" y="96044"/>
                </a:lnTo>
                <a:lnTo>
                  <a:pt x="294363" y="150944"/>
                </a:lnTo>
                <a:lnTo>
                  <a:pt x="310961" y="102929"/>
                </a:lnTo>
                <a:lnTo>
                  <a:pt x="152296" y="48059"/>
                </a:lnTo>
                <a:close/>
              </a:path>
              <a:path w="447039" h="199389">
                <a:moveTo>
                  <a:pt x="168909" y="0"/>
                </a:moveTo>
                <a:lnTo>
                  <a:pt x="0" y="22225"/>
                </a:lnTo>
                <a:lnTo>
                  <a:pt x="119125" y="144017"/>
                </a:lnTo>
                <a:lnTo>
                  <a:pt x="135709" y="96044"/>
                </a:lnTo>
                <a:lnTo>
                  <a:pt x="111759" y="87757"/>
                </a:lnTo>
                <a:lnTo>
                  <a:pt x="128269" y="39750"/>
                </a:lnTo>
                <a:lnTo>
                  <a:pt x="155168" y="39750"/>
                </a:lnTo>
                <a:lnTo>
                  <a:pt x="168909" y="0"/>
                </a:lnTo>
                <a:close/>
              </a:path>
              <a:path w="447039" h="199389">
                <a:moveTo>
                  <a:pt x="128269" y="39750"/>
                </a:moveTo>
                <a:lnTo>
                  <a:pt x="111759" y="87757"/>
                </a:lnTo>
                <a:lnTo>
                  <a:pt x="135709" y="96044"/>
                </a:lnTo>
                <a:lnTo>
                  <a:pt x="152296" y="48059"/>
                </a:lnTo>
                <a:lnTo>
                  <a:pt x="128269" y="39750"/>
                </a:lnTo>
                <a:close/>
              </a:path>
              <a:path w="447039" h="199389">
                <a:moveTo>
                  <a:pt x="155168" y="39750"/>
                </a:moveTo>
                <a:lnTo>
                  <a:pt x="128269" y="39750"/>
                </a:lnTo>
                <a:lnTo>
                  <a:pt x="152296" y="48059"/>
                </a:lnTo>
                <a:lnTo>
                  <a:pt x="155168" y="39750"/>
                </a:lnTo>
                <a:close/>
              </a:path>
            </a:pathLst>
          </a:custGeom>
          <a:solidFill>
            <a:srgbClr val="497DBA"/>
          </a:solidFill>
        </p:spPr>
        <p:txBody>
          <a:bodyPr wrap="square" lIns="0" tIns="0" rIns="0" bIns="0" rtlCol="0"/>
          <a:lstStyle/>
          <a:p/>
        </p:txBody>
      </p:sp>
      <p:sp>
        <p:nvSpPr>
          <p:cNvPr id="32" name="object 32"/>
          <p:cNvSpPr/>
          <p:nvPr/>
        </p:nvSpPr>
        <p:spPr>
          <a:xfrm>
            <a:off x="2996183" y="3784091"/>
            <a:ext cx="765047" cy="845819"/>
          </a:xfrm>
          <a:prstGeom prst="rect">
            <a:avLst/>
          </a:prstGeom>
          <a:blipFill>
            <a:blip r:embed="rId4" cstate="print"/>
            <a:stretch>
              <a:fillRect/>
            </a:stretch>
          </a:blipFill>
        </p:spPr>
        <p:txBody>
          <a:bodyPr wrap="square" lIns="0" tIns="0" rIns="0" bIns="0" rtlCol="0"/>
          <a:lstStyle/>
          <a:p/>
        </p:txBody>
      </p:sp>
      <p:sp>
        <p:nvSpPr>
          <p:cNvPr id="33" name="object 33"/>
          <p:cNvSpPr/>
          <p:nvPr/>
        </p:nvSpPr>
        <p:spPr>
          <a:xfrm>
            <a:off x="3763517" y="1919477"/>
            <a:ext cx="314960" cy="211454"/>
          </a:xfrm>
          <a:custGeom>
            <a:avLst/>
            <a:gdLst/>
            <a:ahLst/>
            <a:cxnLst/>
            <a:rect l="l" t="t" r="r" b="b"/>
            <a:pathLst>
              <a:path w="314960" h="211455">
                <a:moveTo>
                  <a:pt x="83947" y="63119"/>
                </a:moveTo>
                <a:lnTo>
                  <a:pt x="0" y="211327"/>
                </a:lnTo>
                <a:lnTo>
                  <a:pt x="169037" y="189611"/>
                </a:lnTo>
                <a:lnTo>
                  <a:pt x="150156" y="161544"/>
                </a:lnTo>
                <a:lnTo>
                  <a:pt x="119634" y="161544"/>
                </a:lnTo>
                <a:lnTo>
                  <a:pt x="91186" y="119380"/>
                </a:lnTo>
                <a:lnTo>
                  <a:pt x="112268" y="105221"/>
                </a:lnTo>
                <a:lnTo>
                  <a:pt x="83947" y="63119"/>
                </a:lnTo>
                <a:close/>
              </a:path>
              <a:path w="314960" h="211455">
                <a:moveTo>
                  <a:pt x="112268" y="105221"/>
                </a:moveTo>
                <a:lnTo>
                  <a:pt x="91186" y="119380"/>
                </a:lnTo>
                <a:lnTo>
                  <a:pt x="119634" y="161544"/>
                </a:lnTo>
                <a:lnTo>
                  <a:pt x="140650" y="147412"/>
                </a:lnTo>
                <a:lnTo>
                  <a:pt x="112268" y="105221"/>
                </a:lnTo>
                <a:close/>
              </a:path>
              <a:path w="314960" h="211455">
                <a:moveTo>
                  <a:pt x="140650" y="147412"/>
                </a:moveTo>
                <a:lnTo>
                  <a:pt x="119634" y="161544"/>
                </a:lnTo>
                <a:lnTo>
                  <a:pt x="150156" y="161544"/>
                </a:lnTo>
                <a:lnTo>
                  <a:pt x="140650" y="147412"/>
                </a:lnTo>
                <a:close/>
              </a:path>
              <a:path w="314960" h="211455">
                <a:moveTo>
                  <a:pt x="286253" y="49784"/>
                </a:moveTo>
                <a:lnTo>
                  <a:pt x="194818" y="49784"/>
                </a:lnTo>
                <a:lnTo>
                  <a:pt x="223139" y="91948"/>
                </a:lnTo>
                <a:lnTo>
                  <a:pt x="202151" y="106059"/>
                </a:lnTo>
                <a:lnTo>
                  <a:pt x="230505" y="148209"/>
                </a:lnTo>
                <a:lnTo>
                  <a:pt x="286253" y="49784"/>
                </a:lnTo>
                <a:close/>
              </a:path>
              <a:path w="314960" h="211455">
                <a:moveTo>
                  <a:pt x="173793" y="63903"/>
                </a:moveTo>
                <a:lnTo>
                  <a:pt x="112268" y="105221"/>
                </a:lnTo>
                <a:lnTo>
                  <a:pt x="140650" y="147412"/>
                </a:lnTo>
                <a:lnTo>
                  <a:pt x="202151" y="106059"/>
                </a:lnTo>
                <a:lnTo>
                  <a:pt x="173793" y="63903"/>
                </a:lnTo>
                <a:close/>
              </a:path>
              <a:path w="314960" h="211455">
                <a:moveTo>
                  <a:pt x="194818" y="49784"/>
                </a:moveTo>
                <a:lnTo>
                  <a:pt x="173793" y="63903"/>
                </a:lnTo>
                <a:lnTo>
                  <a:pt x="202151" y="106059"/>
                </a:lnTo>
                <a:lnTo>
                  <a:pt x="223139" y="91948"/>
                </a:lnTo>
                <a:lnTo>
                  <a:pt x="194818" y="49784"/>
                </a:lnTo>
                <a:close/>
              </a:path>
              <a:path w="314960" h="211455">
                <a:moveTo>
                  <a:pt x="314452" y="0"/>
                </a:moveTo>
                <a:lnTo>
                  <a:pt x="145415" y="21717"/>
                </a:lnTo>
                <a:lnTo>
                  <a:pt x="173793" y="63903"/>
                </a:lnTo>
                <a:lnTo>
                  <a:pt x="194818" y="49784"/>
                </a:lnTo>
                <a:lnTo>
                  <a:pt x="286253" y="49784"/>
                </a:lnTo>
                <a:lnTo>
                  <a:pt x="314452" y="0"/>
                </a:lnTo>
                <a:close/>
              </a:path>
            </a:pathLst>
          </a:custGeom>
          <a:solidFill>
            <a:srgbClr val="497DBA"/>
          </a:solidFill>
        </p:spPr>
        <p:txBody>
          <a:bodyPr wrap="square" lIns="0" tIns="0" rIns="0" bIns="0" rtlCol="0"/>
          <a:lstStyle/>
          <a:p/>
        </p:txBody>
      </p:sp>
      <p:sp>
        <p:nvSpPr>
          <p:cNvPr id="34" name="object 34"/>
          <p:cNvSpPr/>
          <p:nvPr/>
        </p:nvSpPr>
        <p:spPr>
          <a:xfrm>
            <a:off x="2775966" y="3371850"/>
            <a:ext cx="282575" cy="414655"/>
          </a:xfrm>
          <a:custGeom>
            <a:avLst/>
            <a:gdLst/>
            <a:ahLst/>
            <a:cxnLst/>
            <a:rect l="l" t="t" r="r" b="b"/>
            <a:pathLst>
              <a:path w="282575" h="414654">
                <a:moveTo>
                  <a:pt x="175583" y="302876"/>
                </a:moveTo>
                <a:lnTo>
                  <a:pt x="133603" y="331469"/>
                </a:lnTo>
                <a:lnTo>
                  <a:pt x="282320" y="414527"/>
                </a:lnTo>
                <a:lnTo>
                  <a:pt x="270039" y="323850"/>
                </a:lnTo>
                <a:lnTo>
                  <a:pt x="189864" y="323850"/>
                </a:lnTo>
                <a:lnTo>
                  <a:pt x="175583" y="302876"/>
                </a:lnTo>
                <a:close/>
              </a:path>
              <a:path w="282575" h="414654">
                <a:moveTo>
                  <a:pt x="217506" y="274321"/>
                </a:moveTo>
                <a:lnTo>
                  <a:pt x="175583" y="302876"/>
                </a:lnTo>
                <a:lnTo>
                  <a:pt x="189864" y="323850"/>
                </a:lnTo>
                <a:lnTo>
                  <a:pt x="231775" y="295275"/>
                </a:lnTo>
                <a:lnTo>
                  <a:pt x="217506" y="274321"/>
                </a:lnTo>
                <a:close/>
              </a:path>
              <a:path w="282575" h="414654">
                <a:moveTo>
                  <a:pt x="259460" y="245744"/>
                </a:moveTo>
                <a:lnTo>
                  <a:pt x="217506" y="274321"/>
                </a:lnTo>
                <a:lnTo>
                  <a:pt x="231775" y="295275"/>
                </a:lnTo>
                <a:lnTo>
                  <a:pt x="189864" y="323850"/>
                </a:lnTo>
                <a:lnTo>
                  <a:pt x="270039" y="323850"/>
                </a:lnTo>
                <a:lnTo>
                  <a:pt x="259460" y="245744"/>
                </a:lnTo>
                <a:close/>
              </a:path>
              <a:path w="282575" h="414654">
                <a:moveTo>
                  <a:pt x="106757" y="111680"/>
                </a:moveTo>
                <a:lnTo>
                  <a:pt x="64853" y="140264"/>
                </a:lnTo>
                <a:lnTo>
                  <a:pt x="175583" y="302876"/>
                </a:lnTo>
                <a:lnTo>
                  <a:pt x="217506" y="274321"/>
                </a:lnTo>
                <a:lnTo>
                  <a:pt x="106757" y="111680"/>
                </a:lnTo>
                <a:close/>
              </a:path>
              <a:path w="282575" h="414654">
                <a:moveTo>
                  <a:pt x="0" y="0"/>
                </a:moveTo>
                <a:lnTo>
                  <a:pt x="22859" y="168910"/>
                </a:lnTo>
                <a:lnTo>
                  <a:pt x="64853" y="140264"/>
                </a:lnTo>
                <a:lnTo>
                  <a:pt x="50545" y="119252"/>
                </a:lnTo>
                <a:lnTo>
                  <a:pt x="92456" y="90677"/>
                </a:lnTo>
                <a:lnTo>
                  <a:pt x="137546" y="90677"/>
                </a:lnTo>
                <a:lnTo>
                  <a:pt x="148716" y="83057"/>
                </a:lnTo>
                <a:lnTo>
                  <a:pt x="0" y="0"/>
                </a:lnTo>
                <a:close/>
              </a:path>
              <a:path w="282575" h="414654">
                <a:moveTo>
                  <a:pt x="92456" y="90677"/>
                </a:moveTo>
                <a:lnTo>
                  <a:pt x="50545" y="119252"/>
                </a:lnTo>
                <a:lnTo>
                  <a:pt x="64853" y="140264"/>
                </a:lnTo>
                <a:lnTo>
                  <a:pt x="106757" y="111680"/>
                </a:lnTo>
                <a:lnTo>
                  <a:pt x="92456" y="90677"/>
                </a:lnTo>
                <a:close/>
              </a:path>
              <a:path w="282575" h="414654">
                <a:moveTo>
                  <a:pt x="137546" y="90677"/>
                </a:moveTo>
                <a:lnTo>
                  <a:pt x="92456" y="90677"/>
                </a:lnTo>
                <a:lnTo>
                  <a:pt x="106757" y="111680"/>
                </a:lnTo>
                <a:lnTo>
                  <a:pt x="137546" y="90677"/>
                </a:lnTo>
                <a:close/>
              </a:path>
            </a:pathLst>
          </a:custGeom>
          <a:solidFill>
            <a:srgbClr val="497DBA"/>
          </a:solidFill>
        </p:spPr>
        <p:txBody>
          <a:bodyPr wrap="square" lIns="0" tIns="0" rIns="0" bIns="0" rtlCol="0"/>
          <a:lstStyle/>
          <a:p/>
        </p:txBody>
      </p:sp>
      <p:sp>
        <p:nvSpPr>
          <p:cNvPr id="35" name="object 35"/>
          <p:cNvSpPr/>
          <p:nvPr/>
        </p:nvSpPr>
        <p:spPr>
          <a:xfrm>
            <a:off x="4476750" y="1748789"/>
            <a:ext cx="1856105" cy="152400"/>
          </a:xfrm>
          <a:custGeom>
            <a:avLst/>
            <a:gdLst/>
            <a:ahLst/>
            <a:cxnLst/>
            <a:rect l="l" t="t" r="r" b="b"/>
            <a:pathLst>
              <a:path w="1856104" h="152400">
                <a:moveTo>
                  <a:pt x="152400" y="0"/>
                </a:moveTo>
                <a:lnTo>
                  <a:pt x="0" y="76200"/>
                </a:lnTo>
                <a:lnTo>
                  <a:pt x="152400" y="152400"/>
                </a:lnTo>
                <a:lnTo>
                  <a:pt x="152400" y="101600"/>
                </a:lnTo>
                <a:lnTo>
                  <a:pt x="127000" y="101600"/>
                </a:lnTo>
                <a:lnTo>
                  <a:pt x="127000" y="50800"/>
                </a:lnTo>
                <a:lnTo>
                  <a:pt x="152400" y="50800"/>
                </a:lnTo>
                <a:lnTo>
                  <a:pt x="152400" y="0"/>
                </a:lnTo>
                <a:close/>
              </a:path>
              <a:path w="1856104" h="152400">
                <a:moveTo>
                  <a:pt x="1703451" y="0"/>
                </a:moveTo>
                <a:lnTo>
                  <a:pt x="1703451" y="152400"/>
                </a:lnTo>
                <a:lnTo>
                  <a:pt x="1805051" y="101600"/>
                </a:lnTo>
                <a:lnTo>
                  <a:pt x="1728851" y="101600"/>
                </a:lnTo>
                <a:lnTo>
                  <a:pt x="1728851" y="50800"/>
                </a:lnTo>
                <a:lnTo>
                  <a:pt x="1805051" y="50800"/>
                </a:lnTo>
                <a:lnTo>
                  <a:pt x="1703451" y="0"/>
                </a:lnTo>
                <a:close/>
              </a:path>
              <a:path w="1856104" h="152400">
                <a:moveTo>
                  <a:pt x="152400" y="50800"/>
                </a:moveTo>
                <a:lnTo>
                  <a:pt x="127000" y="50800"/>
                </a:lnTo>
                <a:lnTo>
                  <a:pt x="127000" y="101600"/>
                </a:lnTo>
                <a:lnTo>
                  <a:pt x="152400" y="101600"/>
                </a:lnTo>
                <a:lnTo>
                  <a:pt x="152400" y="50800"/>
                </a:lnTo>
                <a:close/>
              </a:path>
              <a:path w="1856104" h="152400">
                <a:moveTo>
                  <a:pt x="1703451" y="50800"/>
                </a:moveTo>
                <a:lnTo>
                  <a:pt x="152400" y="50800"/>
                </a:lnTo>
                <a:lnTo>
                  <a:pt x="152400" y="101600"/>
                </a:lnTo>
                <a:lnTo>
                  <a:pt x="1703451" y="101600"/>
                </a:lnTo>
                <a:lnTo>
                  <a:pt x="1703451" y="50800"/>
                </a:lnTo>
                <a:close/>
              </a:path>
              <a:path w="1856104" h="152400">
                <a:moveTo>
                  <a:pt x="1805051" y="50800"/>
                </a:moveTo>
                <a:lnTo>
                  <a:pt x="1728851" y="50800"/>
                </a:lnTo>
                <a:lnTo>
                  <a:pt x="1728851" y="101600"/>
                </a:lnTo>
                <a:lnTo>
                  <a:pt x="1805051" y="101600"/>
                </a:lnTo>
                <a:lnTo>
                  <a:pt x="1855851" y="76200"/>
                </a:lnTo>
                <a:lnTo>
                  <a:pt x="1805051" y="50800"/>
                </a:lnTo>
                <a:close/>
              </a:path>
            </a:pathLst>
          </a:custGeom>
          <a:solidFill>
            <a:srgbClr val="497DBA"/>
          </a:solidFill>
        </p:spPr>
        <p:txBody>
          <a:bodyPr wrap="square" lIns="0" tIns="0" rIns="0" bIns="0" rtlCol="0"/>
          <a:lstStyle/>
          <a:p/>
        </p:txBody>
      </p:sp>
      <p:sp>
        <p:nvSpPr>
          <p:cNvPr id="36" name="object 36"/>
          <p:cNvSpPr/>
          <p:nvPr/>
        </p:nvSpPr>
        <p:spPr>
          <a:xfrm>
            <a:off x="3484626" y="3201161"/>
            <a:ext cx="542290" cy="544830"/>
          </a:xfrm>
          <a:custGeom>
            <a:avLst/>
            <a:gdLst/>
            <a:ahLst/>
            <a:cxnLst/>
            <a:rect l="l" t="t" r="r" b="b"/>
            <a:pathLst>
              <a:path w="542289" h="544829">
                <a:moveTo>
                  <a:pt x="53466" y="383031"/>
                </a:moveTo>
                <a:lnTo>
                  <a:pt x="0" y="544830"/>
                </a:lnTo>
                <a:lnTo>
                  <a:pt x="161544" y="490474"/>
                </a:lnTo>
                <a:lnTo>
                  <a:pt x="143658" y="472694"/>
                </a:lnTo>
                <a:lnTo>
                  <a:pt x="107569" y="472694"/>
                </a:lnTo>
                <a:lnTo>
                  <a:pt x="71500" y="436880"/>
                </a:lnTo>
                <a:lnTo>
                  <a:pt x="89463" y="418816"/>
                </a:lnTo>
                <a:lnTo>
                  <a:pt x="53466" y="383031"/>
                </a:lnTo>
                <a:close/>
              </a:path>
              <a:path w="542289" h="544829">
                <a:moveTo>
                  <a:pt x="89463" y="418816"/>
                </a:moveTo>
                <a:lnTo>
                  <a:pt x="71500" y="436880"/>
                </a:lnTo>
                <a:lnTo>
                  <a:pt x="107569" y="472694"/>
                </a:lnTo>
                <a:lnTo>
                  <a:pt x="125507" y="454648"/>
                </a:lnTo>
                <a:lnTo>
                  <a:pt x="89463" y="418816"/>
                </a:lnTo>
                <a:close/>
              </a:path>
              <a:path w="542289" h="544829">
                <a:moveTo>
                  <a:pt x="125507" y="454648"/>
                </a:moveTo>
                <a:lnTo>
                  <a:pt x="107569" y="472694"/>
                </a:lnTo>
                <a:lnTo>
                  <a:pt x="143658" y="472694"/>
                </a:lnTo>
                <a:lnTo>
                  <a:pt x="125507" y="454648"/>
                </a:lnTo>
                <a:close/>
              </a:path>
              <a:path w="542289" h="544829">
                <a:moveTo>
                  <a:pt x="416271" y="90177"/>
                </a:moveTo>
                <a:lnTo>
                  <a:pt x="89463" y="418816"/>
                </a:lnTo>
                <a:lnTo>
                  <a:pt x="125507" y="454648"/>
                </a:lnTo>
                <a:lnTo>
                  <a:pt x="452257" y="125952"/>
                </a:lnTo>
                <a:lnTo>
                  <a:pt x="416271" y="90177"/>
                </a:lnTo>
                <a:close/>
              </a:path>
              <a:path w="542289" h="544829">
                <a:moveTo>
                  <a:pt x="517944" y="72136"/>
                </a:moveTo>
                <a:lnTo>
                  <a:pt x="434213" y="72136"/>
                </a:lnTo>
                <a:lnTo>
                  <a:pt x="470153" y="107950"/>
                </a:lnTo>
                <a:lnTo>
                  <a:pt x="452257" y="125952"/>
                </a:lnTo>
                <a:lnTo>
                  <a:pt x="488314" y="161798"/>
                </a:lnTo>
                <a:lnTo>
                  <a:pt x="517944" y="72136"/>
                </a:lnTo>
                <a:close/>
              </a:path>
              <a:path w="542289" h="544829">
                <a:moveTo>
                  <a:pt x="434213" y="72136"/>
                </a:moveTo>
                <a:lnTo>
                  <a:pt x="416271" y="90177"/>
                </a:lnTo>
                <a:lnTo>
                  <a:pt x="452257" y="125952"/>
                </a:lnTo>
                <a:lnTo>
                  <a:pt x="470153" y="107950"/>
                </a:lnTo>
                <a:lnTo>
                  <a:pt x="434213" y="72136"/>
                </a:lnTo>
                <a:close/>
              </a:path>
              <a:path w="542289" h="544829">
                <a:moveTo>
                  <a:pt x="541782" y="0"/>
                </a:moveTo>
                <a:lnTo>
                  <a:pt x="380238" y="54356"/>
                </a:lnTo>
                <a:lnTo>
                  <a:pt x="416271" y="90177"/>
                </a:lnTo>
                <a:lnTo>
                  <a:pt x="434213" y="72136"/>
                </a:lnTo>
                <a:lnTo>
                  <a:pt x="517944" y="72136"/>
                </a:lnTo>
                <a:lnTo>
                  <a:pt x="541782" y="0"/>
                </a:lnTo>
                <a:close/>
              </a:path>
            </a:pathLst>
          </a:custGeom>
          <a:solidFill>
            <a:srgbClr val="497DBA"/>
          </a:solidFill>
        </p:spPr>
        <p:txBody>
          <a:bodyPr wrap="square" lIns="0" tIns="0" rIns="0" bIns="0" rtlCol="0"/>
          <a:lstStyle/>
          <a:p/>
        </p:txBody>
      </p:sp>
      <p:sp>
        <p:nvSpPr>
          <p:cNvPr id="37" name="object 37"/>
          <p:cNvSpPr/>
          <p:nvPr/>
        </p:nvSpPr>
        <p:spPr>
          <a:xfrm>
            <a:off x="3818382" y="2266060"/>
            <a:ext cx="2514600" cy="160655"/>
          </a:xfrm>
          <a:custGeom>
            <a:avLst/>
            <a:gdLst/>
            <a:ahLst/>
            <a:cxnLst/>
            <a:rect l="l" t="t" r="r" b="b"/>
            <a:pathLst>
              <a:path w="2514600" h="160655">
                <a:moveTo>
                  <a:pt x="2362072" y="8254"/>
                </a:moveTo>
                <a:lnTo>
                  <a:pt x="2361903" y="59086"/>
                </a:lnTo>
                <a:lnTo>
                  <a:pt x="2387345" y="59181"/>
                </a:lnTo>
                <a:lnTo>
                  <a:pt x="2387091" y="109981"/>
                </a:lnTo>
                <a:lnTo>
                  <a:pt x="2361733" y="109981"/>
                </a:lnTo>
                <a:lnTo>
                  <a:pt x="2361565" y="160654"/>
                </a:lnTo>
                <a:lnTo>
                  <a:pt x="2463761" y="109981"/>
                </a:lnTo>
                <a:lnTo>
                  <a:pt x="2387091" y="109981"/>
                </a:lnTo>
                <a:lnTo>
                  <a:pt x="2463953" y="109886"/>
                </a:lnTo>
                <a:lnTo>
                  <a:pt x="2514218" y="84962"/>
                </a:lnTo>
                <a:lnTo>
                  <a:pt x="2362072" y="8254"/>
                </a:lnTo>
                <a:close/>
              </a:path>
              <a:path w="2514600" h="160655">
                <a:moveTo>
                  <a:pt x="152653" y="0"/>
                </a:moveTo>
                <a:lnTo>
                  <a:pt x="0" y="75564"/>
                </a:lnTo>
                <a:lnTo>
                  <a:pt x="152145" y="152273"/>
                </a:lnTo>
                <a:lnTo>
                  <a:pt x="152315" y="101568"/>
                </a:lnTo>
                <a:lnTo>
                  <a:pt x="126872" y="101473"/>
                </a:lnTo>
                <a:lnTo>
                  <a:pt x="127126" y="50673"/>
                </a:lnTo>
                <a:lnTo>
                  <a:pt x="152484" y="50673"/>
                </a:lnTo>
                <a:lnTo>
                  <a:pt x="152653" y="0"/>
                </a:lnTo>
                <a:close/>
              </a:path>
              <a:path w="2514600" h="160655">
                <a:moveTo>
                  <a:pt x="2361903" y="59086"/>
                </a:moveTo>
                <a:lnTo>
                  <a:pt x="2361734" y="109886"/>
                </a:lnTo>
                <a:lnTo>
                  <a:pt x="2387091" y="109981"/>
                </a:lnTo>
                <a:lnTo>
                  <a:pt x="2387345" y="59181"/>
                </a:lnTo>
                <a:lnTo>
                  <a:pt x="2361903" y="59086"/>
                </a:lnTo>
                <a:close/>
              </a:path>
              <a:path w="2514600" h="160655">
                <a:moveTo>
                  <a:pt x="152484" y="50768"/>
                </a:moveTo>
                <a:lnTo>
                  <a:pt x="152315" y="101568"/>
                </a:lnTo>
                <a:lnTo>
                  <a:pt x="2361734" y="109886"/>
                </a:lnTo>
                <a:lnTo>
                  <a:pt x="2361903" y="59086"/>
                </a:lnTo>
                <a:lnTo>
                  <a:pt x="152484" y="50768"/>
                </a:lnTo>
                <a:close/>
              </a:path>
              <a:path w="2514600" h="160655">
                <a:moveTo>
                  <a:pt x="127126" y="50673"/>
                </a:moveTo>
                <a:lnTo>
                  <a:pt x="126872" y="101473"/>
                </a:lnTo>
                <a:lnTo>
                  <a:pt x="152315" y="101568"/>
                </a:lnTo>
                <a:lnTo>
                  <a:pt x="152484" y="50768"/>
                </a:lnTo>
                <a:lnTo>
                  <a:pt x="127126" y="50673"/>
                </a:lnTo>
                <a:close/>
              </a:path>
              <a:path w="2514600" h="160655">
                <a:moveTo>
                  <a:pt x="152484" y="50673"/>
                </a:moveTo>
                <a:lnTo>
                  <a:pt x="127126" y="50673"/>
                </a:lnTo>
                <a:lnTo>
                  <a:pt x="152484" y="50768"/>
                </a:lnTo>
                <a:close/>
              </a:path>
            </a:pathLst>
          </a:custGeom>
          <a:solidFill>
            <a:srgbClr val="497DBA"/>
          </a:solidFill>
        </p:spPr>
        <p:txBody>
          <a:bodyPr wrap="square" lIns="0" tIns="0" rIns="0" bIns="0" rtlCol="0"/>
          <a:lstStyle/>
          <a:p/>
        </p:txBody>
      </p:sp>
      <p:sp>
        <p:nvSpPr>
          <p:cNvPr id="38" name="object 38"/>
          <p:cNvSpPr/>
          <p:nvPr/>
        </p:nvSpPr>
        <p:spPr>
          <a:xfrm>
            <a:off x="3416046" y="2573273"/>
            <a:ext cx="613410" cy="505459"/>
          </a:xfrm>
          <a:custGeom>
            <a:avLst/>
            <a:gdLst/>
            <a:ahLst/>
            <a:cxnLst/>
            <a:rect l="l" t="t" r="r" b="b"/>
            <a:pathLst>
              <a:path w="613410" h="505460">
                <a:moveTo>
                  <a:pt x="479614" y="427711"/>
                </a:moveTo>
                <a:lnTo>
                  <a:pt x="447293" y="466978"/>
                </a:lnTo>
                <a:lnTo>
                  <a:pt x="613409" y="504951"/>
                </a:lnTo>
                <a:lnTo>
                  <a:pt x="586254" y="443864"/>
                </a:lnTo>
                <a:lnTo>
                  <a:pt x="499237" y="443864"/>
                </a:lnTo>
                <a:lnTo>
                  <a:pt x="479614" y="427711"/>
                </a:lnTo>
                <a:close/>
              </a:path>
              <a:path w="613410" h="505460">
                <a:moveTo>
                  <a:pt x="511897" y="388489"/>
                </a:moveTo>
                <a:lnTo>
                  <a:pt x="479614" y="427711"/>
                </a:lnTo>
                <a:lnTo>
                  <a:pt x="499237" y="443864"/>
                </a:lnTo>
                <a:lnTo>
                  <a:pt x="531494" y="404621"/>
                </a:lnTo>
                <a:lnTo>
                  <a:pt x="511897" y="388489"/>
                </a:lnTo>
                <a:close/>
              </a:path>
              <a:path w="613410" h="505460">
                <a:moveTo>
                  <a:pt x="544194" y="349250"/>
                </a:moveTo>
                <a:lnTo>
                  <a:pt x="511897" y="388489"/>
                </a:lnTo>
                <a:lnTo>
                  <a:pt x="531494" y="404621"/>
                </a:lnTo>
                <a:lnTo>
                  <a:pt x="499237" y="443864"/>
                </a:lnTo>
                <a:lnTo>
                  <a:pt x="586254" y="443864"/>
                </a:lnTo>
                <a:lnTo>
                  <a:pt x="544194" y="349250"/>
                </a:lnTo>
                <a:close/>
              </a:path>
              <a:path w="613410" h="505460">
                <a:moveTo>
                  <a:pt x="133795" y="77240"/>
                </a:moveTo>
                <a:lnTo>
                  <a:pt x="101512" y="116462"/>
                </a:lnTo>
                <a:lnTo>
                  <a:pt x="479614" y="427711"/>
                </a:lnTo>
                <a:lnTo>
                  <a:pt x="511897" y="388489"/>
                </a:lnTo>
                <a:lnTo>
                  <a:pt x="133795" y="77240"/>
                </a:lnTo>
                <a:close/>
              </a:path>
              <a:path w="613410" h="505460">
                <a:moveTo>
                  <a:pt x="0" y="0"/>
                </a:moveTo>
                <a:lnTo>
                  <a:pt x="69214" y="155701"/>
                </a:lnTo>
                <a:lnTo>
                  <a:pt x="101512" y="116462"/>
                </a:lnTo>
                <a:lnTo>
                  <a:pt x="81914" y="100330"/>
                </a:lnTo>
                <a:lnTo>
                  <a:pt x="114173" y="61087"/>
                </a:lnTo>
                <a:lnTo>
                  <a:pt x="147091" y="61087"/>
                </a:lnTo>
                <a:lnTo>
                  <a:pt x="166115" y="37973"/>
                </a:lnTo>
                <a:lnTo>
                  <a:pt x="0" y="0"/>
                </a:lnTo>
                <a:close/>
              </a:path>
              <a:path w="613410" h="505460">
                <a:moveTo>
                  <a:pt x="114173" y="61087"/>
                </a:moveTo>
                <a:lnTo>
                  <a:pt x="81914" y="100330"/>
                </a:lnTo>
                <a:lnTo>
                  <a:pt x="101512" y="116462"/>
                </a:lnTo>
                <a:lnTo>
                  <a:pt x="133795" y="77240"/>
                </a:lnTo>
                <a:lnTo>
                  <a:pt x="114173" y="61087"/>
                </a:lnTo>
                <a:close/>
              </a:path>
              <a:path w="613410" h="505460">
                <a:moveTo>
                  <a:pt x="147091" y="61087"/>
                </a:moveTo>
                <a:lnTo>
                  <a:pt x="114173" y="61087"/>
                </a:lnTo>
                <a:lnTo>
                  <a:pt x="133795" y="77240"/>
                </a:lnTo>
                <a:lnTo>
                  <a:pt x="147091" y="61087"/>
                </a:lnTo>
                <a:close/>
              </a:path>
            </a:pathLst>
          </a:custGeom>
          <a:solidFill>
            <a:srgbClr val="497DBA"/>
          </a:solidFill>
        </p:spPr>
        <p:txBody>
          <a:bodyPr wrap="square" lIns="0" tIns="0" rIns="0" bIns="0" rtlCol="0"/>
          <a:lstStyle/>
          <a:p/>
        </p:txBody>
      </p:sp>
      <p:sp>
        <p:nvSpPr>
          <p:cNvPr id="39" name="object 39"/>
          <p:cNvSpPr/>
          <p:nvPr/>
        </p:nvSpPr>
        <p:spPr>
          <a:xfrm>
            <a:off x="3760470" y="4208526"/>
            <a:ext cx="478790" cy="452755"/>
          </a:xfrm>
          <a:custGeom>
            <a:avLst/>
            <a:gdLst/>
            <a:ahLst/>
            <a:cxnLst/>
            <a:rect l="l" t="t" r="r" b="b"/>
            <a:pathLst>
              <a:path w="478789" h="452754">
                <a:moveTo>
                  <a:pt x="350352" y="366358"/>
                </a:moveTo>
                <a:lnTo>
                  <a:pt x="315467" y="403263"/>
                </a:lnTo>
                <a:lnTo>
                  <a:pt x="478535" y="452640"/>
                </a:lnTo>
                <a:lnTo>
                  <a:pt x="453420" y="383819"/>
                </a:lnTo>
                <a:lnTo>
                  <a:pt x="368807" y="383819"/>
                </a:lnTo>
                <a:lnTo>
                  <a:pt x="350352" y="366358"/>
                </a:lnTo>
                <a:close/>
              </a:path>
              <a:path w="478789" h="452754">
                <a:moveTo>
                  <a:pt x="385255" y="329436"/>
                </a:moveTo>
                <a:lnTo>
                  <a:pt x="350352" y="366358"/>
                </a:lnTo>
                <a:lnTo>
                  <a:pt x="368807" y="383819"/>
                </a:lnTo>
                <a:lnTo>
                  <a:pt x="403732" y="346913"/>
                </a:lnTo>
                <a:lnTo>
                  <a:pt x="385255" y="329436"/>
                </a:lnTo>
                <a:close/>
              </a:path>
              <a:path w="478789" h="452754">
                <a:moveTo>
                  <a:pt x="420115" y="292557"/>
                </a:moveTo>
                <a:lnTo>
                  <a:pt x="385255" y="329436"/>
                </a:lnTo>
                <a:lnTo>
                  <a:pt x="403732" y="346913"/>
                </a:lnTo>
                <a:lnTo>
                  <a:pt x="368807" y="383819"/>
                </a:lnTo>
                <a:lnTo>
                  <a:pt x="453420" y="383819"/>
                </a:lnTo>
                <a:lnTo>
                  <a:pt x="420115" y="292557"/>
                </a:lnTo>
                <a:close/>
              </a:path>
              <a:path w="478789" h="452754">
                <a:moveTo>
                  <a:pt x="128176" y="86282"/>
                </a:moveTo>
                <a:lnTo>
                  <a:pt x="93290" y="123155"/>
                </a:lnTo>
                <a:lnTo>
                  <a:pt x="350352" y="366358"/>
                </a:lnTo>
                <a:lnTo>
                  <a:pt x="385255" y="329436"/>
                </a:lnTo>
                <a:lnTo>
                  <a:pt x="128176" y="86282"/>
                </a:lnTo>
                <a:close/>
              </a:path>
              <a:path w="478789" h="452754">
                <a:moveTo>
                  <a:pt x="0" y="0"/>
                </a:moveTo>
                <a:lnTo>
                  <a:pt x="58292" y="160147"/>
                </a:lnTo>
                <a:lnTo>
                  <a:pt x="93290" y="123155"/>
                </a:lnTo>
                <a:lnTo>
                  <a:pt x="74802" y="105664"/>
                </a:lnTo>
                <a:lnTo>
                  <a:pt x="109727" y="68834"/>
                </a:lnTo>
                <a:lnTo>
                  <a:pt x="144684" y="68834"/>
                </a:lnTo>
                <a:lnTo>
                  <a:pt x="163067" y="49403"/>
                </a:lnTo>
                <a:lnTo>
                  <a:pt x="0" y="0"/>
                </a:lnTo>
                <a:close/>
              </a:path>
              <a:path w="478789" h="452754">
                <a:moveTo>
                  <a:pt x="109727" y="68834"/>
                </a:moveTo>
                <a:lnTo>
                  <a:pt x="74802" y="105664"/>
                </a:lnTo>
                <a:lnTo>
                  <a:pt x="93290" y="123155"/>
                </a:lnTo>
                <a:lnTo>
                  <a:pt x="128176" y="86282"/>
                </a:lnTo>
                <a:lnTo>
                  <a:pt x="109727" y="68834"/>
                </a:lnTo>
                <a:close/>
              </a:path>
              <a:path w="478789" h="452754">
                <a:moveTo>
                  <a:pt x="144684" y="68834"/>
                </a:moveTo>
                <a:lnTo>
                  <a:pt x="109727" y="68834"/>
                </a:lnTo>
                <a:lnTo>
                  <a:pt x="128176" y="86282"/>
                </a:lnTo>
                <a:lnTo>
                  <a:pt x="144684" y="68834"/>
                </a:lnTo>
                <a:close/>
              </a:path>
            </a:pathLst>
          </a:custGeom>
          <a:solidFill>
            <a:srgbClr val="497DBA"/>
          </a:solidFill>
        </p:spPr>
        <p:txBody>
          <a:bodyPr wrap="square" lIns="0" tIns="0" rIns="0" bIns="0" rtlCol="0"/>
          <a:lstStyle/>
          <a:p/>
        </p:txBody>
      </p:sp>
      <p:sp>
        <p:nvSpPr>
          <p:cNvPr id="40" name="object 40"/>
          <p:cNvSpPr/>
          <p:nvPr/>
        </p:nvSpPr>
        <p:spPr>
          <a:xfrm>
            <a:off x="5473746" y="4860750"/>
            <a:ext cx="371475" cy="252095"/>
          </a:xfrm>
          <a:custGeom>
            <a:avLst/>
            <a:gdLst/>
            <a:ahLst/>
            <a:cxnLst/>
            <a:rect l="l" t="t" r="r" b="b"/>
            <a:pathLst>
              <a:path w="371475" h="252095">
                <a:moveTo>
                  <a:pt x="349393" y="0"/>
                </a:moveTo>
                <a:lnTo>
                  <a:pt x="21837" y="0"/>
                </a:lnTo>
                <a:lnTo>
                  <a:pt x="13358" y="1729"/>
                </a:lnTo>
                <a:lnTo>
                  <a:pt x="6414" y="6438"/>
                </a:lnTo>
                <a:lnTo>
                  <a:pt x="1723" y="13408"/>
                </a:lnTo>
                <a:lnTo>
                  <a:pt x="0" y="21919"/>
                </a:lnTo>
                <a:lnTo>
                  <a:pt x="0" y="252077"/>
                </a:lnTo>
                <a:lnTo>
                  <a:pt x="371230" y="252077"/>
                </a:lnTo>
                <a:lnTo>
                  <a:pt x="371230" y="219197"/>
                </a:lnTo>
                <a:lnTo>
                  <a:pt x="32755" y="219197"/>
                </a:lnTo>
                <a:lnTo>
                  <a:pt x="32755" y="32879"/>
                </a:lnTo>
                <a:lnTo>
                  <a:pt x="371230" y="32879"/>
                </a:lnTo>
                <a:lnTo>
                  <a:pt x="371230" y="21919"/>
                </a:lnTo>
                <a:lnTo>
                  <a:pt x="369507" y="13408"/>
                </a:lnTo>
                <a:lnTo>
                  <a:pt x="364815" y="6438"/>
                </a:lnTo>
                <a:lnTo>
                  <a:pt x="357872" y="1729"/>
                </a:lnTo>
                <a:lnTo>
                  <a:pt x="349393" y="0"/>
                </a:lnTo>
                <a:close/>
              </a:path>
              <a:path w="371475" h="252095">
                <a:moveTo>
                  <a:pt x="371230" y="32879"/>
                </a:moveTo>
                <a:lnTo>
                  <a:pt x="338474" y="32879"/>
                </a:lnTo>
                <a:lnTo>
                  <a:pt x="338474" y="219197"/>
                </a:lnTo>
                <a:lnTo>
                  <a:pt x="371230" y="219197"/>
                </a:lnTo>
                <a:lnTo>
                  <a:pt x="371230" y="32879"/>
                </a:lnTo>
                <a:close/>
              </a:path>
            </a:pathLst>
          </a:custGeom>
          <a:solidFill>
            <a:srgbClr val="000000"/>
          </a:solidFill>
        </p:spPr>
        <p:txBody>
          <a:bodyPr wrap="square" lIns="0" tIns="0" rIns="0" bIns="0" rtlCol="0"/>
          <a:lstStyle/>
          <a:p/>
        </p:txBody>
      </p:sp>
      <p:sp>
        <p:nvSpPr>
          <p:cNvPr id="41" name="object 41"/>
          <p:cNvSpPr/>
          <p:nvPr/>
        </p:nvSpPr>
        <p:spPr>
          <a:xfrm>
            <a:off x="5408233" y="5134748"/>
            <a:ext cx="502284" cy="33020"/>
          </a:xfrm>
          <a:custGeom>
            <a:avLst/>
            <a:gdLst/>
            <a:ahLst/>
            <a:cxnLst/>
            <a:rect l="l" t="t" r="r" b="b"/>
            <a:pathLst>
              <a:path w="502285" h="33020">
                <a:moveTo>
                  <a:pt x="218372" y="0"/>
                </a:moveTo>
                <a:lnTo>
                  <a:pt x="0" y="0"/>
                </a:lnTo>
                <a:lnTo>
                  <a:pt x="0" y="10959"/>
                </a:lnTo>
                <a:lnTo>
                  <a:pt x="1723" y="19470"/>
                </a:lnTo>
                <a:lnTo>
                  <a:pt x="6414" y="26440"/>
                </a:lnTo>
                <a:lnTo>
                  <a:pt x="13358" y="31150"/>
                </a:lnTo>
                <a:lnTo>
                  <a:pt x="21837" y="32879"/>
                </a:lnTo>
                <a:lnTo>
                  <a:pt x="480404" y="32879"/>
                </a:lnTo>
                <a:lnTo>
                  <a:pt x="488883" y="31150"/>
                </a:lnTo>
                <a:lnTo>
                  <a:pt x="495826" y="26440"/>
                </a:lnTo>
                <a:lnTo>
                  <a:pt x="500518" y="19470"/>
                </a:lnTo>
                <a:lnTo>
                  <a:pt x="502241" y="10959"/>
                </a:lnTo>
                <a:lnTo>
                  <a:pt x="220556" y="10959"/>
                </a:lnTo>
                <a:lnTo>
                  <a:pt x="218372" y="8767"/>
                </a:lnTo>
                <a:lnTo>
                  <a:pt x="218372" y="0"/>
                </a:lnTo>
                <a:close/>
              </a:path>
              <a:path w="502285" h="33020">
                <a:moveTo>
                  <a:pt x="502241" y="0"/>
                </a:moveTo>
                <a:lnTo>
                  <a:pt x="283884" y="0"/>
                </a:lnTo>
                <a:lnTo>
                  <a:pt x="283884" y="8767"/>
                </a:lnTo>
                <a:lnTo>
                  <a:pt x="281700" y="10959"/>
                </a:lnTo>
                <a:lnTo>
                  <a:pt x="502241" y="10959"/>
                </a:lnTo>
                <a:lnTo>
                  <a:pt x="502241" y="0"/>
                </a:lnTo>
                <a:close/>
              </a:path>
            </a:pathLst>
          </a:custGeom>
          <a:solidFill>
            <a:srgbClr val="000000"/>
          </a:solidFill>
        </p:spPr>
        <p:txBody>
          <a:bodyPr wrap="square" lIns="0" tIns="0" rIns="0" bIns="0" rtlCol="0"/>
          <a:lstStyle/>
          <a:p/>
        </p:txBody>
      </p:sp>
      <p:sp>
        <p:nvSpPr>
          <p:cNvPr id="42" name="object 42"/>
          <p:cNvSpPr/>
          <p:nvPr/>
        </p:nvSpPr>
        <p:spPr>
          <a:xfrm>
            <a:off x="3554729" y="1529333"/>
            <a:ext cx="243967" cy="224662"/>
          </a:xfrm>
          <a:prstGeom prst="rect">
            <a:avLst/>
          </a:prstGeom>
          <a:blipFill>
            <a:blip r:embed="rId5" cstate="print"/>
            <a:stretch>
              <a:fillRect/>
            </a:stretch>
          </a:blipFill>
        </p:spPr>
        <p:txBody>
          <a:bodyPr wrap="square" lIns="0" tIns="0" rIns="0" bIns="0" rtlCol="0"/>
          <a:lstStyle/>
          <a:p/>
        </p:txBody>
      </p:sp>
      <p:sp>
        <p:nvSpPr>
          <p:cNvPr id="43" name="object 43"/>
          <p:cNvSpPr/>
          <p:nvPr/>
        </p:nvSpPr>
        <p:spPr>
          <a:xfrm>
            <a:off x="5485638" y="4943855"/>
            <a:ext cx="254635" cy="0"/>
          </a:xfrm>
          <a:custGeom>
            <a:avLst/>
            <a:gdLst/>
            <a:ahLst/>
            <a:cxnLst/>
            <a:rect l="l" t="t" r="r" b="b"/>
            <a:pathLst>
              <a:path w="254635">
                <a:moveTo>
                  <a:pt x="0" y="0"/>
                </a:moveTo>
                <a:lnTo>
                  <a:pt x="254508" y="0"/>
                </a:lnTo>
              </a:path>
            </a:pathLst>
          </a:custGeom>
          <a:ln w="77723">
            <a:solidFill>
              <a:srgbClr val="00AF50"/>
            </a:solidFill>
          </a:ln>
        </p:spPr>
        <p:txBody>
          <a:bodyPr wrap="square" lIns="0" tIns="0" rIns="0" bIns="0" rtlCol="0"/>
          <a:lstStyle/>
          <a:p/>
        </p:txBody>
      </p:sp>
      <p:sp>
        <p:nvSpPr>
          <p:cNvPr id="44" name="object 44"/>
          <p:cNvSpPr/>
          <p:nvPr/>
        </p:nvSpPr>
        <p:spPr>
          <a:xfrm>
            <a:off x="5485638" y="4904994"/>
            <a:ext cx="254635" cy="78105"/>
          </a:xfrm>
          <a:custGeom>
            <a:avLst/>
            <a:gdLst/>
            <a:ahLst/>
            <a:cxnLst/>
            <a:rect l="l" t="t" r="r" b="b"/>
            <a:pathLst>
              <a:path w="254635" h="78104">
                <a:moveTo>
                  <a:pt x="0" y="77723"/>
                </a:moveTo>
                <a:lnTo>
                  <a:pt x="254508" y="77723"/>
                </a:lnTo>
                <a:lnTo>
                  <a:pt x="254508" y="0"/>
                </a:lnTo>
                <a:lnTo>
                  <a:pt x="0" y="0"/>
                </a:lnTo>
                <a:lnTo>
                  <a:pt x="0" y="77723"/>
                </a:lnTo>
                <a:close/>
              </a:path>
            </a:pathLst>
          </a:custGeom>
          <a:ln w="25400">
            <a:solidFill>
              <a:srgbClr val="385D89"/>
            </a:solidFill>
          </a:ln>
        </p:spPr>
        <p:txBody>
          <a:bodyPr wrap="square" lIns="0" tIns="0" rIns="0" bIns="0" rtlCol="0"/>
          <a:lstStyle/>
          <a:p/>
        </p:txBody>
      </p:sp>
      <p:sp>
        <p:nvSpPr>
          <p:cNvPr id="45" name="object 45"/>
          <p:cNvSpPr txBox="1"/>
          <p:nvPr/>
        </p:nvSpPr>
        <p:spPr>
          <a:xfrm>
            <a:off x="5569965" y="4880864"/>
            <a:ext cx="84455" cy="125095"/>
          </a:xfrm>
          <a:prstGeom prst="rect">
            <a:avLst/>
          </a:prstGeom>
        </p:spPr>
        <p:txBody>
          <a:bodyPr vert="horz" wrap="square" lIns="0" tIns="10795" rIns="0" bIns="0" rtlCol="0">
            <a:spAutoFit/>
          </a:bodyPr>
          <a:lstStyle/>
          <a:p>
            <a:pPr marL="26035" marR="5080" indent="-13970">
              <a:lnSpc>
                <a:spcPct val="110000"/>
              </a:lnSpc>
              <a:spcBef>
                <a:spcPts val="85"/>
              </a:spcBef>
            </a:pPr>
            <a:r>
              <a:rPr sz="300" spc="15" dirty="0">
                <a:solidFill>
                  <a:srgbClr val="FFFFFF"/>
                </a:solidFill>
                <a:latin typeface="Arial" panose="020B0604020202020204"/>
                <a:cs typeface="Arial" panose="020B0604020202020204"/>
              </a:rPr>
              <a:t>CS  </a:t>
            </a:r>
            <a:r>
              <a:rPr sz="300" spc="15" dirty="0">
                <a:solidFill>
                  <a:srgbClr val="FFFFFF"/>
                </a:solidFill>
                <a:latin typeface="Arial" panose="020B0604020202020204"/>
                <a:cs typeface="Arial" panose="020B0604020202020204"/>
              </a:rPr>
              <a:t>C</a:t>
            </a:r>
            <a:endParaRPr sz="300">
              <a:latin typeface="Arial" panose="020B0604020202020204"/>
              <a:cs typeface="Arial" panose="020B0604020202020204"/>
            </a:endParaRPr>
          </a:p>
        </p:txBody>
      </p:sp>
      <p:sp>
        <p:nvSpPr>
          <p:cNvPr id="46" name="object 46"/>
          <p:cNvSpPr/>
          <p:nvPr/>
        </p:nvSpPr>
        <p:spPr>
          <a:xfrm>
            <a:off x="6369857" y="4446222"/>
            <a:ext cx="337185" cy="252095"/>
          </a:xfrm>
          <a:custGeom>
            <a:avLst/>
            <a:gdLst/>
            <a:ahLst/>
            <a:cxnLst/>
            <a:rect l="l" t="t" r="r" b="b"/>
            <a:pathLst>
              <a:path w="337184" h="252095">
                <a:moveTo>
                  <a:pt x="336877" y="0"/>
                </a:moveTo>
                <a:lnTo>
                  <a:pt x="21837" y="0"/>
                </a:lnTo>
                <a:lnTo>
                  <a:pt x="0" y="21919"/>
                </a:lnTo>
                <a:lnTo>
                  <a:pt x="0" y="252077"/>
                </a:lnTo>
                <a:lnTo>
                  <a:pt x="85521" y="252077"/>
                </a:lnTo>
                <a:lnTo>
                  <a:pt x="118307" y="219198"/>
                </a:lnTo>
                <a:lnTo>
                  <a:pt x="32755" y="219197"/>
                </a:lnTo>
                <a:lnTo>
                  <a:pt x="32755" y="32879"/>
                </a:lnTo>
                <a:lnTo>
                  <a:pt x="304092" y="32879"/>
                </a:lnTo>
                <a:lnTo>
                  <a:pt x="336877" y="0"/>
                </a:lnTo>
                <a:close/>
              </a:path>
            </a:pathLst>
          </a:custGeom>
          <a:solidFill>
            <a:srgbClr val="000000"/>
          </a:solidFill>
        </p:spPr>
        <p:txBody>
          <a:bodyPr wrap="square" lIns="0" tIns="0" rIns="0" bIns="0" rtlCol="0"/>
          <a:lstStyle/>
          <a:p/>
        </p:txBody>
      </p:sp>
      <p:sp>
        <p:nvSpPr>
          <p:cNvPr id="47" name="object 47"/>
          <p:cNvSpPr/>
          <p:nvPr/>
        </p:nvSpPr>
        <p:spPr>
          <a:xfrm>
            <a:off x="6304344" y="4720220"/>
            <a:ext cx="129539" cy="33020"/>
          </a:xfrm>
          <a:custGeom>
            <a:avLst/>
            <a:gdLst/>
            <a:ahLst/>
            <a:cxnLst/>
            <a:rect l="l" t="t" r="r" b="b"/>
            <a:pathLst>
              <a:path w="129539" h="33020">
                <a:moveTo>
                  <a:pt x="129177" y="0"/>
                </a:moveTo>
                <a:lnTo>
                  <a:pt x="0" y="0"/>
                </a:lnTo>
                <a:lnTo>
                  <a:pt x="0" y="10959"/>
                </a:lnTo>
                <a:lnTo>
                  <a:pt x="1723" y="19470"/>
                </a:lnTo>
                <a:lnTo>
                  <a:pt x="6414" y="26440"/>
                </a:lnTo>
                <a:lnTo>
                  <a:pt x="13358" y="31150"/>
                </a:lnTo>
                <a:lnTo>
                  <a:pt x="21837" y="32879"/>
                </a:lnTo>
                <a:lnTo>
                  <a:pt x="96392" y="32879"/>
                </a:lnTo>
                <a:lnTo>
                  <a:pt x="129177" y="0"/>
                </a:lnTo>
                <a:close/>
              </a:path>
            </a:pathLst>
          </a:custGeom>
          <a:solidFill>
            <a:srgbClr val="000000"/>
          </a:solidFill>
        </p:spPr>
        <p:txBody>
          <a:bodyPr wrap="square" lIns="0" tIns="0" rIns="0" bIns="0" rtlCol="0"/>
          <a:lstStyle/>
          <a:p/>
        </p:txBody>
      </p:sp>
      <p:sp>
        <p:nvSpPr>
          <p:cNvPr id="48" name="object 48"/>
          <p:cNvSpPr/>
          <p:nvPr/>
        </p:nvSpPr>
        <p:spPr>
          <a:xfrm>
            <a:off x="6331757" y="3059383"/>
            <a:ext cx="371475" cy="252095"/>
          </a:xfrm>
          <a:custGeom>
            <a:avLst/>
            <a:gdLst/>
            <a:ahLst/>
            <a:cxnLst/>
            <a:rect l="l" t="t" r="r" b="b"/>
            <a:pathLst>
              <a:path w="371475" h="252095">
                <a:moveTo>
                  <a:pt x="349393" y="0"/>
                </a:moveTo>
                <a:lnTo>
                  <a:pt x="21837" y="0"/>
                </a:lnTo>
                <a:lnTo>
                  <a:pt x="13358" y="1729"/>
                </a:lnTo>
                <a:lnTo>
                  <a:pt x="6414" y="6438"/>
                </a:lnTo>
                <a:lnTo>
                  <a:pt x="1723" y="13408"/>
                </a:lnTo>
                <a:lnTo>
                  <a:pt x="0" y="21919"/>
                </a:lnTo>
                <a:lnTo>
                  <a:pt x="0" y="252077"/>
                </a:lnTo>
                <a:lnTo>
                  <a:pt x="371230" y="252077"/>
                </a:lnTo>
                <a:lnTo>
                  <a:pt x="371230" y="219197"/>
                </a:lnTo>
                <a:lnTo>
                  <a:pt x="32755" y="219197"/>
                </a:lnTo>
                <a:lnTo>
                  <a:pt x="32755" y="32879"/>
                </a:lnTo>
                <a:lnTo>
                  <a:pt x="371230" y="32879"/>
                </a:lnTo>
                <a:lnTo>
                  <a:pt x="371230" y="21919"/>
                </a:lnTo>
                <a:lnTo>
                  <a:pt x="369507" y="13408"/>
                </a:lnTo>
                <a:lnTo>
                  <a:pt x="364815" y="6438"/>
                </a:lnTo>
                <a:lnTo>
                  <a:pt x="357871" y="1729"/>
                </a:lnTo>
                <a:lnTo>
                  <a:pt x="349393" y="0"/>
                </a:lnTo>
                <a:close/>
              </a:path>
              <a:path w="371475" h="252095">
                <a:moveTo>
                  <a:pt x="371230" y="32879"/>
                </a:moveTo>
                <a:lnTo>
                  <a:pt x="338474" y="32879"/>
                </a:lnTo>
                <a:lnTo>
                  <a:pt x="338474" y="219197"/>
                </a:lnTo>
                <a:lnTo>
                  <a:pt x="371230" y="219197"/>
                </a:lnTo>
                <a:lnTo>
                  <a:pt x="371230" y="32879"/>
                </a:lnTo>
                <a:close/>
              </a:path>
            </a:pathLst>
          </a:custGeom>
          <a:solidFill>
            <a:srgbClr val="000000"/>
          </a:solidFill>
        </p:spPr>
        <p:txBody>
          <a:bodyPr wrap="square" lIns="0" tIns="0" rIns="0" bIns="0" rtlCol="0"/>
          <a:lstStyle/>
          <a:p/>
        </p:txBody>
      </p:sp>
      <p:sp>
        <p:nvSpPr>
          <p:cNvPr id="49" name="object 49"/>
          <p:cNvSpPr/>
          <p:nvPr/>
        </p:nvSpPr>
        <p:spPr>
          <a:xfrm>
            <a:off x="6266244" y="3333380"/>
            <a:ext cx="502284" cy="33020"/>
          </a:xfrm>
          <a:custGeom>
            <a:avLst/>
            <a:gdLst/>
            <a:ahLst/>
            <a:cxnLst/>
            <a:rect l="l" t="t" r="r" b="b"/>
            <a:pathLst>
              <a:path w="502284" h="33020">
                <a:moveTo>
                  <a:pt x="218372" y="0"/>
                </a:moveTo>
                <a:lnTo>
                  <a:pt x="0" y="0"/>
                </a:lnTo>
                <a:lnTo>
                  <a:pt x="0" y="10959"/>
                </a:lnTo>
                <a:lnTo>
                  <a:pt x="1723" y="19470"/>
                </a:lnTo>
                <a:lnTo>
                  <a:pt x="6414" y="26440"/>
                </a:lnTo>
                <a:lnTo>
                  <a:pt x="13358" y="31150"/>
                </a:lnTo>
                <a:lnTo>
                  <a:pt x="21837" y="32879"/>
                </a:lnTo>
                <a:lnTo>
                  <a:pt x="480404" y="32879"/>
                </a:lnTo>
                <a:lnTo>
                  <a:pt x="488883" y="31150"/>
                </a:lnTo>
                <a:lnTo>
                  <a:pt x="495826" y="26440"/>
                </a:lnTo>
                <a:lnTo>
                  <a:pt x="500518" y="19470"/>
                </a:lnTo>
                <a:lnTo>
                  <a:pt x="502241" y="10959"/>
                </a:lnTo>
                <a:lnTo>
                  <a:pt x="220556" y="10959"/>
                </a:lnTo>
                <a:lnTo>
                  <a:pt x="218372" y="8767"/>
                </a:lnTo>
                <a:lnTo>
                  <a:pt x="218372" y="0"/>
                </a:lnTo>
                <a:close/>
              </a:path>
              <a:path w="502284" h="33020">
                <a:moveTo>
                  <a:pt x="502241" y="0"/>
                </a:moveTo>
                <a:lnTo>
                  <a:pt x="283884" y="0"/>
                </a:lnTo>
                <a:lnTo>
                  <a:pt x="283884" y="8767"/>
                </a:lnTo>
                <a:lnTo>
                  <a:pt x="281700" y="10959"/>
                </a:lnTo>
                <a:lnTo>
                  <a:pt x="502241" y="10959"/>
                </a:lnTo>
                <a:lnTo>
                  <a:pt x="502241" y="0"/>
                </a:lnTo>
                <a:close/>
              </a:path>
            </a:pathLst>
          </a:custGeom>
          <a:solidFill>
            <a:srgbClr val="000000"/>
          </a:solidFill>
        </p:spPr>
        <p:txBody>
          <a:bodyPr wrap="square" lIns="0" tIns="0" rIns="0" bIns="0" rtlCol="0"/>
          <a:lstStyle/>
          <a:p/>
        </p:txBody>
      </p:sp>
      <p:sp>
        <p:nvSpPr>
          <p:cNvPr id="50" name="object 50"/>
          <p:cNvSpPr/>
          <p:nvPr/>
        </p:nvSpPr>
        <p:spPr>
          <a:xfrm>
            <a:off x="5760465" y="3230879"/>
            <a:ext cx="735330" cy="1188720"/>
          </a:xfrm>
          <a:custGeom>
            <a:avLst/>
            <a:gdLst/>
            <a:ahLst/>
            <a:cxnLst/>
            <a:rect l="l" t="t" r="r" b="b"/>
            <a:pathLst>
              <a:path w="735329" h="1188720">
                <a:moveTo>
                  <a:pt x="659360" y="1101062"/>
                </a:moveTo>
                <a:lnTo>
                  <a:pt x="626872" y="1120902"/>
                </a:lnTo>
                <a:lnTo>
                  <a:pt x="735076" y="1188720"/>
                </a:lnTo>
                <a:lnTo>
                  <a:pt x="729098" y="1117345"/>
                </a:lnTo>
                <a:lnTo>
                  <a:pt x="669289" y="1117345"/>
                </a:lnTo>
                <a:lnTo>
                  <a:pt x="659360" y="1101062"/>
                </a:lnTo>
                <a:close/>
              </a:path>
              <a:path w="735329" h="1188720">
                <a:moveTo>
                  <a:pt x="691908" y="1081185"/>
                </a:moveTo>
                <a:lnTo>
                  <a:pt x="659360" y="1101062"/>
                </a:lnTo>
                <a:lnTo>
                  <a:pt x="669289" y="1117345"/>
                </a:lnTo>
                <a:lnTo>
                  <a:pt x="701801" y="1097407"/>
                </a:lnTo>
                <a:lnTo>
                  <a:pt x="691908" y="1081185"/>
                </a:lnTo>
                <a:close/>
              </a:path>
              <a:path w="735329" h="1188720">
                <a:moveTo>
                  <a:pt x="724408" y="1061339"/>
                </a:moveTo>
                <a:lnTo>
                  <a:pt x="691908" y="1081185"/>
                </a:lnTo>
                <a:lnTo>
                  <a:pt x="701801" y="1097407"/>
                </a:lnTo>
                <a:lnTo>
                  <a:pt x="669289" y="1117345"/>
                </a:lnTo>
                <a:lnTo>
                  <a:pt x="729098" y="1117345"/>
                </a:lnTo>
                <a:lnTo>
                  <a:pt x="724408" y="1061339"/>
                </a:lnTo>
                <a:close/>
              </a:path>
              <a:path w="735329" h="1188720">
                <a:moveTo>
                  <a:pt x="32512" y="0"/>
                </a:moveTo>
                <a:lnTo>
                  <a:pt x="0" y="19812"/>
                </a:lnTo>
                <a:lnTo>
                  <a:pt x="659360" y="1101062"/>
                </a:lnTo>
                <a:lnTo>
                  <a:pt x="691908" y="1081185"/>
                </a:lnTo>
                <a:lnTo>
                  <a:pt x="32512" y="0"/>
                </a:lnTo>
                <a:close/>
              </a:path>
            </a:pathLst>
          </a:custGeom>
          <a:solidFill>
            <a:srgbClr val="497DBA"/>
          </a:solidFill>
        </p:spPr>
        <p:txBody>
          <a:bodyPr wrap="square" lIns="0" tIns="0" rIns="0" bIns="0" rtlCol="0"/>
          <a:lstStyle/>
          <a:p/>
        </p:txBody>
      </p:sp>
      <p:sp>
        <p:nvSpPr>
          <p:cNvPr id="51" name="object 51"/>
          <p:cNvSpPr/>
          <p:nvPr/>
        </p:nvSpPr>
        <p:spPr>
          <a:xfrm>
            <a:off x="5804153" y="3096767"/>
            <a:ext cx="528955" cy="114300"/>
          </a:xfrm>
          <a:custGeom>
            <a:avLst/>
            <a:gdLst/>
            <a:ahLst/>
            <a:cxnLst/>
            <a:rect l="l" t="t" r="r" b="b"/>
            <a:pathLst>
              <a:path w="528954" h="114300">
                <a:moveTo>
                  <a:pt x="414274" y="0"/>
                </a:moveTo>
                <a:lnTo>
                  <a:pt x="414274" y="114300"/>
                </a:lnTo>
                <a:lnTo>
                  <a:pt x="490474" y="76200"/>
                </a:lnTo>
                <a:lnTo>
                  <a:pt x="433324" y="76200"/>
                </a:lnTo>
                <a:lnTo>
                  <a:pt x="433324" y="38100"/>
                </a:lnTo>
                <a:lnTo>
                  <a:pt x="490474" y="38100"/>
                </a:lnTo>
                <a:lnTo>
                  <a:pt x="414274" y="0"/>
                </a:lnTo>
                <a:close/>
              </a:path>
              <a:path w="528954" h="114300">
                <a:moveTo>
                  <a:pt x="414274" y="38100"/>
                </a:moveTo>
                <a:lnTo>
                  <a:pt x="0" y="38100"/>
                </a:lnTo>
                <a:lnTo>
                  <a:pt x="0" y="76200"/>
                </a:lnTo>
                <a:lnTo>
                  <a:pt x="414274" y="76200"/>
                </a:lnTo>
                <a:lnTo>
                  <a:pt x="414274" y="38100"/>
                </a:lnTo>
                <a:close/>
              </a:path>
              <a:path w="528954" h="114300">
                <a:moveTo>
                  <a:pt x="490474" y="38100"/>
                </a:moveTo>
                <a:lnTo>
                  <a:pt x="433324" y="38100"/>
                </a:lnTo>
                <a:lnTo>
                  <a:pt x="433324" y="76200"/>
                </a:lnTo>
                <a:lnTo>
                  <a:pt x="490474" y="76200"/>
                </a:lnTo>
                <a:lnTo>
                  <a:pt x="528574" y="57150"/>
                </a:lnTo>
                <a:lnTo>
                  <a:pt x="490474" y="38100"/>
                </a:lnTo>
                <a:close/>
              </a:path>
            </a:pathLst>
          </a:custGeom>
          <a:solidFill>
            <a:srgbClr val="497DBA"/>
          </a:solidFill>
        </p:spPr>
        <p:txBody>
          <a:bodyPr wrap="square" lIns="0" tIns="0" rIns="0" bIns="0" rtlCol="0"/>
          <a:lstStyle/>
          <a:p/>
        </p:txBody>
      </p:sp>
      <p:sp>
        <p:nvSpPr>
          <p:cNvPr id="52" name="object 52"/>
          <p:cNvSpPr txBox="1"/>
          <p:nvPr/>
        </p:nvSpPr>
        <p:spPr>
          <a:xfrm>
            <a:off x="7117842" y="3156966"/>
            <a:ext cx="508634" cy="170180"/>
          </a:xfrm>
          <a:prstGeom prst="rect">
            <a:avLst/>
          </a:prstGeom>
        </p:spPr>
        <p:txBody>
          <a:bodyPr vert="horz" wrap="square" lIns="0" tIns="12065" rIns="0" bIns="0" rtlCol="0">
            <a:spAutoFit/>
          </a:bodyPr>
          <a:lstStyle/>
          <a:p>
            <a:pPr marL="12700">
              <a:lnSpc>
                <a:spcPct val="100000"/>
              </a:lnSpc>
              <a:spcBef>
                <a:spcPts val="95"/>
              </a:spcBef>
            </a:pPr>
            <a:r>
              <a:rPr sz="950" b="1" spc="-10" dirty="0">
                <a:latin typeface="SimHei" panose="02010609060101010101" charset="-122"/>
                <a:cs typeface="SimHei" panose="02010609060101010101" charset="-122"/>
              </a:rPr>
              <a:t>供热</a:t>
            </a:r>
            <a:r>
              <a:rPr sz="950" b="1" dirty="0">
                <a:latin typeface="SimHei" panose="02010609060101010101" charset="-122"/>
                <a:cs typeface="SimHei" panose="02010609060101010101" charset="-122"/>
              </a:rPr>
              <a:t>公</a:t>
            </a:r>
            <a:r>
              <a:rPr sz="950" b="1" spc="-10" dirty="0">
                <a:latin typeface="SimHei" panose="02010609060101010101" charset="-122"/>
                <a:cs typeface="SimHei" panose="02010609060101010101" charset="-122"/>
              </a:rPr>
              <a:t>司</a:t>
            </a:r>
            <a:endParaRPr sz="950">
              <a:latin typeface="SimHei" panose="02010609060101010101" charset="-122"/>
              <a:cs typeface="SimHei" panose="02010609060101010101" charset="-122"/>
            </a:endParaRPr>
          </a:p>
        </p:txBody>
      </p:sp>
      <p:sp>
        <p:nvSpPr>
          <p:cNvPr id="53" name="object 53"/>
          <p:cNvSpPr/>
          <p:nvPr/>
        </p:nvSpPr>
        <p:spPr>
          <a:xfrm>
            <a:off x="6838188" y="3345179"/>
            <a:ext cx="1607820" cy="944880"/>
          </a:xfrm>
          <a:prstGeom prst="rect">
            <a:avLst/>
          </a:prstGeom>
          <a:blipFill>
            <a:blip r:embed="rId6" cstate="print"/>
            <a:stretch>
              <a:fillRect/>
            </a:stretch>
          </a:blipFill>
        </p:spPr>
        <p:txBody>
          <a:bodyPr wrap="square" lIns="0" tIns="0" rIns="0" bIns="0" rtlCol="0"/>
          <a:lstStyle/>
          <a:p/>
        </p:txBody>
      </p:sp>
      <p:sp>
        <p:nvSpPr>
          <p:cNvPr id="54" name="object 54"/>
          <p:cNvSpPr/>
          <p:nvPr/>
        </p:nvSpPr>
        <p:spPr>
          <a:xfrm>
            <a:off x="2401061" y="2407157"/>
            <a:ext cx="375285" cy="117475"/>
          </a:xfrm>
          <a:custGeom>
            <a:avLst/>
            <a:gdLst/>
            <a:ahLst/>
            <a:cxnLst/>
            <a:rect l="l" t="t" r="r" b="b"/>
            <a:pathLst>
              <a:path w="375285" h="117475">
                <a:moveTo>
                  <a:pt x="0" y="117347"/>
                </a:moveTo>
                <a:lnTo>
                  <a:pt x="374904" y="117347"/>
                </a:lnTo>
                <a:lnTo>
                  <a:pt x="374904" y="0"/>
                </a:lnTo>
                <a:lnTo>
                  <a:pt x="0" y="0"/>
                </a:lnTo>
                <a:lnTo>
                  <a:pt x="0" y="117347"/>
                </a:lnTo>
                <a:close/>
              </a:path>
            </a:pathLst>
          </a:custGeom>
          <a:ln w="25400">
            <a:solidFill>
              <a:srgbClr val="385D89"/>
            </a:solidFill>
          </a:ln>
        </p:spPr>
        <p:txBody>
          <a:bodyPr wrap="square" lIns="0" tIns="0" rIns="0" bIns="0" rtlCol="0"/>
          <a:lstStyle/>
          <a:p/>
        </p:txBody>
      </p:sp>
      <p:sp>
        <p:nvSpPr>
          <p:cNvPr id="55" name="object 55"/>
          <p:cNvSpPr txBox="1"/>
          <p:nvPr/>
        </p:nvSpPr>
        <p:spPr>
          <a:xfrm>
            <a:off x="2413761" y="2419857"/>
            <a:ext cx="349885" cy="92075"/>
          </a:xfrm>
          <a:prstGeom prst="rect">
            <a:avLst/>
          </a:prstGeom>
          <a:solidFill>
            <a:srgbClr val="00AF50"/>
          </a:solidFill>
        </p:spPr>
        <p:txBody>
          <a:bodyPr vert="horz" wrap="square" lIns="0" tIns="0" rIns="0" bIns="0" rtlCol="0">
            <a:spAutoFit/>
          </a:bodyPr>
          <a:lstStyle/>
          <a:p>
            <a:pPr algn="ctr">
              <a:lnSpc>
                <a:spcPts val="340"/>
              </a:lnSpc>
            </a:pPr>
            <a:r>
              <a:rPr sz="450" spc="5" dirty="0">
                <a:solidFill>
                  <a:srgbClr val="FFFFFF"/>
                </a:solidFill>
                <a:latin typeface="Arial" panose="020B0604020202020204"/>
                <a:cs typeface="Arial" panose="020B0604020202020204"/>
              </a:rPr>
              <a:t>CSC-</a:t>
            </a:r>
            <a:endParaRPr sz="450">
              <a:latin typeface="Arial" panose="020B0604020202020204"/>
              <a:cs typeface="Arial" panose="020B0604020202020204"/>
            </a:endParaRPr>
          </a:p>
          <a:p>
            <a:pPr algn="ctr">
              <a:lnSpc>
                <a:spcPts val="360"/>
              </a:lnSpc>
              <a:spcBef>
                <a:spcPts val="20"/>
              </a:spcBef>
            </a:pP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p:txBody>
      </p:sp>
      <p:sp>
        <p:nvSpPr>
          <p:cNvPr id="56" name="object 56"/>
          <p:cNvSpPr/>
          <p:nvPr/>
        </p:nvSpPr>
        <p:spPr>
          <a:xfrm>
            <a:off x="2079498" y="2600705"/>
            <a:ext cx="373380" cy="119380"/>
          </a:xfrm>
          <a:custGeom>
            <a:avLst/>
            <a:gdLst/>
            <a:ahLst/>
            <a:cxnLst/>
            <a:rect l="l" t="t" r="r" b="b"/>
            <a:pathLst>
              <a:path w="373380" h="119380">
                <a:moveTo>
                  <a:pt x="0" y="118872"/>
                </a:moveTo>
                <a:lnTo>
                  <a:pt x="373380" y="118872"/>
                </a:lnTo>
                <a:lnTo>
                  <a:pt x="373380" y="0"/>
                </a:lnTo>
                <a:lnTo>
                  <a:pt x="0" y="0"/>
                </a:lnTo>
                <a:lnTo>
                  <a:pt x="0" y="118872"/>
                </a:lnTo>
                <a:close/>
              </a:path>
            </a:pathLst>
          </a:custGeom>
          <a:solidFill>
            <a:srgbClr val="00AF50"/>
          </a:solidFill>
        </p:spPr>
        <p:txBody>
          <a:bodyPr wrap="square" lIns="0" tIns="0" rIns="0" bIns="0" rtlCol="0"/>
          <a:lstStyle/>
          <a:p/>
        </p:txBody>
      </p:sp>
      <p:sp>
        <p:nvSpPr>
          <p:cNvPr id="57" name="object 57"/>
          <p:cNvSpPr/>
          <p:nvPr/>
        </p:nvSpPr>
        <p:spPr>
          <a:xfrm>
            <a:off x="2079498" y="2600705"/>
            <a:ext cx="373380" cy="119380"/>
          </a:xfrm>
          <a:custGeom>
            <a:avLst/>
            <a:gdLst/>
            <a:ahLst/>
            <a:cxnLst/>
            <a:rect l="l" t="t" r="r" b="b"/>
            <a:pathLst>
              <a:path w="373380" h="119380">
                <a:moveTo>
                  <a:pt x="0" y="118872"/>
                </a:moveTo>
                <a:lnTo>
                  <a:pt x="373380" y="118872"/>
                </a:lnTo>
                <a:lnTo>
                  <a:pt x="373380" y="0"/>
                </a:lnTo>
                <a:lnTo>
                  <a:pt x="0" y="0"/>
                </a:lnTo>
                <a:lnTo>
                  <a:pt x="0" y="118872"/>
                </a:lnTo>
                <a:close/>
              </a:path>
            </a:pathLst>
          </a:custGeom>
          <a:ln w="25400">
            <a:solidFill>
              <a:srgbClr val="385D89"/>
            </a:solidFill>
          </a:ln>
        </p:spPr>
        <p:txBody>
          <a:bodyPr wrap="square" lIns="0" tIns="0" rIns="0" bIns="0" rtlCol="0"/>
          <a:lstStyle/>
          <a:p/>
        </p:txBody>
      </p:sp>
      <p:sp>
        <p:nvSpPr>
          <p:cNvPr id="58" name="object 58"/>
          <p:cNvSpPr/>
          <p:nvPr/>
        </p:nvSpPr>
        <p:spPr>
          <a:xfrm>
            <a:off x="2401061" y="2812542"/>
            <a:ext cx="375285" cy="119380"/>
          </a:xfrm>
          <a:custGeom>
            <a:avLst/>
            <a:gdLst/>
            <a:ahLst/>
            <a:cxnLst/>
            <a:rect l="l" t="t" r="r" b="b"/>
            <a:pathLst>
              <a:path w="375285" h="119380">
                <a:moveTo>
                  <a:pt x="0" y="118872"/>
                </a:moveTo>
                <a:lnTo>
                  <a:pt x="374904" y="118872"/>
                </a:lnTo>
                <a:lnTo>
                  <a:pt x="374904" y="0"/>
                </a:lnTo>
                <a:lnTo>
                  <a:pt x="0" y="0"/>
                </a:lnTo>
                <a:lnTo>
                  <a:pt x="0" y="118872"/>
                </a:lnTo>
                <a:close/>
              </a:path>
            </a:pathLst>
          </a:custGeom>
          <a:solidFill>
            <a:srgbClr val="00AF50"/>
          </a:solidFill>
        </p:spPr>
        <p:txBody>
          <a:bodyPr wrap="square" lIns="0" tIns="0" rIns="0" bIns="0" rtlCol="0"/>
          <a:lstStyle/>
          <a:p/>
        </p:txBody>
      </p:sp>
      <p:sp>
        <p:nvSpPr>
          <p:cNvPr id="59" name="object 59"/>
          <p:cNvSpPr/>
          <p:nvPr/>
        </p:nvSpPr>
        <p:spPr>
          <a:xfrm>
            <a:off x="2401061" y="2812542"/>
            <a:ext cx="375285" cy="119380"/>
          </a:xfrm>
          <a:custGeom>
            <a:avLst/>
            <a:gdLst/>
            <a:ahLst/>
            <a:cxnLst/>
            <a:rect l="l" t="t" r="r" b="b"/>
            <a:pathLst>
              <a:path w="375285" h="119380">
                <a:moveTo>
                  <a:pt x="0" y="118872"/>
                </a:moveTo>
                <a:lnTo>
                  <a:pt x="374904" y="118872"/>
                </a:lnTo>
                <a:lnTo>
                  <a:pt x="374904" y="0"/>
                </a:lnTo>
                <a:lnTo>
                  <a:pt x="0" y="0"/>
                </a:lnTo>
                <a:lnTo>
                  <a:pt x="0" y="118872"/>
                </a:lnTo>
                <a:close/>
              </a:path>
            </a:pathLst>
          </a:custGeom>
          <a:ln w="25400">
            <a:solidFill>
              <a:srgbClr val="385D89"/>
            </a:solidFill>
          </a:ln>
        </p:spPr>
        <p:txBody>
          <a:bodyPr wrap="square" lIns="0" tIns="0" rIns="0" bIns="0" rtlCol="0"/>
          <a:lstStyle/>
          <a:p/>
        </p:txBody>
      </p:sp>
      <p:sp>
        <p:nvSpPr>
          <p:cNvPr id="60" name="object 60"/>
          <p:cNvSpPr/>
          <p:nvPr/>
        </p:nvSpPr>
        <p:spPr>
          <a:xfrm>
            <a:off x="2094738" y="3031998"/>
            <a:ext cx="373380" cy="119380"/>
          </a:xfrm>
          <a:custGeom>
            <a:avLst/>
            <a:gdLst/>
            <a:ahLst/>
            <a:cxnLst/>
            <a:rect l="l" t="t" r="r" b="b"/>
            <a:pathLst>
              <a:path w="373380" h="119380">
                <a:moveTo>
                  <a:pt x="0" y="118871"/>
                </a:moveTo>
                <a:lnTo>
                  <a:pt x="373380" y="118871"/>
                </a:lnTo>
                <a:lnTo>
                  <a:pt x="373380" y="0"/>
                </a:lnTo>
                <a:lnTo>
                  <a:pt x="0" y="0"/>
                </a:lnTo>
                <a:lnTo>
                  <a:pt x="0" y="118871"/>
                </a:lnTo>
                <a:close/>
              </a:path>
            </a:pathLst>
          </a:custGeom>
          <a:solidFill>
            <a:srgbClr val="00AF50"/>
          </a:solidFill>
        </p:spPr>
        <p:txBody>
          <a:bodyPr wrap="square" lIns="0" tIns="0" rIns="0" bIns="0" rtlCol="0"/>
          <a:lstStyle/>
          <a:p/>
        </p:txBody>
      </p:sp>
      <p:sp>
        <p:nvSpPr>
          <p:cNvPr id="61" name="object 61"/>
          <p:cNvSpPr/>
          <p:nvPr/>
        </p:nvSpPr>
        <p:spPr>
          <a:xfrm>
            <a:off x="2094738" y="3031998"/>
            <a:ext cx="373380" cy="119380"/>
          </a:xfrm>
          <a:custGeom>
            <a:avLst/>
            <a:gdLst/>
            <a:ahLst/>
            <a:cxnLst/>
            <a:rect l="l" t="t" r="r" b="b"/>
            <a:pathLst>
              <a:path w="373380" h="119380">
                <a:moveTo>
                  <a:pt x="0" y="118871"/>
                </a:moveTo>
                <a:lnTo>
                  <a:pt x="373380" y="118871"/>
                </a:lnTo>
                <a:lnTo>
                  <a:pt x="373380" y="0"/>
                </a:lnTo>
                <a:lnTo>
                  <a:pt x="0" y="0"/>
                </a:lnTo>
                <a:lnTo>
                  <a:pt x="0" y="118871"/>
                </a:lnTo>
                <a:close/>
              </a:path>
            </a:pathLst>
          </a:custGeom>
          <a:ln w="25399">
            <a:solidFill>
              <a:srgbClr val="385D89"/>
            </a:solidFill>
          </a:ln>
        </p:spPr>
        <p:txBody>
          <a:bodyPr wrap="square" lIns="0" tIns="0" rIns="0" bIns="0" rtlCol="0"/>
          <a:lstStyle/>
          <a:p/>
        </p:txBody>
      </p:sp>
      <p:sp>
        <p:nvSpPr>
          <p:cNvPr id="62" name="object 62"/>
          <p:cNvSpPr txBox="1"/>
          <p:nvPr/>
        </p:nvSpPr>
        <p:spPr>
          <a:xfrm>
            <a:off x="2180589" y="2574163"/>
            <a:ext cx="492759" cy="600075"/>
          </a:xfrm>
          <a:prstGeom prst="rect">
            <a:avLst/>
          </a:prstGeom>
        </p:spPr>
        <p:txBody>
          <a:bodyPr vert="horz" wrap="square" lIns="0" tIns="12065" rIns="0" bIns="0" rtlCol="0">
            <a:spAutoFit/>
          </a:bodyPr>
          <a:lstStyle/>
          <a:p>
            <a:pPr marL="60960" marR="327660" indent="-48895">
              <a:lnSpc>
                <a:spcPct val="104000"/>
              </a:lnSpc>
              <a:spcBef>
                <a:spcPts val="95"/>
              </a:spcBef>
            </a:pPr>
            <a:r>
              <a:rPr sz="450" spc="5" dirty="0">
                <a:solidFill>
                  <a:srgbClr val="FFFFFF"/>
                </a:solidFill>
                <a:latin typeface="Arial" panose="020B0604020202020204"/>
                <a:cs typeface="Arial" panose="020B0604020202020204"/>
              </a:rPr>
              <a:t>C</a:t>
            </a:r>
            <a:r>
              <a:rPr sz="450" spc="10" dirty="0">
                <a:solidFill>
                  <a:srgbClr val="FFFFFF"/>
                </a:solidFill>
                <a:latin typeface="Arial" panose="020B0604020202020204"/>
                <a:cs typeface="Arial" panose="020B0604020202020204"/>
              </a:rPr>
              <a:t>S</a:t>
            </a:r>
            <a:r>
              <a:rPr sz="450" spc="5" dirty="0">
                <a:solidFill>
                  <a:srgbClr val="FFFFFF"/>
                </a:solidFill>
                <a:latin typeface="Arial" panose="020B0604020202020204"/>
                <a:cs typeface="Arial" panose="020B0604020202020204"/>
              </a:rPr>
              <a:t>C</a:t>
            </a:r>
            <a:r>
              <a:rPr sz="450" spc="5" dirty="0">
                <a:solidFill>
                  <a:srgbClr val="FFFFFF"/>
                </a:solidFill>
                <a:latin typeface="Arial" panose="020B0604020202020204"/>
                <a:cs typeface="Arial" panose="020B0604020202020204"/>
              </a:rPr>
              <a:t>-  </a:t>
            </a: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a:p>
            <a:pPr>
              <a:lnSpc>
                <a:spcPct val="100000"/>
              </a:lnSpc>
              <a:spcBef>
                <a:spcPts val="15"/>
              </a:spcBef>
            </a:pPr>
            <a:endParaRPr sz="450">
              <a:latin typeface="Times New Roman" panose="02020603050405020304"/>
              <a:cs typeface="Times New Roman" panose="02020603050405020304"/>
            </a:endParaRPr>
          </a:p>
          <a:p>
            <a:pPr marL="383540" marR="5080" indent="-48895">
              <a:lnSpc>
                <a:spcPct val="104000"/>
              </a:lnSpc>
              <a:spcBef>
                <a:spcPts val="5"/>
              </a:spcBef>
            </a:pPr>
            <a:r>
              <a:rPr sz="450" spc="5" dirty="0">
                <a:solidFill>
                  <a:srgbClr val="FFFFFF"/>
                </a:solidFill>
                <a:latin typeface="Arial" panose="020B0604020202020204"/>
                <a:cs typeface="Arial" panose="020B0604020202020204"/>
              </a:rPr>
              <a:t>C</a:t>
            </a:r>
            <a:r>
              <a:rPr sz="450" spc="10" dirty="0">
                <a:solidFill>
                  <a:srgbClr val="FFFFFF"/>
                </a:solidFill>
                <a:latin typeface="Arial" panose="020B0604020202020204"/>
                <a:cs typeface="Arial" panose="020B0604020202020204"/>
              </a:rPr>
              <a:t>S</a:t>
            </a:r>
            <a:r>
              <a:rPr sz="450" spc="5" dirty="0">
                <a:solidFill>
                  <a:srgbClr val="FFFFFF"/>
                </a:solidFill>
                <a:latin typeface="Arial" panose="020B0604020202020204"/>
                <a:cs typeface="Arial" panose="020B0604020202020204"/>
              </a:rPr>
              <a:t>C</a:t>
            </a:r>
            <a:r>
              <a:rPr sz="450" spc="5" dirty="0">
                <a:solidFill>
                  <a:srgbClr val="FFFFFF"/>
                </a:solidFill>
                <a:latin typeface="Arial" panose="020B0604020202020204"/>
                <a:cs typeface="Arial" panose="020B0604020202020204"/>
              </a:rPr>
              <a:t>-  </a:t>
            </a: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a:p>
            <a:pPr>
              <a:lnSpc>
                <a:spcPct val="100000"/>
              </a:lnSpc>
              <a:spcBef>
                <a:spcPts val="25"/>
              </a:spcBef>
            </a:pPr>
            <a:endParaRPr sz="500">
              <a:latin typeface="Times New Roman" panose="02020603050405020304"/>
              <a:cs typeface="Times New Roman" panose="02020603050405020304"/>
            </a:endParaRPr>
          </a:p>
          <a:p>
            <a:pPr marL="76200" marR="313055" indent="-48895">
              <a:lnSpc>
                <a:spcPct val="104000"/>
              </a:lnSpc>
              <a:spcBef>
                <a:spcPts val="5"/>
              </a:spcBef>
            </a:pPr>
            <a:r>
              <a:rPr sz="450" spc="5" dirty="0">
                <a:solidFill>
                  <a:srgbClr val="FFFFFF"/>
                </a:solidFill>
                <a:latin typeface="Arial" panose="020B0604020202020204"/>
                <a:cs typeface="Arial" panose="020B0604020202020204"/>
              </a:rPr>
              <a:t>C</a:t>
            </a:r>
            <a:r>
              <a:rPr sz="450" spc="10" dirty="0">
                <a:solidFill>
                  <a:srgbClr val="FFFFFF"/>
                </a:solidFill>
                <a:latin typeface="Arial" panose="020B0604020202020204"/>
                <a:cs typeface="Arial" panose="020B0604020202020204"/>
              </a:rPr>
              <a:t>S</a:t>
            </a:r>
            <a:r>
              <a:rPr sz="450" spc="5" dirty="0">
                <a:solidFill>
                  <a:srgbClr val="FFFFFF"/>
                </a:solidFill>
                <a:latin typeface="Arial" panose="020B0604020202020204"/>
                <a:cs typeface="Arial" panose="020B0604020202020204"/>
              </a:rPr>
              <a:t>C</a:t>
            </a:r>
            <a:r>
              <a:rPr sz="450" spc="5" dirty="0">
                <a:solidFill>
                  <a:srgbClr val="FFFFFF"/>
                </a:solidFill>
                <a:latin typeface="Arial" panose="020B0604020202020204"/>
                <a:cs typeface="Arial" panose="020B0604020202020204"/>
              </a:rPr>
              <a:t>-  </a:t>
            </a: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p:txBody>
      </p:sp>
      <p:sp>
        <p:nvSpPr>
          <p:cNvPr id="63" name="object 63"/>
          <p:cNvSpPr/>
          <p:nvPr/>
        </p:nvSpPr>
        <p:spPr>
          <a:xfrm>
            <a:off x="2387345" y="3313938"/>
            <a:ext cx="373380" cy="117475"/>
          </a:xfrm>
          <a:custGeom>
            <a:avLst/>
            <a:gdLst/>
            <a:ahLst/>
            <a:cxnLst/>
            <a:rect l="l" t="t" r="r" b="b"/>
            <a:pathLst>
              <a:path w="373380" h="117475">
                <a:moveTo>
                  <a:pt x="0" y="117348"/>
                </a:moveTo>
                <a:lnTo>
                  <a:pt x="373380" y="117348"/>
                </a:lnTo>
                <a:lnTo>
                  <a:pt x="373380" y="0"/>
                </a:lnTo>
                <a:lnTo>
                  <a:pt x="0" y="0"/>
                </a:lnTo>
                <a:lnTo>
                  <a:pt x="0" y="117348"/>
                </a:lnTo>
                <a:close/>
              </a:path>
            </a:pathLst>
          </a:custGeom>
          <a:solidFill>
            <a:srgbClr val="00AF50"/>
          </a:solidFill>
        </p:spPr>
        <p:txBody>
          <a:bodyPr wrap="square" lIns="0" tIns="0" rIns="0" bIns="0" rtlCol="0"/>
          <a:lstStyle/>
          <a:p/>
        </p:txBody>
      </p:sp>
      <p:sp>
        <p:nvSpPr>
          <p:cNvPr id="64" name="object 64"/>
          <p:cNvSpPr/>
          <p:nvPr/>
        </p:nvSpPr>
        <p:spPr>
          <a:xfrm>
            <a:off x="2387345" y="3313938"/>
            <a:ext cx="373380" cy="117475"/>
          </a:xfrm>
          <a:custGeom>
            <a:avLst/>
            <a:gdLst/>
            <a:ahLst/>
            <a:cxnLst/>
            <a:rect l="l" t="t" r="r" b="b"/>
            <a:pathLst>
              <a:path w="373380" h="117475">
                <a:moveTo>
                  <a:pt x="0" y="117348"/>
                </a:moveTo>
                <a:lnTo>
                  <a:pt x="373380" y="117348"/>
                </a:lnTo>
                <a:lnTo>
                  <a:pt x="373380" y="0"/>
                </a:lnTo>
                <a:lnTo>
                  <a:pt x="0" y="0"/>
                </a:lnTo>
                <a:lnTo>
                  <a:pt x="0" y="117348"/>
                </a:lnTo>
                <a:close/>
              </a:path>
            </a:pathLst>
          </a:custGeom>
          <a:ln w="25400">
            <a:solidFill>
              <a:srgbClr val="385D89"/>
            </a:solidFill>
          </a:ln>
        </p:spPr>
        <p:txBody>
          <a:bodyPr wrap="square" lIns="0" tIns="0" rIns="0" bIns="0" rtlCol="0"/>
          <a:lstStyle/>
          <a:p/>
        </p:txBody>
      </p:sp>
      <p:sp>
        <p:nvSpPr>
          <p:cNvPr id="65" name="object 65"/>
          <p:cNvSpPr/>
          <p:nvPr/>
        </p:nvSpPr>
        <p:spPr>
          <a:xfrm>
            <a:off x="2096261" y="3501390"/>
            <a:ext cx="373380" cy="117475"/>
          </a:xfrm>
          <a:custGeom>
            <a:avLst/>
            <a:gdLst/>
            <a:ahLst/>
            <a:cxnLst/>
            <a:rect l="l" t="t" r="r" b="b"/>
            <a:pathLst>
              <a:path w="373380" h="117475">
                <a:moveTo>
                  <a:pt x="0" y="117348"/>
                </a:moveTo>
                <a:lnTo>
                  <a:pt x="373380" y="117348"/>
                </a:lnTo>
                <a:lnTo>
                  <a:pt x="373380" y="0"/>
                </a:lnTo>
                <a:lnTo>
                  <a:pt x="0" y="0"/>
                </a:lnTo>
                <a:lnTo>
                  <a:pt x="0" y="117348"/>
                </a:lnTo>
                <a:close/>
              </a:path>
            </a:pathLst>
          </a:custGeom>
          <a:solidFill>
            <a:srgbClr val="00AF50"/>
          </a:solidFill>
        </p:spPr>
        <p:txBody>
          <a:bodyPr wrap="square" lIns="0" tIns="0" rIns="0" bIns="0" rtlCol="0"/>
          <a:lstStyle/>
          <a:p/>
        </p:txBody>
      </p:sp>
      <p:sp>
        <p:nvSpPr>
          <p:cNvPr id="66" name="object 66"/>
          <p:cNvSpPr/>
          <p:nvPr/>
        </p:nvSpPr>
        <p:spPr>
          <a:xfrm>
            <a:off x="2096261" y="3501390"/>
            <a:ext cx="373380" cy="117475"/>
          </a:xfrm>
          <a:custGeom>
            <a:avLst/>
            <a:gdLst/>
            <a:ahLst/>
            <a:cxnLst/>
            <a:rect l="l" t="t" r="r" b="b"/>
            <a:pathLst>
              <a:path w="373380" h="117475">
                <a:moveTo>
                  <a:pt x="0" y="117348"/>
                </a:moveTo>
                <a:lnTo>
                  <a:pt x="373380" y="117348"/>
                </a:lnTo>
                <a:lnTo>
                  <a:pt x="373380" y="0"/>
                </a:lnTo>
                <a:lnTo>
                  <a:pt x="0" y="0"/>
                </a:lnTo>
                <a:lnTo>
                  <a:pt x="0" y="117348"/>
                </a:lnTo>
                <a:close/>
              </a:path>
            </a:pathLst>
          </a:custGeom>
          <a:ln w="25400">
            <a:solidFill>
              <a:srgbClr val="385D89"/>
            </a:solidFill>
          </a:ln>
        </p:spPr>
        <p:txBody>
          <a:bodyPr wrap="square" lIns="0" tIns="0" rIns="0" bIns="0" rtlCol="0"/>
          <a:lstStyle/>
          <a:p/>
        </p:txBody>
      </p:sp>
      <p:sp>
        <p:nvSpPr>
          <p:cNvPr id="67" name="object 67"/>
          <p:cNvSpPr txBox="1"/>
          <p:nvPr/>
        </p:nvSpPr>
        <p:spPr>
          <a:xfrm>
            <a:off x="2197354" y="3286125"/>
            <a:ext cx="461009" cy="356235"/>
          </a:xfrm>
          <a:prstGeom prst="rect">
            <a:avLst/>
          </a:prstGeom>
        </p:spPr>
        <p:txBody>
          <a:bodyPr vert="horz" wrap="square" lIns="0" tIns="12065" rIns="0" bIns="0" rtlCol="0">
            <a:spAutoFit/>
          </a:bodyPr>
          <a:lstStyle/>
          <a:p>
            <a:pPr marL="351790" marR="5080" indent="-48895">
              <a:lnSpc>
                <a:spcPct val="104000"/>
              </a:lnSpc>
              <a:spcBef>
                <a:spcPts val="95"/>
              </a:spcBef>
            </a:pPr>
            <a:r>
              <a:rPr sz="450" spc="5" dirty="0">
                <a:solidFill>
                  <a:srgbClr val="FFFFFF"/>
                </a:solidFill>
                <a:latin typeface="Arial" panose="020B0604020202020204"/>
                <a:cs typeface="Arial" panose="020B0604020202020204"/>
              </a:rPr>
              <a:t>C</a:t>
            </a:r>
            <a:r>
              <a:rPr sz="450" spc="10" dirty="0">
                <a:solidFill>
                  <a:srgbClr val="FFFFFF"/>
                </a:solidFill>
                <a:latin typeface="Arial" panose="020B0604020202020204"/>
                <a:cs typeface="Arial" panose="020B0604020202020204"/>
              </a:rPr>
              <a:t>S</a:t>
            </a:r>
            <a:r>
              <a:rPr sz="450" spc="5" dirty="0">
                <a:solidFill>
                  <a:srgbClr val="FFFFFF"/>
                </a:solidFill>
                <a:latin typeface="Arial" panose="020B0604020202020204"/>
                <a:cs typeface="Arial" panose="020B0604020202020204"/>
              </a:rPr>
              <a:t>C</a:t>
            </a:r>
            <a:r>
              <a:rPr sz="450" spc="5" dirty="0">
                <a:solidFill>
                  <a:srgbClr val="FFFFFF"/>
                </a:solidFill>
                <a:latin typeface="Arial" panose="020B0604020202020204"/>
                <a:cs typeface="Arial" panose="020B0604020202020204"/>
              </a:rPr>
              <a:t>-  </a:t>
            </a: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a:p>
            <a:pPr marL="60960" marR="296545" indent="-48895">
              <a:lnSpc>
                <a:spcPct val="105000"/>
              </a:lnSpc>
              <a:spcBef>
                <a:spcPts val="345"/>
              </a:spcBef>
            </a:pPr>
            <a:r>
              <a:rPr sz="450" spc="5" dirty="0">
                <a:solidFill>
                  <a:srgbClr val="FFFFFF"/>
                </a:solidFill>
                <a:latin typeface="Arial" panose="020B0604020202020204"/>
                <a:cs typeface="Arial" panose="020B0604020202020204"/>
              </a:rPr>
              <a:t>C</a:t>
            </a:r>
            <a:r>
              <a:rPr sz="450" spc="10" dirty="0">
                <a:solidFill>
                  <a:srgbClr val="FFFFFF"/>
                </a:solidFill>
                <a:latin typeface="Arial" panose="020B0604020202020204"/>
                <a:cs typeface="Arial" panose="020B0604020202020204"/>
              </a:rPr>
              <a:t>S</a:t>
            </a:r>
            <a:r>
              <a:rPr sz="450" spc="5" dirty="0">
                <a:solidFill>
                  <a:srgbClr val="FFFFFF"/>
                </a:solidFill>
                <a:latin typeface="Arial" panose="020B0604020202020204"/>
                <a:cs typeface="Arial" panose="020B0604020202020204"/>
              </a:rPr>
              <a:t>C</a:t>
            </a:r>
            <a:r>
              <a:rPr sz="450" spc="5" dirty="0">
                <a:solidFill>
                  <a:srgbClr val="FFFFFF"/>
                </a:solidFill>
                <a:latin typeface="Arial" panose="020B0604020202020204"/>
                <a:cs typeface="Arial" panose="020B0604020202020204"/>
              </a:rPr>
              <a:t>-  </a:t>
            </a: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p:txBody>
      </p:sp>
      <p:sp>
        <p:nvSpPr>
          <p:cNvPr id="68" name="object 68"/>
          <p:cNvSpPr/>
          <p:nvPr/>
        </p:nvSpPr>
        <p:spPr>
          <a:xfrm>
            <a:off x="2047494" y="1700022"/>
            <a:ext cx="899160" cy="190500"/>
          </a:xfrm>
          <a:custGeom>
            <a:avLst/>
            <a:gdLst/>
            <a:ahLst/>
            <a:cxnLst/>
            <a:rect l="l" t="t" r="r" b="b"/>
            <a:pathLst>
              <a:path w="899160" h="190500">
                <a:moveTo>
                  <a:pt x="867410" y="0"/>
                </a:moveTo>
                <a:lnTo>
                  <a:pt x="31750" y="0"/>
                </a:lnTo>
                <a:lnTo>
                  <a:pt x="19395" y="2496"/>
                </a:lnTo>
                <a:lnTo>
                  <a:pt x="9302" y="9302"/>
                </a:lnTo>
                <a:lnTo>
                  <a:pt x="2496" y="19395"/>
                </a:lnTo>
                <a:lnTo>
                  <a:pt x="0" y="31750"/>
                </a:lnTo>
                <a:lnTo>
                  <a:pt x="0" y="158750"/>
                </a:lnTo>
                <a:lnTo>
                  <a:pt x="2496" y="171104"/>
                </a:lnTo>
                <a:lnTo>
                  <a:pt x="9302" y="181197"/>
                </a:lnTo>
                <a:lnTo>
                  <a:pt x="19395" y="188003"/>
                </a:lnTo>
                <a:lnTo>
                  <a:pt x="31750" y="190500"/>
                </a:lnTo>
                <a:lnTo>
                  <a:pt x="867410" y="190500"/>
                </a:lnTo>
                <a:lnTo>
                  <a:pt x="879764" y="188003"/>
                </a:lnTo>
                <a:lnTo>
                  <a:pt x="889857" y="181197"/>
                </a:lnTo>
                <a:lnTo>
                  <a:pt x="896663" y="171104"/>
                </a:lnTo>
                <a:lnTo>
                  <a:pt x="899160" y="158750"/>
                </a:lnTo>
                <a:lnTo>
                  <a:pt x="899160" y="31750"/>
                </a:lnTo>
                <a:lnTo>
                  <a:pt x="896663" y="19395"/>
                </a:lnTo>
                <a:lnTo>
                  <a:pt x="889857" y="9302"/>
                </a:lnTo>
                <a:lnTo>
                  <a:pt x="879764" y="2496"/>
                </a:lnTo>
                <a:lnTo>
                  <a:pt x="867410" y="0"/>
                </a:lnTo>
                <a:close/>
              </a:path>
            </a:pathLst>
          </a:custGeom>
          <a:solidFill>
            <a:srgbClr val="FCFAFF"/>
          </a:solidFill>
        </p:spPr>
        <p:txBody>
          <a:bodyPr wrap="square" lIns="0" tIns="0" rIns="0" bIns="0" rtlCol="0"/>
          <a:lstStyle/>
          <a:p/>
        </p:txBody>
      </p:sp>
      <p:sp>
        <p:nvSpPr>
          <p:cNvPr id="69" name="object 69"/>
          <p:cNvSpPr/>
          <p:nvPr/>
        </p:nvSpPr>
        <p:spPr>
          <a:xfrm>
            <a:off x="2047494" y="1700022"/>
            <a:ext cx="899160" cy="190500"/>
          </a:xfrm>
          <a:custGeom>
            <a:avLst/>
            <a:gdLst/>
            <a:ahLst/>
            <a:cxnLst/>
            <a:rect l="l" t="t" r="r" b="b"/>
            <a:pathLst>
              <a:path w="899160" h="190500">
                <a:moveTo>
                  <a:pt x="867410" y="0"/>
                </a:moveTo>
                <a:lnTo>
                  <a:pt x="879764" y="2496"/>
                </a:lnTo>
                <a:lnTo>
                  <a:pt x="889857" y="9302"/>
                </a:lnTo>
                <a:lnTo>
                  <a:pt x="896663" y="19395"/>
                </a:lnTo>
                <a:lnTo>
                  <a:pt x="899160" y="31750"/>
                </a:lnTo>
                <a:lnTo>
                  <a:pt x="899160" y="158750"/>
                </a:lnTo>
                <a:lnTo>
                  <a:pt x="896663" y="171104"/>
                </a:lnTo>
                <a:lnTo>
                  <a:pt x="889857" y="181197"/>
                </a:lnTo>
                <a:lnTo>
                  <a:pt x="879764" y="188003"/>
                </a:lnTo>
                <a:lnTo>
                  <a:pt x="867410" y="190500"/>
                </a:lnTo>
                <a:lnTo>
                  <a:pt x="31750" y="190500"/>
                </a:lnTo>
                <a:lnTo>
                  <a:pt x="19395" y="188003"/>
                </a:lnTo>
                <a:lnTo>
                  <a:pt x="9302" y="181197"/>
                </a:lnTo>
                <a:lnTo>
                  <a:pt x="2496" y="171104"/>
                </a:lnTo>
                <a:lnTo>
                  <a:pt x="0" y="158750"/>
                </a:lnTo>
                <a:lnTo>
                  <a:pt x="0" y="31750"/>
                </a:lnTo>
                <a:lnTo>
                  <a:pt x="2496" y="19395"/>
                </a:lnTo>
                <a:lnTo>
                  <a:pt x="9302" y="9302"/>
                </a:lnTo>
                <a:lnTo>
                  <a:pt x="19395" y="2496"/>
                </a:lnTo>
                <a:lnTo>
                  <a:pt x="31750" y="0"/>
                </a:lnTo>
                <a:lnTo>
                  <a:pt x="867410" y="0"/>
                </a:lnTo>
                <a:close/>
              </a:path>
            </a:pathLst>
          </a:custGeom>
          <a:ln w="28575">
            <a:solidFill>
              <a:srgbClr val="6F2F9F"/>
            </a:solidFill>
          </a:ln>
        </p:spPr>
        <p:txBody>
          <a:bodyPr wrap="square" lIns="0" tIns="0" rIns="0" bIns="0" rtlCol="0"/>
          <a:lstStyle/>
          <a:p/>
        </p:txBody>
      </p:sp>
      <p:sp>
        <p:nvSpPr>
          <p:cNvPr id="70" name="object 70"/>
          <p:cNvSpPr txBox="1"/>
          <p:nvPr/>
        </p:nvSpPr>
        <p:spPr>
          <a:xfrm>
            <a:off x="2071479" y="1706371"/>
            <a:ext cx="851535" cy="173990"/>
          </a:xfrm>
          <a:prstGeom prst="rect">
            <a:avLst/>
          </a:prstGeom>
        </p:spPr>
        <p:txBody>
          <a:bodyPr vert="horz" wrap="square" lIns="0" tIns="15240" rIns="0" bIns="0" rtlCol="0">
            <a:spAutoFit/>
          </a:bodyPr>
          <a:lstStyle/>
          <a:p>
            <a:pPr marL="238760">
              <a:lnSpc>
                <a:spcPct val="100000"/>
              </a:lnSpc>
              <a:spcBef>
                <a:spcPts val="120"/>
              </a:spcBef>
            </a:pPr>
            <a:r>
              <a:rPr sz="950" b="1" spc="15" dirty="0">
                <a:latin typeface="SimHei" panose="02010609060101010101" charset="-122"/>
                <a:cs typeface="SimHei" panose="02010609060101010101" charset="-122"/>
              </a:rPr>
              <a:t>数</a:t>
            </a:r>
            <a:r>
              <a:rPr sz="950" b="1" spc="25" dirty="0">
                <a:latin typeface="SimHei" panose="02010609060101010101" charset="-122"/>
                <a:cs typeface="SimHei" panose="02010609060101010101" charset="-122"/>
              </a:rPr>
              <a:t>据</a:t>
            </a:r>
            <a:r>
              <a:rPr sz="950" b="1" spc="15" dirty="0">
                <a:latin typeface="SimHei" panose="02010609060101010101" charset="-122"/>
                <a:cs typeface="SimHei" panose="02010609060101010101" charset="-122"/>
              </a:rPr>
              <a:t>海</a:t>
            </a:r>
            <a:endParaRPr sz="950">
              <a:latin typeface="SimHei" panose="02010609060101010101" charset="-122"/>
              <a:cs typeface="SimHei" panose="02010609060101010101" charset="-122"/>
            </a:endParaRPr>
          </a:p>
        </p:txBody>
      </p:sp>
      <p:sp>
        <p:nvSpPr>
          <p:cNvPr id="71" name="object 71"/>
          <p:cNvSpPr/>
          <p:nvPr/>
        </p:nvSpPr>
        <p:spPr>
          <a:xfrm>
            <a:off x="5378958" y="2408682"/>
            <a:ext cx="899160" cy="190500"/>
          </a:xfrm>
          <a:custGeom>
            <a:avLst/>
            <a:gdLst/>
            <a:ahLst/>
            <a:cxnLst/>
            <a:rect l="l" t="t" r="r" b="b"/>
            <a:pathLst>
              <a:path w="899160" h="190500">
                <a:moveTo>
                  <a:pt x="867409" y="0"/>
                </a:moveTo>
                <a:lnTo>
                  <a:pt x="31750" y="0"/>
                </a:lnTo>
                <a:lnTo>
                  <a:pt x="19395" y="2496"/>
                </a:lnTo>
                <a:lnTo>
                  <a:pt x="9302" y="9302"/>
                </a:lnTo>
                <a:lnTo>
                  <a:pt x="2496" y="19395"/>
                </a:lnTo>
                <a:lnTo>
                  <a:pt x="0" y="31750"/>
                </a:lnTo>
                <a:lnTo>
                  <a:pt x="0" y="158749"/>
                </a:lnTo>
                <a:lnTo>
                  <a:pt x="2496" y="171104"/>
                </a:lnTo>
                <a:lnTo>
                  <a:pt x="9302" y="181197"/>
                </a:lnTo>
                <a:lnTo>
                  <a:pt x="19395" y="188003"/>
                </a:lnTo>
                <a:lnTo>
                  <a:pt x="31750" y="190499"/>
                </a:lnTo>
                <a:lnTo>
                  <a:pt x="867409" y="190499"/>
                </a:lnTo>
                <a:lnTo>
                  <a:pt x="879764" y="188003"/>
                </a:lnTo>
                <a:lnTo>
                  <a:pt x="889857" y="181197"/>
                </a:lnTo>
                <a:lnTo>
                  <a:pt x="896663" y="171104"/>
                </a:lnTo>
                <a:lnTo>
                  <a:pt x="899159" y="158749"/>
                </a:lnTo>
                <a:lnTo>
                  <a:pt x="899159" y="31750"/>
                </a:lnTo>
                <a:lnTo>
                  <a:pt x="896663" y="19395"/>
                </a:lnTo>
                <a:lnTo>
                  <a:pt x="889857" y="9302"/>
                </a:lnTo>
                <a:lnTo>
                  <a:pt x="879764" y="2496"/>
                </a:lnTo>
                <a:lnTo>
                  <a:pt x="867409" y="0"/>
                </a:lnTo>
                <a:close/>
              </a:path>
            </a:pathLst>
          </a:custGeom>
          <a:solidFill>
            <a:srgbClr val="FCFAFF"/>
          </a:solidFill>
        </p:spPr>
        <p:txBody>
          <a:bodyPr wrap="square" lIns="0" tIns="0" rIns="0" bIns="0" rtlCol="0"/>
          <a:lstStyle/>
          <a:p/>
        </p:txBody>
      </p:sp>
      <p:sp>
        <p:nvSpPr>
          <p:cNvPr id="72" name="object 72"/>
          <p:cNvSpPr/>
          <p:nvPr/>
        </p:nvSpPr>
        <p:spPr>
          <a:xfrm>
            <a:off x="5378958" y="2408682"/>
            <a:ext cx="899160" cy="190500"/>
          </a:xfrm>
          <a:custGeom>
            <a:avLst/>
            <a:gdLst/>
            <a:ahLst/>
            <a:cxnLst/>
            <a:rect l="l" t="t" r="r" b="b"/>
            <a:pathLst>
              <a:path w="899160" h="190500">
                <a:moveTo>
                  <a:pt x="867409" y="0"/>
                </a:moveTo>
                <a:lnTo>
                  <a:pt x="879764" y="2496"/>
                </a:lnTo>
                <a:lnTo>
                  <a:pt x="889857" y="9302"/>
                </a:lnTo>
                <a:lnTo>
                  <a:pt x="896663" y="19395"/>
                </a:lnTo>
                <a:lnTo>
                  <a:pt x="899159" y="31750"/>
                </a:lnTo>
                <a:lnTo>
                  <a:pt x="899159" y="158749"/>
                </a:lnTo>
                <a:lnTo>
                  <a:pt x="896663" y="171104"/>
                </a:lnTo>
                <a:lnTo>
                  <a:pt x="889857" y="181197"/>
                </a:lnTo>
                <a:lnTo>
                  <a:pt x="879764" y="188003"/>
                </a:lnTo>
                <a:lnTo>
                  <a:pt x="867409" y="190499"/>
                </a:lnTo>
                <a:lnTo>
                  <a:pt x="31750" y="190499"/>
                </a:lnTo>
                <a:lnTo>
                  <a:pt x="19395" y="188003"/>
                </a:lnTo>
                <a:lnTo>
                  <a:pt x="9302" y="181197"/>
                </a:lnTo>
                <a:lnTo>
                  <a:pt x="2496" y="171104"/>
                </a:lnTo>
                <a:lnTo>
                  <a:pt x="0" y="158749"/>
                </a:lnTo>
                <a:lnTo>
                  <a:pt x="0" y="31750"/>
                </a:lnTo>
                <a:lnTo>
                  <a:pt x="2496" y="19395"/>
                </a:lnTo>
                <a:lnTo>
                  <a:pt x="9302" y="9302"/>
                </a:lnTo>
                <a:lnTo>
                  <a:pt x="19395" y="2496"/>
                </a:lnTo>
                <a:lnTo>
                  <a:pt x="31750" y="0"/>
                </a:lnTo>
                <a:lnTo>
                  <a:pt x="867409" y="0"/>
                </a:lnTo>
                <a:close/>
              </a:path>
            </a:pathLst>
          </a:custGeom>
          <a:ln w="28575">
            <a:solidFill>
              <a:srgbClr val="6F2F9F"/>
            </a:solidFill>
          </a:ln>
        </p:spPr>
        <p:txBody>
          <a:bodyPr wrap="square" lIns="0" tIns="0" rIns="0" bIns="0" rtlCol="0"/>
          <a:lstStyle/>
          <a:p/>
        </p:txBody>
      </p:sp>
      <p:sp>
        <p:nvSpPr>
          <p:cNvPr id="73" name="object 73"/>
          <p:cNvSpPr txBox="1"/>
          <p:nvPr/>
        </p:nvSpPr>
        <p:spPr>
          <a:xfrm>
            <a:off x="5402943" y="2415285"/>
            <a:ext cx="851535" cy="173990"/>
          </a:xfrm>
          <a:prstGeom prst="rect">
            <a:avLst/>
          </a:prstGeom>
        </p:spPr>
        <p:txBody>
          <a:bodyPr vert="horz" wrap="square" lIns="0" tIns="15240" rIns="0" bIns="0" rtlCol="0">
            <a:spAutoFit/>
          </a:bodyPr>
          <a:lstStyle/>
          <a:p>
            <a:pPr marL="169545">
              <a:lnSpc>
                <a:spcPct val="100000"/>
              </a:lnSpc>
              <a:spcBef>
                <a:spcPts val="120"/>
              </a:spcBef>
            </a:pPr>
            <a:r>
              <a:rPr sz="950" b="1" spc="10" dirty="0">
                <a:latin typeface="Arial" panose="020B0604020202020204"/>
                <a:cs typeface="Arial" panose="020B0604020202020204"/>
              </a:rPr>
              <a:t>Web</a:t>
            </a:r>
            <a:r>
              <a:rPr sz="950" b="1" spc="25" dirty="0">
                <a:latin typeface="SimHei" panose="02010609060101010101" charset="-122"/>
                <a:cs typeface="SimHei" panose="02010609060101010101" charset="-122"/>
              </a:rPr>
              <a:t>服务</a:t>
            </a:r>
            <a:endParaRPr sz="950">
              <a:latin typeface="SimHei" panose="02010609060101010101" charset="-122"/>
              <a:cs typeface="SimHei" panose="02010609060101010101" charset="-122"/>
            </a:endParaRPr>
          </a:p>
        </p:txBody>
      </p:sp>
      <p:sp>
        <p:nvSpPr>
          <p:cNvPr id="74" name="object 74"/>
          <p:cNvSpPr/>
          <p:nvPr/>
        </p:nvSpPr>
        <p:spPr>
          <a:xfrm>
            <a:off x="2955035" y="1754123"/>
            <a:ext cx="749808" cy="809244"/>
          </a:xfrm>
          <a:prstGeom prst="rect">
            <a:avLst/>
          </a:prstGeom>
          <a:blipFill>
            <a:blip r:embed="rId7" cstate="print"/>
            <a:stretch>
              <a:fillRect/>
            </a:stretch>
          </a:blipFill>
        </p:spPr>
        <p:txBody>
          <a:bodyPr wrap="square" lIns="0" tIns="0" rIns="0" bIns="0" rtlCol="0"/>
          <a:lstStyle/>
          <a:p/>
        </p:txBody>
      </p:sp>
      <p:sp>
        <p:nvSpPr>
          <p:cNvPr id="75" name="object 75"/>
          <p:cNvSpPr txBox="1"/>
          <p:nvPr/>
        </p:nvSpPr>
        <p:spPr>
          <a:xfrm>
            <a:off x="6410705" y="3736085"/>
            <a:ext cx="373380" cy="152400"/>
          </a:xfrm>
          <a:prstGeom prst="rect">
            <a:avLst/>
          </a:prstGeom>
          <a:solidFill>
            <a:srgbClr val="00AF50"/>
          </a:solidFill>
          <a:ln w="25400">
            <a:solidFill>
              <a:srgbClr val="385D89"/>
            </a:solidFill>
          </a:ln>
        </p:spPr>
        <p:txBody>
          <a:bodyPr vert="horz" wrap="square" lIns="0" tIns="1905" rIns="0" bIns="0" rtlCol="0">
            <a:spAutoFit/>
          </a:bodyPr>
          <a:lstStyle/>
          <a:p>
            <a:pPr marL="163195" marR="106045" indent="-48895">
              <a:lnSpc>
                <a:spcPct val="104000"/>
              </a:lnSpc>
              <a:spcBef>
                <a:spcPts val="15"/>
              </a:spcBef>
            </a:pPr>
            <a:r>
              <a:rPr sz="450" spc="5" dirty="0">
                <a:solidFill>
                  <a:srgbClr val="FFFFFF"/>
                </a:solidFill>
                <a:latin typeface="Arial" panose="020B0604020202020204"/>
                <a:cs typeface="Arial" panose="020B0604020202020204"/>
              </a:rPr>
              <a:t>C</a:t>
            </a:r>
            <a:r>
              <a:rPr sz="450" spc="10" dirty="0">
                <a:solidFill>
                  <a:srgbClr val="FFFFFF"/>
                </a:solidFill>
                <a:latin typeface="Arial" panose="020B0604020202020204"/>
                <a:cs typeface="Arial" panose="020B0604020202020204"/>
              </a:rPr>
              <a:t>S</a:t>
            </a:r>
            <a:r>
              <a:rPr sz="450" spc="5" dirty="0">
                <a:solidFill>
                  <a:srgbClr val="FFFFFF"/>
                </a:solidFill>
                <a:latin typeface="Arial" panose="020B0604020202020204"/>
                <a:cs typeface="Arial" panose="020B0604020202020204"/>
              </a:rPr>
              <a:t>C</a:t>
            </a:r>
            <a:r>
              <a:rPr sz="450" spc="5" dirty="0">
                <a:solidFill>
                  <a:srgbClr val="FFFFFF"/>
                </a:solidFill>
                <a:latin typeface="Arial" panose="020B0604020202020204"/>
                <a:cs typeface="Arial" panose="020B0604020202020204"/>
              </a:rPr>
              <a:t>-  </a:t>
            </a:r>
            <a:r>
              <a:rPr sz="450" spc="10" dirty="0">
                <a:solidFill>
                  <a:srgbClr val="FFFFFF"/>
                </a:solidFill>
                <a:latin typeface="Arial" panose="020B0604020202020204"/>
                <a:cs typeface="Arial" panose="020B0604020202020204"/>
              </a:rPr>
              <a:t>G</a:t>
            </a:r>
            <a:endParaRPr sz="450">
              <a:latin typeface="Arial" panose="020B0604020202020204"/>
              <a:cs typeface="Arial" panose="020B0604020202020204"/>
            </a:endParaRPr>
          </a:p>
        </p:txBody>
      </p:sp>
      <p:sp>
        <p:nvSpPr>
          <p:cNvPr id="76" name="object 76"/>
          <p:cNvSpPr/>
          <p:nvPr/>
        </p:nvSpPr>
        <p:spPr>
          <a:xfrm>
            <a:off x="3816096" y="2630423"/>
            <a:ext cx="2036064" cy="1325880"/>
          </a:xfrm>
          <a:prstGeom prst="rect">
            <a:avLst/>
          </a:prstGeom>
          <a:blipFill>
            <a:blip r:embed="rId8" cstate="print"/>
            <a:stretch>
              <a:fillRect/>
            </a:stretch>
          </a:blipFill>
        </p:spPr>
        <p:txBody>
          <a:bodyPr wrap="square" lIns="0" tIns="0" rIns="0" bIns="0" rtlCol="0"/>
          <a:lstStyle/>
          <a:p/>
        </p:txBody>
      </p:sp>
      <p:sp>
        <p:nvSpPr>
          <p:cNvPr id="77" name="文本框 76"/>
          <p:cNvSpPr txBox="1"/>
          <p:nvPr/>
        </p:nvSpPr>
        <p:spPr>
          <a:xfrm>
            <a:off x="4392295" y="654685"/>
            <a:ext cx="2025015" cy="2245360"/>
          </a:xfrm>
          <a:prstGeom prst="rect">
            <a:avLst/>
          </a:prstGeom>
          <a:noFill/>
        </p:spPr>
        <p:txBody>
          <a:bodyPr wrap="square" rtlCol="0">
            <a:spAutoFit/>
          </a:bodyPr>
          <a:p>
            <a:r>
              <a:rPr lang="zh-CN" altLang="en-US" sz="1400">
                <a:solidFill>
                  <a:srgbClr val="FF0000"/>
                </a:solidFill>
              </a:rPr>
              <a:t>不同的公司可以通过数据库从数据海中获取所需要的数据用于自身的服务内容，例如设计公司可以获取最新的供热网络拓扑图，用于设计或者水力计算，供热公司可以获取物联网传输点的实时数据用于在线的水力计算和优化服务</a:t>
            </a:r>
            <a:endParaRPr lang="zh-CN" altLang="en-US" sz="14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标题 53"/>
          <p:cNvSpPr/>
          <p:nvPr>
            <p:ph type="title"/>
          </p:nvPr>
        </p:nvSpPr>
        <p:spPr>
          <a:xfrm>
            <a:off x="0" y="80645"/>
            <a:ext cx="9144635" cy="430530"/>
          </a:xfrm>
        </p:spPr>
        <p:txBody>
          <a:bodyPr wrap="square"/>
          <a:p>
            <a:pPr algn="ctr"/>
            <a:r>
              <a:rPr lang="zh-CN" altLang="en-US"/>
              <a:t>整合不同来源的数据以监督供热设施</a:t>
            </a:r>
            <a:endParaRPr lang="zh-CN" altLang="en-US"/>
          </a:p>
        </p:txBody>
      </p:sp>
      <p:sp>
        <p:nvSpPr>
          <p:cNvPr id="55" name="object 2"/>
          <p:cNvSpPr/>
          <p:nvPr/>
        </p:nvSpPr>
        <p:spPr>
          <a:xfrm>
            <a:off x="4997068" y="933958"/>
            <a:ext cx="3976115" cy="3125724"/>
          </a:xfrm>
          <a:prstGeom prst="rect">
            <a:avLst/>
          </a:prstGeom>
          <a:blipFill>
            <a:blip r:embed="rId1" cstate="print"/>
            <a:stretch>
              <a:fillRect/>
            </a:stretch>
          </a:blipFill>
        </p:spPr>
        <p:txBody>
          <a:bodyPr wrap="square" lIns="0" tIns="0" rIns="0" bIns="0" rtlCol="0"/>
          <a:p/>
        </p:txBody>
      </p:sp>
      <p:sp>
        <p:nvSpPr>
          <p:cNvPr id="56" name="object 3"/>
          <p:cNvSpPr/>
          <p:nvPr/>
        </p:nvSpPr>
        <p:spPr>
          <a:xfrm>
            <a:off x="117220" y="1118362"/>
            <a:ext cx="2828543" cy="4052316"/>
          </a:xfrm>
          <a:prstGeom prst="rect">
            <a:avLst/>
          </a:prstGeom>
          <a:blipFill>
            <a:blip r:embed="rId2" cstate="print"/>
            <a:stretch>
              <a:fillRect/>
            </a:stretch>
          </a:blipFill>
        </p:spPr>
        <p:txBody>
          <a:bodyPr wrap="square" lIns="0" tIns="0" rIns="0" bIns="0" rtlCol="0"/>
          <a:p/>
        </p:txBody>
      </p:sp>
      <p:sp>
        <p:nvSpPr>
          <p:cNvPr id="57" name="object 5"/>
          <p:cNvSpPr/>
          <p:nvPr/>
        </p:nvSpPr>
        <p:spPr>
          <a:xfrm>
            <a:off x="3137789" y="3328161"/>
            <a:ext cx="586740" cy="1685925"/>
          </a:xfrm>
          <a:custGeom>
            <a:avLst/>
            <a:gdLst/>
            <a:ahLst/>
            <a:cxnLst/>
            <a:rect l="l" t="t" r="r" b="b"/>
            <a:pathLst>
              <a:path w="586739" h="1685925">
                <a:moveTo>
                  <a:pt x="489204" y="1685544"/>
                </a:moveTo>
                <a:lnTo>
                  <a:pt x="97536" y="1685544"/>
                </a:lnTo>
                <a:lnTo>
                  <a:pt x="59793" y="1677781"/>
                </a:lnTo>
                <a:lnTo>
                  <a:pt x="28765" y="1656588"/>
                </a:lnTo>
                <a:lnTo>
                  <a:pt x="7739" y="1625107"/>
                </a:lnTo>
                <a:lnTo>
                  <a:pt x="0" y="1586484"/>
                </a:lnTo>
                <a:lnTo>
                  <a:pt x="0" y="97536"/>
                </a:lnTo>
                <a:lnTo>
                  <a:pt x="7739" y="59793"/>
                </a:lnTo>
                <a:lnTo>
                  <a:pt x="28765" y="28765"/>
                </a:lnTo>
                <a:lnTo>
                  <a:pt x="59793" y="7739"/>
                </a:lnTo>
                <a:lnTo>
                  <a:pt x="97536" y="0"/>
                </a:lnTo>
                <a:lnTo>
                  <a:pt x="489204" y="0"/>
                </a:lnTo>
                <a:lnTo>
                  <a:pt x="526946" y="7739"/>
                </a:lnTo>
                <a:lnTo>
                  <a:pt x="557974" y="28765"/>
                </a:lnTo>
                <a:lnTo>
                  <a:pt x="579000" y="59793"/>
                </a:lnTo>
                <a:lnTo>
                  <a:pt x="586739" y="97536"/>
                </a:lnTo>
                <a:lnTo>
                  <a:pt x="586739" y="1586484"/>
                </a:lnTo>
                <a:lnTo>
                  <a:pt x="579000" y="1625107"/>
                </a:lnTo>
                <a:lnTo>
                  <a:pt x="557974" y="1656588"/>
                </a:lnTo>
                <a:lnTo>
                  <a:pt x="526946" y="1677781"/>
                </a:lnTo>
                <a:lnTo>
                  <a:pt x="489204" y="1685544"/>
                </a:lnTo>
                <a:close/>
              </a:path>
            </a:pathLst>
          </a:custGeom>
          <a:solidFill>
            <a:srgbClr val="FDFBFF"/>
          </a:solidFill>
        </p:spPr>
        <p:txBody>
          <a:bodyPr wrap="square" lIns="0" tIns="0" rIns="0" bIns="0" rtlCol="0"/>
          <a:p/>
        </p:txBody>
      </p:sp>
      <p:sp>
        <p:nvSpPr>
          <p:cNvPr id="58" name="object 6"/>
          <p:cNvSpPr/>
          <p:nvPr/>
        </p:nvSpPr>
        <p:spPr>
          <a:xfrm>
            <a:off x="3137789" y="3329431"/>
            <a:ext cx="586740" cy="1685925"/>
          </a:xfrm>
          <a:custGeom>
            <a:avLst/>
            <a:gdLst/>
            <a:ahLst/>
            <a:cxnLst/>
            <a:rect l="l" t="t" r="r" b="b"/>
            <a:pathLst>
              <a:path w="586739" h="1685925">
                <a:moveTo>
                  <a:pt x="0" y="97536"/>
                </a:moveTo>
                <a:lnTo>
                  <a:pt x="7739" y="59793"/>
                </a:lnTo>
                <a:lnTo>
                  <a:pt x="28765" y="28765"/>
                </a:lnTo>
                <a:lnTo>
                  <a:pt x="59793" y="7739"/>
                </a:lnTo>
                <a:lnTo>
                  <a:pt x="97536" y="0"/>
                </a:lnTo>
                <a:lnTo>
                  <a:pt x="489204" y="0"/>
                </a:lnTo>
                <a:lnTo>
                  <a:pt x="526946" y="7739"/>
                </a:lnTo>
                <a:lnTo>
                  <a:pt x="557974" y="28765"/>
                </a:lnTo>
                <a:lnTo>
                  <a:pt x="579000" y="59793"/>
                </a:lnTo>
                <a:lnTo>
                  <a:pt x="586739" y="97536"/>
                </a:lnTo>
                <a:lnTo>
                  <a:pt x="586739" y="1586484"/>
                </a:lnTo>
                <a:lnTo>
                  <a:pt x="579000" y="1625107"/>
                </a:lnTo>
                <a:lnTo>
                  <a:pt x="557974" y="1656588"/>
                </a:lnTo>
                <a:lnTo>
                  <a:pt x="526946" y="1677781"/>
                </a:lnTo>
                <a:lnTo>
                  <a:pt x="489204" y="1685544"/>
                </a:lnTo>
                <a:lnTo>
                  <a:pt x="97536" y="1685544"/>
                </a:lnTo>
                <a:lnTo>
                  <a:pt x="59793" y="1677781"/>
                </a:lnTo>
                <a:lnTo>
                  <a:pt x="28765" y="1656588"/>
                </a:lnTo>
                <a:lnTo>
                  <a:pt x="7739" y="1625107"/>
                </a:lnTo>
                <a:lnTo>
                  <a:pt x="0" y="1586484"/>
                </a:lnTo>
                <a:lnTo>
                  <a:pt x="0" y="97536"/>
                </a:lnTo>
                <a:close/>
              </a:path>
            </a:pathLst>
          </a:custGeom>
          <a:ln w="28956">
            <a:solidFill>
              <a:srgbClr val="702FA0"/>
            </a:solidFill>
          </a:ln>
        </p:spPr>
        <p:txBody>
          <a:bodyPr wrap="square" lIns="0" tIns="0" rIns="0" bIns="0" rtlCol="0"/>
          <a:p/>
        </p:txBody>
      </p:sp>
      <p:sp>
        <p:nvSpPr>
          <p:cNvPr id="59" name="object 7"/>
          <p:cNvSpPr txBox="1"/>
          <p:nvPr/>
        </p:nvSpPr>
        <p:spPr>
          <a:xfrm>
            <a:off x="3261459" y="3504429"/>
            <a:ext cx="368935" cy="1389380"/>
          </a:xfrm>
          <a:prstGeom prst="rect">
            <a:avLst/>
          </a:prstGeom>
        </p:spPr>
        <p:txBody>
          <a:bodyPr vert="vert270" wrap="square" lIns="0" tIns="4445" rIns="0" bIns="0" rtlCol="0">
            <a:spAutoFit/>
          </a:bodyPr>
          <a:p>
            <a:pPr marL="12700" marR="5080" indent="-2540" algn="ctr">
              <a:lnSpc>
                <a:spcPts val="1440"/>
              </a:lnSpc>
              <a:spcBef>
                <a:spcPts val="35"/>
              </a:spcBef>
            </a:pPr>
            <a:r>
              <a:rPr sz="1200" b="1" dirty="0">
                <a:latin typeface="Arial" panose="020B0604020202020204"/>
                <a:cs typeface="Arial" panose="020B0604020202020204"/>
              </a:rPr>
              <a:t>重新配置Apros的网络数据</a:t>
            </a:r>
            <a:endParaRPr sz="1200" b="1" dirty="0">
              <a:latin typeface="Arial" panose="020B0604020202020204"/>
              <a:cs typeface="Arial" panose="020B0604020202020204"/>
            </a:endParaRPr>
          </a:p>
        </p:txBody>
      </p:sp>
      <p:sp>
        <p:nvSpPr>
          <p:cNvPr id="60" name="object 8"/>
          <p:cNvSpPr/>
          <p:nvPr/>
        </p:nvSpPr>
        <p:spPr>
          <a:xfrm>
            <a:off x="5102224" y="3596385"/>
            <a:ext cx="759460" cy="1228725"/>
          </a:xfrm>
          <a:custGeom>
            <a:avLst/>
            <a:gdLst/>
            <a:ahLst/>
            <a:cxnLst/>
            <a:rect l="l" t="t" r="r" b="b"/>
            <a:pathLst>
              <a:path w="759459" h="1228725">
                <a:moveTo>
                  <a:pt x="379476" y="1228344"/>
                </a:moveTo>
                <a:lnTo>
                  <a:pt x="311071" y="1226807"/>
                </a:lnTo>
                <a:lnTo>
                  <a:pt x="246768" y="1222373"/>
                </a:lnTo>
                <a:lnTo>
                  <a:pt x="187621" y="1215305"/>
                </a:lnTo>
                <a:lnTo>
                  <a:pt x="134682" y="1205866"/>
                </a:lnTo>
                <a:lnTo>
                  <a:pt x="89006" y="1194320"/>
                </a:lnTo>
                <a:lnTo>
                  <a:pt x="51646" y="1180930"/>
                </a:lnTo>
                <a:lnTo>
                  <a:pt x="6089" y="1149673"/>
                </a:lnTo>
                <a:lnTo>
                  <a:pt x="0" y="1132332"/>
                </a:lnTo>
                <a:lnTo>
                  <a:pt x="0" y="0"/>
                </a:lnTo>
                <a:lnTo>
                  <a:pt x="6089" y="16887"/>
                </a:lnTo>
                <a:lnTo>
                  <a:pt x="23656" y="32821"/>
                </a:lnTo>
                <a:lnTo>
                  <a:pt x="89006" y="60725"/>
                </a:lnTo>
                <a:lnTo>
                  <a:pt x="134682" y="72144"/>
                </a:lnTo>
                <a:lnTo>
                  <a:pt x="187621" y="81505"/>
                </a:lnTo>
                <a:lnTo>
                  <a:pt x="246768" y="88534"/>
                </a:lnTo>
                <a:lnTo>
                  <a:pt x="311071" y="92953"/>
                </a:lnTo>
                <a:lnTo>
                  <a:pt x="379476" y="94488"/>
                </a:lnTo>
                <a:lnTo>
                  <a:pt x="758952" y="94488"/>
                </a:lnTo>
                <a:lnTo>
                  <a:pt x="758952" y="1132332"/>
                </a:lnTo>
                <a:lnTo>
                  <a:pt x="735119" y="1165960"/>
                </a:lnTo>
                <a:lnTo>
                  <a:pt x="669443" y="1194320"/>
                </a:lnTo>
                <a:lnTo>
                  <a:pt x="623642" y="1205866"/>
                </a:lnTo>
                <a:lnTo>
                  <a:pt x="570653" y="1215305"/>
                </a:lnTo>
                <a:lnTo>
                  <a:pt x="511568" y="1222373"/>
                </a:lnTo>
                <a:lnTo>
                  <a:pt x="447479" y="1226807"/>
                </a:lnTo>
                <a:lnTo>
                  <a:pt x="379476" y="1228344"/>
                </a:lnTo>
                <a:close/>
              </a:path>
              <a:path w="759459" h="1228725">
                <a:moveTo>
                  <a:pt x="758952" y="94488"/>
                </a:moveTo>
                <a:lnTo>
                  <a:pt x="379476" y="94488"/>
                </a:lnTo>
                <a:lnTo>
                  <a:pt x="447479" y="92953"/>
                </a:lnTo>
                <a:lnTo>
                  <a:pt x="511568" y="88534"/>
                </a:lnTo>
                <a:lnTo>
                  <a:pt x="570653" y="81505"/>
                </a:lnTo>
                <a:lnTo>
                  <a:pt x="623642" y="72144"/>
                </a:lnTo>
                <a:lnTo>
                  <a:pt x="669443" y="60725"/>
                </a:lnTo>
                <a:lnTo>
                  <a:pt x="706966" y="47526"/>
                </a:lnTo>
                <a:lnTo>
                  <a:pt x="752812" y="16887"/>
                </a:lnTo>
                <a:lnTo>
                  <a:pt x="758952" y="0"/>
                </a:lnTo>
                <a:lnTo>
                  <a:pt x="758952" y="94488"/>
                </a:lnTo>
                <a:close/>
              </a:path>
            </a:pathLst>
          </a:custGeom>
          <a:solidFill>
            <a:srgbClr val="00AF50"/>
          </a:solidFill>
        </p:spPr>
        <p:txBody>
          <a:bodyPr wrap="square" lIns="0" tIns="0" rIns="0" bIns="0" rtlCol="0"/>
          <a:p/>
        </p:txBody>
      </p:sp>
      <p:sp>
        <p:nvSpPr>
          <p:cNvPr id="61" name="object 9"/>
          <p:cNvSpPr/>
          <p:nvPr/>
        </p:nvSpPr>
        <p:spPr>
          <a:xfrm>
            <a:off x="5102224" y="3501897"/>
            <a:ext cx="759460" cy="189230"/>
          </a:xfrm>
          <a:custGeom>
            <a:avLst/>
            <a:gdLst/>
            <a:ahLst/>
            <a:cxnLst/>
            <a:rect l="l" t="t" r="r" b="b"/>
            <a:pathLst>
              <a:path w="759459" h="189229">
                <a:moveTo>
                  <a:pt x="379476" y="188976"/>
                </a:moveTo>
                <a:lnTo>
                  <a:pt x="311071" y="187441"/>
                </a:lnTo>
                <a:lnTo>
                  <a:pt x="246768" y="183022"/>
                </a:lnTo>
                <a:lnTo>
                  <a:pt x="187621" y="175993"/>
                </a:lnTo>
                <a:lnTo>
                  <a:pt x="134682" y="166632"/>
                </a:lnTo>
                <a:lnTo>
                  <a:pt x="89006" y="155213"/>
                </a:lnTo>
                <a:lnTo>
                  <a:pt x="51646" y="142014"/>
                </a:lnTo>
                <a:lnTo>
                  <a:pt x="6089" y="111375"/>
                </a:lnTo>
                <a:lnTo>
                  <a:pt x="0" y="94488"/>
                </a:lnTo>
                <a:lnTo>
                  <a:pt x="6089" y="77199"/>
                </a:lnTo>
                <a:lnTo>
                  <a:pt x="51646" y="46284"/>
                </a:lnTo>
                <a:lnTo>
                  <a:pt x="89006" y="33134"/>
                </a:lnTo>
                <a:lnTo>
                  <a:pt x="134682" y="21841"/>
                </a:lnTo>
                <a:lnTo>
                  <a:pt x="187621" y="12643"/>
                </a:lnTo>
                <a:lnTo>
                  <a:pt x="246768" y="5778"/>
                </a:lnTo>
                <a:lnTo>
                  <a:pt x="311071" y="1484"/>
                </a:lnTo>
                <a:lnTo>
                  <a:pt x="379476" y="0"/>
                </a:lnTo>
                <a:lnTo>
                  <a:pt x="447479" y="1484"/>
                </a:lnTo>
                <a:lnTo>
                  <a:pt x="511568" y="5778"/>
                </a:lnTo>
                <a:lnTo>
                  <a:pt x="570653" y="12643"/>
                </a:lnTo>
                <a:lnTo>
                  <a:pt x="623642" y="21841"/>
                </a:lnTo>
                <a:lnTo>
                  <a:pt x="669443" y="33134"/>
                </a:lnTo>
                <a:lnTo>
                  <a:pt x="706966" y="46284"/>
                </a:lnTo>
                <a:lnTo>
                  <a:pt x="752812" y="77199"/>
                </a:lnTo>
                <a:lnTo>
                  <a:pt x="758952" y="94488"/>
                </a:lnTo>
                <a:lnTo>
                  <a:pt x="752812" y="111375"/>
                </a:lnTo>
                <a:lnTo>
                  <a:pt x="706966" y="142014"/>
                </a:lnTo>
                <a:lnTo>
                  <a:pt x="669443" y="155213"/>
                </a:lnTo>
                <a:lnTo>
                  <a:pt x="623642" y="166632"/>
                </a:lnTo>
                <a:lnTo>
                  <a:pt x="570653" y="175993"/>
                </a:lnTo>
                <a:lnTo>
                  <a:pt x="511568" y="183022"/>
                </a:lnTo>
                <a:lnTo>
                  <a:pt x="447479" y="187441"/>
                </a:lnTo>
                <a:lnTo>
                  <a:pt x="379476" y="188976"/>
                </a:lnTo>
                <a:close/>
              </a:path>
            </a:pathLst>
          </a:custGeom>
          <a:solidFill>
            <a:srgbClr val="00AF50"/>
          </a:solidFill>
        </p:spPr>
        <p:txBody>
          <a:bodyPr wrap="square" lIns="0" tIns="0" rIns="0" bIns="0" rtlCol="0"/>
          <a:p/>
        </p:txBody>
      </p:sp>
      <p:sp>
        <p:nvSpPr>
          <p:cNvPr id="62" name="object 10"/>
          <p:cNvSpPr/>
          <p:nvPr/>
        </p:nvSpPr>
        <p:spPr>
          <a:xfrm>
            <a:off x="5102224" y="3501897"/>
            <a:ext cx="759460" cy="1323340"/>
          </a:xfrm>
          <a:custGeom>
            <a:avLst/>
            <a:gdLst/>
            <a:ahLst/>
            <a:cxnLst/>
            <a:rect l="l" t="t" r="r" b="b"/>
            <a:pathLst>
              <a:path w="759459" h="1323339">
                <a:moveTo>
                  <a:pt x="758951" y="94487"/>
                </a:moveTo>
                <a:lnTo>
                  <a:pt x="735119" y="127309"/>
                </a:lnTo>
                <a:lnTo>
                  <a:pt x="669443" y="155213"/>
                </a:lnTo>
                <a:lnTo>
                  <a:pt x="623642" y="166632"/>
                </a:lnTo>
                <a:lnTo>
                  <a:pt x="570653" y="175993"/>
                </a:lnTo>
                <a:lnTo>
                  <a:pt x="511568" y="183022"/>
                </a:lnTo>
                <a:lnTo>
                  <a:pt x="447479" y="187441"/>
                </a:lnTo>
                <a:lnTo>
                  <a:pt x="379475" y="188975"/>
                </a:lnTo>
                <a:lnTo>
                  <a:pt x="311071" y="187441"/>
                </a:lnTo>
                <a:lnTo>
                  <a:pt x="246768" y="183022"/>
                </a:lnTo>
                <a:lnTo>
                  <a:pt x="187621" y="175993"/>
                </a:lnTo>
                <a:lnTo>
                  <a:pt x="134682" y="166632"/>
                </a:lnTo>
                <a:lnTo>
                  <a:pt x="89006" y="155213"/>
                </a:lnTo>
                <a:lnTo>
                  <a:pt x="51646" y="142014"/>
                </a:lnTo>
                <a:lnTo>
                  <a:pt x="6089" y="111375"/>
                </a:lnTo>
                <a:lnTo>
                  <a:pt x="0" y="94487"/>
                </a:lnTo>
                <a:lnTo>
                  <a:pt x="6089" y="77199"/>
                </a:lnTo>
                <a:lnTo>
                  <a:pt x="51646" y="46284"/>
                </a:lnTo>
                <a:lnTo>
                  <a:pt x="89006" y="33134"/>
                </a:lnTo>
                <a:lnTo>
                  <a:pt x="134682" y="21841"/>
                </a:lnTo>
                <a:lnTo>
                  <a:pt x="187621" y="12643"/>
                </a:lnTo>
                <a:lnTo>
                  <a:pt x="246768" y="5778"/>
                </a:lnTo>
                <a:lnTo>
                  <a:pt x="311071" y="1484"/>
                </a:lnTo>
                <a:lnTo>
                  <a:pt x="379475" y="0"/>
                </a:lnTo>
                <a:lnTo>
                  <a:pt x="447479" y="1484"/>
                </a:lnTo>
                <a:lnTo>
                  <a:pt x="511568" y="5778"/>
                </a:lnTo>
                <a:lnTo>
                  <a:pt x="570653" y="12643"/>
                </a:lnTo>
                <a:lnTo>
                  <a:pt x="623642" y="21841"/>
                </a:lnTo>
                <a:lnTo>
                  <a:pt x="669443" y="33134"/>
                </a:lnTo>
                <a:lnTo>
                  <a:pt x="706966" y="46284"/>
                </a:lnTo>
                <a:lnTo>
                  <a:pt x="752812" y="77199"/>
                </a:lnTo>
                <a:lnTo>
                  <a:pt x="758951" y="94487"/>
                </a:lnTo>
                <a:lnTo>
                  <a:pt x="758951" y="1226819"/>
                </a:lnTo>
                <a:lnTo>
                  <a:pt x="735119" y="1260448"/>
                </a:lnTo>
                <a:lnTo>
                  <a:pt x="669443" y="1288808"/>
                </a:lnTo>
                <a:lnTo>
                  <a:pt x="623642" y="1300354"/>
                </a:lnTo>
                <a:lnTo>
                  <a:pt x="570653" y="1309793"/>
                </a:lnTo>
                <a:lnTo>
                  <a:pt x="511568" y="1316861"/>
                </a:lnTo>
                <a:lnTo>
                  <a:pt x="447479" y="1321295"/>
                </a:lnTo>
                <a:lnTo>
                  <a:pt x="379475" y="1322832"/>
                </a:lnTo>
                <a:lnTo>
                  <a:pt x="311071" y="1321295"/>
                </a:lnTo>
                <a:lnTo>
                  <a:pt x="246768" y="1316861"/>
                </a:lnTo>
                <a:lnTo>
                  <a:pt x="187621" y="1309793"/>
                </a:lnTo>
                <a:lnTo>
                  <a:pt x="134682" y="1300354"/>
                </a:lnTo>
                <a:lnTo>
                  <a:pt x="89006" y="1288808"/>
                </a:lnTo>
                <a:lnTo>
                  <a:pt x="51646" y="1275418"/>
                </a:lnTo>
                <a:lnTo>
                  <a:pt x="6089" y="1244160"/>
                </a:lnTo>
                <a:lnTo>
                  <a:pt x="0" y="1226819"/>
                </a:lnTo>
                <a:lnTo>
                  <a:pt x="0" y="94487"/>
                </a:lnTo>
              </a:path>
            </a:pathLst>
          </a:custGeom>
          <a:ln w="12192">
            <a:solidFill>
              <a:srgbClr val="5B9AD4"/>
            </a:solidFill>
          </a:ln>
        </p:spPr>
        <p:txBody>
          <a:bodyPr wrap="square" lIns="0" tIns="0" rIns="0" bIns="0" rtlCol="0"/>
          <a:p/>
        </p:txBody>
      </p:sp>
      <p:sp>
        <p:nvSpPr>
          <p:cNvPr id="63" name="object 11"/>
          <p:cNvSpPr txBox="1"/>
          <p:nvPr/>
        </p:nvSpPr>
        <p:spPr>
          <a:xfrm>
            <a:off x="5179403" y="3652242"/>
            <a:ext cx="606425" cy="659130"/>
          </a:xfrm>
          <a:prstGeom prst="rect">
            <a:avLst/>
          </a:prstGeom>
        </p:spPr>
        <p:txBody>
          <a:bodyPr vert="horz" wrap="square" lIns="0" tIns="13335" rIns="0" bIns="0" rtlCol="0">
            <a:spAutoFit/>
          </a:bodyPr>
          <a:p>
            <a:pPr marL="12700" marR="5080" algn="ctr">
              <a:lnSpc>
                <a:spcPct val="100000"/>
              </a:lnSpc>
              <a:spcBef>
                <a:spcPts val="105"/>
              </a:spcBef>
            </a:pPr>
            <a:r>
              <a:rPr sz="1400" b="1" dirty="0">
                <a:latin typeface="Calibri" panose="020F0502020204030204"/>
                <a:cs typeface="Calibri" panose="020F0502020204030204"/>
              </a:rPr>
              <a:t>设计和离线计算</a:t>
            </a:r>
            <a:endParaRPr sz="1400" b="1" dirty="0">
              <a:latin typeface="Calibri" panose="020F0502020204030204"/>
              <a:cs typeface="Calibri" panose="020F0502020204030204"/>
            </a:endParaRPr>
          </a:p>
        </p:txBody>
      </p:sp>
      <p:sp>
        <p:nvSpPr>
          <p:cNvPr id="64" name="object 12"/>
          <p:cNvSpPr/>
          <p:nvPr/>
        </p:nvSpPr>
        <p:spPr>
          <a:xfrm>
            <a:off x="3311524" y="4990846"/>
            <a:ext cx="3816350" cy="204470"/>
          </a:xfrm>
          <a:custGeom>
            <a:avLst/>
            <a:gdLst/>
            <a:ahLst/>
            <a:cxnLst/>
            <a:rect l="l" t="t" r="r" b="b"/>
            <a:pathLst>
              <a:path w="3816350" h="204470">
                <a:moveTo>
                  <a:pt x="38100" y="114300"/>
                </a:moveTo>
                <a:lnTo>
                  <a:pt x="0" y="114300"/>
                </a:lnTo>
                <a:lnTo>
                  <a:pt x="56388" y="0"/>
                </a:lnTo>
                <a:lnTo>
                  <a:pt x="105034" y="96012"/>
                </a:lnTo>
                <a:lnTo>
                  <a:pt x="38100" y="96012"/>
                </a:lnTo>
                <a:lnTo>
                  <a:pt x="38100" y="114300"/>
                </a:lnTo>
                <a:close/>
              </a:path>
              <a:path w="3816350" h="204470">
                <a:moveTo>
                  <a:pt x="3701796" y="204216"/>
                </a:moveTo>
                <a:lnTo>
                  <a:pt x="3701796" y="89916"/>
                </a:lnTo>
                <a:lnTo>
                  <a:pt x="3776993" y="128016"/>
                </a:lnTo>
                <a:lnTo>
                  <a:pt x="3721608" y="128016"/>
                </a:lnTo>
                <a:lnTo>
                  <a:pt x="3721608" y="166116"/>
                </a:lnTo>
                <a:lnTo>
                  <a:pt x="3779025" y="166116"/>
                </a:lnTo>
                <a:lnTo>
                  <a:pt x="3701796" y="204216"/>
                </a:lnTo>
                <a:close/>
              </a:path>
              <a:path w="3816350" h="204470">
                <a:moveTo>
                  <a:pt x="3701796" y="166116"/>
                </a:moveTo>
                <a:lnTo>
                  <a:pt x="57911" y="166116"/>
                </a:lnTo>
                <a:lnTo>
                  <a:pt x="50315" y="164544"/>
                </a:lnTo>
                <a:lnTo>
                  <a:pt x="44005" y="160401"/>
                </a:lnTo>
                <a:lnTo>
                  <a:pt x="39695" y="154543"/>
                </a:lnTo>
                <a:lnTo>
                  <a:pt x="38100" y="147828"/>
                </a:lnTo>
                <a:lnTo>
                  <a:pt x="38100" y="96012"/>
                </a:lnTo>
                <a:lnTo>
                  <a:pt x="76200" y="96012"/>
                </a:lnTo>
                <a:lnTo>
                  <a:pt x="76200" y="128016"/>
                </a:lnTo>
                <a:lnTo>
                  <a:pt x="57911" y="128016"/>
                </a:lnTo>
                <a:lnTo>
                  <a:pt x="76200" y="147828"/>
                </a:lnTo>
                <a:lnTo>
                  <a:pt x="3701796" y="147828"/>
                </a:lnTo>
                <a:lnTo>
                  <a:pt x="3701796" y="166116"/>
                </a:lnTo>
                <a:close/>
              </a:path>
              <a:path w="3816350" h="204470">
                <a:moveTo>
                  <a:pt x="114300" y="114300"/>
                </a:moveTo>
                <a:lnTo>
                  <a:pt x="76200" y="114300"/>
                </a:lnTo>
                <a:lnTo>
                  <a:pt x="76200" y="96012"/>
                </a:lnTo>
                <a:lnTo>
                  <a:pt x="105034" y="96012"/>
                </a:lnTo>
                <a:lnTo>
                  <a:pt x="114300" y="114300"/>
                </a:lnTo>
                <a:close/>
              </a:path>
              <a:path w="3816350" h="204470">
                <a:moveTo>
                  <a:pt x="76200" y="147828"/>
                </a:moveTo>
                <a:lnTo>
                  <a:pt x="57911" y="128016"/>
                </a:lnTo>
                <a:lnTo>
                  <a:pt x="76200" y="128016"/>
                </a:lnTo>
                <a:lnTo>
                  <a:pt x="76200" y="147828"/>
                </a:lnTo>
                <a:close/>
              </a:path>
              <a:path w="3816350" h="204470">
                <a:moveTo>
                  <a:pt x="3701796" y="147828"/>
                </a:moveTo>
                <a:lnTo>
                  <a:pt x="76200" y="147828"/>
                </a:lnTo>
                <a:lnTo>
                  <a:pt x="76200" y="128016"/>
                </a:lnTo>
                <a:lnTo>
                  <a:pt x="3701796" y="128016"/>
                </a:lnTo>
                <a:lnTo>
                  <a:pt x="3701796" y="147828"/>
                </a:lnTo>
                <a:close/>
              </a:path>
              <a:path w="3816350" h="204470">
                <a:moveTo>
                  <a:pt x="3779025" y="166116"/>
                </a:moveTo>
                <a:lnTo>
                  <a:pt x="3721608" y="166116"/>
                </a:lnTo>
                <a:lnTo>
                  <a:pt x="3721608" y="128016"/>
                </a:lnTo>
                <a:lnTo>
                  <a:pt x="3776993" y="128016"/>
                </a:lnTo>
                <a:lnTo>
                  <a:pt x="3816096" y="147828"/>
                </a:lnTo>
                <a:lnTo>
                  <a:pt x="3779025" y="166116"/>
                </a:lnTo>
                <a:close/>
              </a:path>
            </a:pathLst>
          </a:custGeom>
          <a:solidFill>
            <a:srgbClr val="497EBA"/>
          </a:solidFill>
        </p:spPr>
        <p:txBody>
          <a:bodyPr wrap="square" lIns="0" tIns="0" rIns="0" bIns="0" rtlCol="0"/>
          <a:p/>
        </p:txBody>
      </p:sp>
      <p:sp>
        <p:nvSpPr>
          <p:cNvPr id="65" name="object 13"/>
          <p:cNvSpPr/>
          <p:nvPr/>
        </p:nvSpPr>
        <p:spPr>
          <a:xfrm>
            <a:off x="4303648" y="4879594"/>
            <a:ext cx="2824480" cy="315595"/>
          </a:xfrm>
          <a:custGeom>
            <a:avLst/>
            <a:gdLst/>
            <a:ahLst/>
            <a:cxnLst/>
            <a:rect l="l" t="t" r="r" b="b"/>
            <a:pathLst>
              <a:path w="2824479" h="315595">
                <a:moveTo>
                  <a:pt x="38100" y="114300"/>
                </a:moveTo>
                <a:lnTo>
                  <a:pt x="0" y="114300"/>
                </a:lnTo>
                <a:lnTo>
                  <a:pt x="57911" y="0"/>
                </a:lnTo>
                <a:lnTo>
                  <a:pt x="105277" y="96012"/>
                </a:lnTo>
                <a:lnTo>
                  <a:pt x="38100" y="96012"/>
                </a:lnTo>
                <a:lnTo>
                  <a:pt x="38100" y="114300"/>
                </a:lnTo>
                <a:close/>
              </a:path>
              <a:path w="2824479" h="315595">
                <a:moveTo>
                  <a:pt x="2709672" y="277368"/>
                </a:moveTo>
                <a:lnTo>
                  <a:pt x="57911" y="277368"/>
                </a:lnTo>
                <a:lnTo>
                  <a:pt x="50315" y="275796"/>
                </a:lnTo>
                <a:lnTo>
                  <a:pt x="44005" y="271653"/>
                </a:lnTo>
                <a:lnTo>
                  <a:pt x="39695" y="265795"/>
                </a:lnTo>
                <a:lnTo>
                  <a:pt x="38100" y="259080"/>
                </a:lnTo>
                <a:lnTo>
                  <a:pt x="38100" y="96012"/>
                </a:lnTo>
                <a:lnTo>
                  <a:pt x="76200" y="96012"/>
                </a:lnTo>
                <a:lnTo>
                  <a:pt x="76200" y="239268"/>
                </a:lnTo>
                <a:lnTo>
                  <a:pt x="57911" y="239268"/>
                </a:lnTo>
                <a:lnTo>
                  <a:pt x="76200" y="259080"/>
                </a:lnTo>
                <a:lnTo>
                  <a:pt x="2709672" y="259080"/>
                </a:lnTo>
                <a:lnTo>
                  <a:pt x="2709672" y="277368"/>
                </a:lnTo>
                <a:close/>
              </a:path>
              <a:path w="2824479" h="315595">
                <a:moveTo>
                  <a:pt x="114300" y="114300"/>
                </a:moveTo>
                <a:lnTo>
                  <a:pt x="76200" y="114300"/>
                </a:lnTo>
                <a:lnTo>
                  <a:pt x="76200" y="96012"/>
                </a:lnTo>
                <a:lnTo>
                  <a:pt x="105277" y="96012"/>
                </a:lnTo>
                <a:lnTo>
                  <a:pt x="114300" y="114300"/>
                </a:lnTo>
                <a:close/>
              </a:path>
              <a:path w="2824479" h="315595">
                <a:moveTo>
                  <a:pt x="2709672" y="315468"/>
                </a:moveTo>
                <a:lnTo>
                  <a:pt x="2709672" y="201168"/>
                </a:lnTo>
                <a:lnTo>
                  <a:pt x="2784869" y="239268"/>
                </a:lnTo>
                <a:lnTo>
                  <a:pt x="2729484" y="239268"/>
                </a:lnTo>
                <a:lnTo>
                  <a:pt x="2729484" y="277368"/>
                </a:lnTo>
                <a:lnTo>
                  <a:pt x="2786901" y="277368"/>
                </a:lnTo>
                <a:lnTo>
                  <a:pt x="2709672" y="315468"/>
                </a:lnTo>
                <a:close/>
              </a:path>
              <a:path w="2824479" h="315595">
                <a:moveTo>
                  <a:pt x="76200" y="259080"/>
                </a:moveTo>
                <a:lnTo>
                  <a:pt x="57911" y="239268"/>
                </a:lnTo>
                <a:lnTo>
                  <a:pt x="76200" y="239268"/>
                </a:lnTo>
                <a:lnTo>
                  <a:pt x="76200" y="259080"/>
                </a:lnTo>
                <a:close/>
              </a:path>
              <a:path w="2824479" h="315595">
                <a:moveTo>
                  <a:pt x="2709672" y="259080"/>
                </a:moveTo>
                <a:lnTo>
                  <a:pt x="76200" y="259080"/>
                </a:lnTo>
                <a:lnTo>
                  <a:pt x="76200" y="239268"/>
                </a:lnTo>
                <a:lnTo>
                  <a:pt x="2709672" y="239268"/>
                </a:lnTo>
                <a:lnTo>
                  <a:pt x="2709672" y="259080"/>
                </a:lnTo>
                <a:close/>
              </a:path>
              <a:path w="2824479" h="315595">
                <a:moveTo>
                  <a:pt x="2786901" y="277368"/>
                </a:moveTo>
                <a:lnTo>
                  <a:pt x="2729484" y="277368"/>
                </a:lnTo>
                <a:lnTo>
                  <a:pt x="2729484" y="239268"/>
                </a:lnTo>
                <a:lnTo>
                  <a:pt x="2784869" y="239268"/>
                </a:lnTo>
                <a:lnTo>
                  <a:pt x="2823972" y="259080"/>
                </a:lnTo>
                <a:lnTo>
                  <a:pt x="2786901" y="277368"/>
                </a:lnTo>
                <a:close/>
              </a:path>
            </a:pathLst>
          </a:custGeom>
          <a:solidFill>
            <a:srgbClr val="497EBA"/>
          </a:solidFill>
        </p:spPr>
        <p:txBody>
          <a:bodyPr wrap="square" lIns="0" tIns="0" rIns="0" bIns="0" rtlCol="0"/>
          <a:p/>
        </p:txBody>
      </p:sp>
      <p:sp>
        <p:nvSpPr>
          <p:cNvPr id="66" name="object 14"/>
          <p:cNvSpPr/>
          <p:nvPr/>
        </p:nvSpPr>
        <p:spPr>
          <a:xfrm>
            <a:off x="7042277" y="4564126"/>
            <a:ext cx="928116" cy="928116"/>
          </a:xfrm>
          <a:prstGeom prst="rect">
            <a:avLst/>
          </a:prstGeom>
          <a:blipFill>
            <a:blip r:embed="rId3" cstate="print"/>
            <a:stretch>
              <a:fillRect/>
            </a:stretch>
          </a:blipFill>
        </p:spPr>
        <p:txBody>
          <a:bodyPr wrap="square" lIns="0" tIns="0" rIns="0" bIns="0" rtlCol="0"/>
          <a:p/>
        </p:txBody>
      </p:sp>
      <p:sp>
        <p:nvSpPr>
          <p:cNvPr id="67" name="object 15"/>
          <p:cNvSpPr txBox="1"/>
          <p:nvPr/>
        </p:nvSpPr>
        <p:spPr>
          <a:xfrm>
            <a:off x="6819540" y="4394485"/>
            <a:ext cx="1101725" cy="228600"/>
          </a:xfrm>
          <a:prstGeom prst="rect">
            <a:avLst/>
          </a:prstGeom>
        </p:spPr>
        <p:txBody>
          <a:bodyPr vert="horz" wrap="square" lIns="0" tIns="13335" rIns="0" bIns="0" rtlCol="0">
            <a:spAutoFit/>
          </a:bodyPr>
          <a:p>
            <a:pPr marL="12700" marR="5080" indent="339725" algn="l">
              <a:lnSpc>
                <a:spcPct val="100000"/>
              </a:lnSpc>
              <a:spcBef>
                <a:spcPts val="105"/>
              </a:spcBef>
            </a:pPr>
            <a:r>
              <a:rPr lang="zh-CN" sz="1400" b="1" spc="-5" dirty="0">
                <a:latin typeface="Arial" panose="020B0604020202020204"/>
                <a:cs typeface="Arial" panose="020B0604020202020204"/>
              </a:rPr>
              <a:t>用户连接</a:t>
            </a:r>
            <a:endParaRPr lang="zh-CN" sz="1400" b="1" spc="-5" dirty="0">
              <a:latin typeface="Arial" panose="020B0604020202020204"/>
              <a:cs typeface="Arial" panose="020B0604020202020204"/>
            </a:endParaRPr>
          </a:p>
        </p:txBody>
      </p:sp>
      <p:sp>
        <p:nvSpPr>
          <p:cNvPr id="68" name="object 16"/>
          <p:cNvSpPr/>
          <p:nvPr/>
        </p:nvSpPr>
        <p:spPr>
          <a:xfrm>
            <a:off x="2512948" y="4262374"/>
            <a:ext cx="589915" cy="0"/>
          </a:xfrm>
          <a:custGeom>
            <a:avLst/>
            <a:gdLst/>
            <a:ahLst/>
            <a:cxnLst/>
            <a:rect l="l" t="t" r="r" b="b"/>
            <a:pathLst>
              <a:path w="589914">
                <a:moveTo>
                  <a:pt x="0" y="0"/>
                </a:moveTo>
                <a:lnTo>
                  <a:pt x="589788" y="0"/>
                </a:lnTo>
              </a:path>
            </a:pathLst>
          </a:custGeom>
          <a:ln w="45719">
            <a:solidFill>
              <a:srgbClr val="4F80BC"/>
            </a:solidFill>
          </a:ln>
        </p:spPr>
        <p:txBody>
          <a:bodyPr wrap="square" lIns="0" tIns="0" rIns="0" bIns="0" rtlCol="0"/>
          <a:p/>
        </p:txBody>
      </p:sp>
      <p:sp>
        <p:nvSpPr>
          <p:cNvPr id="69" name="object 17"/>
          <p:cNvSpPr/>
          <p:nvPr/>
        </p:nvSpPr>
        <p:spPr>
          <a:xfrm>
            <a:off x="2512948" y="4239514"/>
            <a:ext cx="589915" cy="45720"/>
          </a:xfrm>
          <a:custGeom>
            <a:avLst/>
            <a:gdLst/>
            <a:ahLst/>
            <a:cxnLst/>
            <a:rect l="l" t="t" r="r" b="b"/>
            <a:pathLst>
              <a:path w="589914" h="45720">
                <a:moveTo>
                  <a:pt x="0" y="12191"/>
                </a:moveTo>
                <a:lnTo>
                  <a:pt x="566928" y="12191"/>
                </a:lnTo>
                <a:lnTo>
                  <a:pt x="566928" y="0"/>
                </a:lnTo>
                <a:lnTo>
                  <a:pt x="589788" y="22859"/>
                </a:lnTo>
                <a:lnTo>
                  <a:pt x="566928" y="45719"/>
                </a:lnTo>
                <a:lnTo>
                  <a:pt x="566928" y="35051"/>
                </a:lnTo>
                <a:lnTo>
                  <a:pt x="0" y="35051"/>
                </a:lnTo>
                <a:lnTo>
                  <a:pt x="0" y="12191"/>
                </a:lnTo>
                <a:close/>
              </a:path>
            </a:pathLst>
          </a:custGeom>
          <a:ln w="25908">
            <a:solidFill>
              <a:srgbClr val="385D89"/>
            </a:solidFill>
          </a:ln>
        </p:spPr>
        <p:txBody>
          <a:bodyPr wrap="square" lIns="0" tIns="0" rIns="0" bIns="0" rtlCol="0"/>
          <a:p/>
        </p:txBody>
      </p:sp>
      <p:sp>
        <p:nvSpPr>
          <p:cNvPr id="70" name="object 18"/>
          <p:cNvSpPr/>
          <p:nvPr/>
        </p:nvSpPr>
        <p:spPr>
          <a:xfrm>
            <a:off x="3753485" y="4262374"/>
            <a:ext cx="337185" cy="0"/>
          </a:xfrm>
          <a:custGeom>
            <a:avLst/>
            <a:gdLst/>
            <a:ahLst/>
            <a:cxnLst/>
            <a:rect l="l" t="t" r="r" b="b"/>
            <a:pathLst>
              <a:path w="337185">
                <a:moveTo>
                  <a:pt x="0" y="0"/>
                </a:moveTo>
                <a:lnTo>
                  <a:pt x="336804" y="0"/>
                </a:lnTo>
              </a:path>
            </a:pathLst>
          </a:custGeom>
          <a:ln w="45719">
            <a:solidFill>
              <a:srgbClr val="4F80BC"/>
            </a:solidFill>
          </a:ln>
        </p:spPr>
        <p:txBody>
          <a:bodyPr wrap="square" lIns="0" tIns="0" rIns="0" bIns="0" rtlCol="0"/>
          <a:p/>
        </p:txBody>
      </p:sp>
      <p:sp>
        <p:nvSpPr>
          <p:cNvPr id="71" name="object 19"/>
          <p:cNvSpPr/>
          <p:nvPr/>
        </p:nvSpPr>
        <p:spPr>
          <a:xfrm>
            <a:off x="3753485" y="4239514"/>
            <a:ext cx="337185" cy="45720"/>
          </a:xfrm>
          <a:custGeom>
            <a:avLst/>
            <a:gdLst/>
            <a:ahLst/>
            <a:cxnLst/>
            <a:rect l="l" t="t" r="r" b="b"/>
            <a:pathLst>
              <a:path w="337185" h="45720">
                <a:moveTo>
                  <a:pt x="0" y="35051"/>
                </a:moveTo>
                <a:lnTo>
                  <a:pt x="313943" y="35051"/>
                </a:lnTo>
                <a:lnTo>
                  <a:pt x="313943" y="45719"/>
                </a:lnTo>
                <a:lnTo>
                  <a:pt x="336804" y="22859"/>
                </a:lnTo>
                <a:lnTo>
                  <a:pt x="313943" y="0"/>
                </a:lnTo>
                <a:lnTo>
                  <a:pt x="313943" y="12191"/>
                </a:lnTo>
                <a:lnTo>
                  <a:pt x="0" y="12191"/>
                </a:lnTo>
                <a:lnTo>
                  <a:pt x="0" y="35051"/>
                </a:lnTo>
                <a:close/>
              </a:path>
            </a:pathLst>
          </a:custGeom>
          <a:ln w="25908">
            <a:solidFill>
              <a:srgbClr val="385D89"/>
            </a:solidFill>
          </a:ln>
        </p:spPr>
        <p:txBody>
          <a:bodyPr wrap="square" lIns="0" tIns="0" rIns="0" bIns="0" rtlCol="0"/>
          <a:p/>
        </p:txBody>
      </p:sp>
      <p:sp>
        <p:nvSpPr>
          <p:cNvPr id="72" name="object 20"/>
          <p:cNvSpPr txBox="1"/>
          <p:nvPr/>
        </p:nvSpPr>
        <p:spPr>
          <a:xfrm>
            <a:off x="7212964" y="4855210"/>
            <a:ext cx="314325" cy="97790"/>
          </a:xfrm>
          <a:prstGeom prst="rect">
            <a:avLst/>
          </a:prstGeom>
          <a:solidFill>
            <a:srgbClr val="00AF50"/>
          </a:solidFill>
          <a:ln w="25907">
            <a:solidFill>
              <a:srgbClr val="385D89"/>
            </a:solidFill>
          </a:ln>
        </p:spPr>
        <p:txBody>
          <a:bodyPr vert="horz" wrap="square" lIns="0" tIns="15875" rIns="0" bIns="0" rtlCol="0">
            <a:spAutoFit/>
          </a:bodyPr>
          <a:p>
            <a:pPr marL="103505">
              <a:lnSpc>
                <a:spcPct val="100000"/>
              </a:lnSpc>
              <a:spcBef>
                <a:spcPts val="125"/>
              </a:spcBef>
            </a:pPr>
            <a:r>
              <a:rPr sz="400" spc="-5" dirty="0">
                <a:solidFill>
                  <a:srgbClr val="FFFFFF"/>
                </a:solidFill>
                <a:latin typeface="Arial" panose="020B0604020202020204"/>
                <a:cs typeface="Arial" panose="020B0604020202020204"/>
              </a:rPr>
              <a:t>CSC</a:t>
            </a:r>
            <a:endParaRPr sz="400">
              <a:latin typeface="Arial" panose="020B0604020202020204"/>
              <a:cs typeface="Arial" panose="020B0604020202020204"/>
            </a:endParaRPr>
          </a:p>
        </p:txBody>
      </p:sp>
      <p:sp>
        <p:nvSpPr>
          <p:cNvPr id="73" name="object 21"/>
          <p:cNvSpPr/>
          <p:nvPr/>
        </p:nvSpPr>
        <p:spPr>
          <a:xfrm>
            <a:off x="1560449" y="1346961"/>
            <a:ext cx="1392936" cy="1577339"/>
          </a:xfrm>
          <a:prstGeom prst="rect">
            <a:avLst/>
          </a:prstGeom>
          <a:blipFill>
            <a:blip r:embed="rId4" cstate="print"/>
            <a:stretch>
              <a:fillRect/>
            </a:stretch>
          </a:blipFill>
        </p:spPr>
        <p:txBody>
          <a:bodyPr wrap="square" lIns="0" tIns="0" rIns="0" bIns="0" rtlCol="0"/>
          <a:p/>
        </p:txBody>
      </p:sp>
      <p:sp>
        <p:nvSpPr>
          <p:cNvPr id="74" name="object 22"/>
          <p:cNvSpPr/>
          <p:nvPr/>
        </p:nvSpPr>
        <p:spPr>
          <a:xfrm>
            <a:off x="1443100" y="3160522"/>
            <a:ext cx="1546859" cy="1981199"/>
          </a:xfrm>
          <a:prstGeom prst="rect">
            <a:avLst/>
          </a:prstGeom>
          <a:blipFill>
            <a:blip r:embed="rId5" cstate="print"/>
            <a:stretch>
              <a:fillRect/>
            </a:stretch>
          </a:blipFill>
        </p:spPr>
        <p:txBody>
          <a:bodyPr wrap="square" lIns="0" tIns="0" rIns="0" bIns="0" rtlCol="0"/>
          <a:p/>
        </p:txBody>
      </p:sp>
      <p:sp>
        <p:nvSpPr>
          <p:cNvPr id="75" name="object 23"/>
          <p:cNvSpPr/>
          <p:nvPr/>
        </p:nvSpPr>
        <p:spPr>
          <a:xfrm>
            <a:off x="3300856" y="1148841"/>
            <a:ext cx="376555" cy="1229995"/>
          </a:xfrm>
          <a:custGeom>
            <a:avLst/>
            <a:gdLst/>
            <a:ahLst/>
            <a:cxnLst/>
            <a:rect l="l" t="t" r="r" b="b"/>
            <a:pathLst>
              <a:path w="376554" h="1229995">
                <a:moveTo>
                  <a:pt x="313943" y="1229868"/>
                </a:moveTo>
                <a:lnTo>
                  <a:pt x="62484" y="1229868"/>
                </a:lnTo>
                <a:lnTo>
                  <a:pt x="37933" y="1225034"/>
                </a:lnTo>
                <a:lnTo>
                  <a:pt x="18097" y="1211770"/>
                </a:lnTo>
                <a:lnTo>
                  <a:pt x="4833" y="1191934"/>
                </a:lnTo>
                <a:lnTo>
                  <a:pt x="0" y="1167384"/>
                </a:lnTo>
                <a:lnTo>
                  <a:pt x="0" y="62484"/>
                </a:lnTo>
                <a:lnTo>
                  <a:pt x="4833" y="37933"/>
                </a:lnTo>
                <a:lnTo>
                  <a:pt x="18097" y="18097"/>
                </a:lnTo>
                <a:lnTo>
                  <a:pt x="37933" y="4833"/>
                </a:lnTo>
                <a:lnTo>
                  <a:pt x="62484" y="0"/>
                </a:lnTo>
                <a:lnTo>
                  <a:pt x="313943" y="0"/>
                </a:lnTo>
                <a:lnTo>
                  <a:pt x="337851" y="4833"/>
                </a:lnTo>
                <a:lnTo>
                  <a:pt x="357759" y="18097"/>
                </a:lnTo>
                <a:lnTo>
                  <a:pt x="371379" y="37933"/>
                </a:lnTo>
                <a:lnTo>
                  <a:pt x="376428" y="62484"/>
                </a:lnTo>
                <a:lnTo>
                  <a:pt x="376428" y="1167384"/>
                </a:lnTo>
                <a:lnTo>
                  <a:pt x="371379" y="1191934"/>
                </a:lnTo>
                <a:lnTo>
                  <a:pt x="357759" y="1211770"/>
                </a:lnTo>
                <a:lnTo>
                  <a:pt x="337851" y="1225034"/>
                </a:lnTo>
                <a:lnTo>
                  <a:pt x="313943" y="1229868"/>
                </a:lnTo>
                <a:close/>
              </a:path>
            </a:pathLst>
          </a:custGeom>
          <a:solidFill>
            <a:srgbClr val="FDFBFF"/>
          </a:solidFill>
        </p:spPr>
        <p:txBody>
          <a:bodyPr wrap="square" lIns="0" tIns="0" rIns="0" bIns="0" rtlCol="0"/>
          <a:p/>
        </p:txBody>
      </p:sp>
      <p:sp>
        <p:nvSpPr>
          <p:cNvPr id="76" name="object 24"/>
          <p:cNvSpPr/>
          <p:nvPr/>
        </p:nvSpPr>
        <p:spPr>
          <a:xfrm>
            <a:off x="3311651" y="1138046"/>
            <a:ext cx="376555" cy="1229995"/>
          </a:xfrm>
          <a:custGeom>
            <a:avLst/>
            <a:gdLst/>
            <a:ahLst/>
            <a:cxnLst/>
            <a:rect l="l" t="t" r="r" b="b"/>
            <a:pathLst>
              <a:path w="376554" h="1229995">
                <a:moveTo>
                  <a:pt x="0" y="62484"/>
                </a:moveTo>
                <a:lnTo>
                  <a:pt x="4833" y="37933"/>
                </a:lnTo>
                <a:lnTo>
                  <a:pt x="18097" y="18097"/>
                </a:lnTo>
                <a:lnTo>
                  <a:pt x="37933" y="4833"/>
                </a:lnTo>
                <a:lnTo>
                  <a:pt x="62484" y="0"/>
                </a:lnTo>
                <a:lnTo>
                  <a:pt x="313943" y="0"/>
                </a:lnTo>
                <a:lnTo>
                  <a:pt x="337851" y="4833"/>
                </a:lnTo>
                <a:lnTo>
                  <a:pt x="357758" y="18097"/>
                </a:lnTo>
                <a:lnTo>
                  <a:pt x="371379" y="37933"/>
                </a:lnTo>
                <a:lnTo>
                  <a:pt x="376428" y="62484"/>
                </a:lnTo>
                <a:lnTo>
                  <a:pt x="376428" y="1167384"/>
                </a:lnTo>
                <a:lnTo>
                  <a:pt x="371379" y="1191934"/>
                </a:lnTo>
                <a:lnTo>
                  <a:pt x="357758" y="1211770"/>
                </a:lnTo>
                <a:lnTo>
                  <a:pt x="337851" y="1225034"/>
                </a:lnTo>
                <a:lnTo>
                  <a:pt x="313943" y="1229867"/>
                </a:lnTo>
                <a:lnTo>
                  <a:pt x="62484" y="1229867"/>
                </a:lnTo>
                <a:lnTo>
                  <a:pt x="37933" y="1225034"/>
                </a:lnTo>
                <a:lnTo>
                  <a:pt x="18097" y="1211770"/>
                </a:lnTo>
                <a:lnTo>
                  <a:pt x="4833" y="1191934"/>
                </a:lnTo>
                <a:lnTo>
                  <a:pt x="0" y="1167384"/>
                </a:lnTo>
                <a:lnTo>
                  <a:pt x="0" y="62484"/>
                </a:lnTo>
                <a:close/>
              </a:path>
            </a:pathLst>
          </a:custGeom>
          <a:ln w="28956">
            <a:solidFill>
              <a:srgbClr val="702FA0"/>
            </a:solidFill>
          </a:ln>
        </p:spPr>
        <p:txBody>
          <a:bodyPr wrap="square" lIns="0" tIns="0" rIns="0" bIns="0" rtlCol="0"/>
          <a:p/>
        </p:txBody>
      </p:sp>
      <p:sp>
        <p:nvSpPr>
          <p:cNvPr id="77" name="object 25"/>
          <p:cNvSpPr txBox="1"/>
          <p:nvPr/>
        </p:nvSpPr>
        <p:spPr>
          <a:xfrm>
            <a:off x="3407632" y="1251242"/>
            <a:ext cx="184150" cy="967740"/>
          </a:xfrm>
          <a:prstGeom prst="rect">
            <a:avLst/>
          </a:prstGeom>
        </p:spPr>
        <p:txBody>
          <a:bodyPr vert="vert270" wrap="square" lIns="0" tIns="4445" rIns="0" bIns="0" rtlCol="0">
            <a:spAutoFit/>
          </a:bodyPr>
          <a:p>
            <a:pPr marL="12700" marR="5080" indent="66675">
              <a:lnSpc>
                <a:spcPts val="1440"/>
              </a:lnSpc>
              <a:spcBef>
                <a:spcPts val="35"/>
              </a:spcBef>
            </a:pPr>
            <a:r>
              <a:rPr sz="1200" b="1" dirty="0">
                <a:latin typeface="Arial" panose="020B0604020202020204"/>
                <a:cs typeface="Arial" panose="020B0604020202020204"/>
              </a:rPr>
              <a:t>营运管理</a:t>
            </a:r>
            <a:endParaRPr sz="1200" b="1" dirty="0">
              <a:latin typeface="Arial" panose="020B0604020202020204"/>
              <a:cs typeface="Arial" panose="020B0604020202020204"/>
            </a:endParaRPr>
          </a:p>
        </p:txBody>
      </p:sp>
      <p:sp>
        <p:nvSpPr>
          <p:cNvPr id="78" name="object 26"/>
          <p:cNvSpPr/>
          <p:nvPr/>
        </p:nvSpPr>
        <p:spPr>
          <a:xfrm>
            <a:off x="3858641" y="940054"/>
            <a:ext cx="1272539" cy="1272539"/>
          </a:xfrm>
          <a:prstGeom prst="rect">
            <a:avLst/>
          </a:prstGeom>
          <a:blipFill>
            <a:blip r:embed="rId6" cstate="print"/>
            <a:stretch>
              <a:fillRect/>
            </a:stretch>
          </a:blipFill>
        </p:spPr>
        <p:txBody>
          <a:bodyPr wrap="square" lIns="0" tIns="0" rIns="0" bIns="0" rtlCol="0"/>
          <a:p/>
        </p:txBody>
      </p:sp>
      <p:sp>
        <p:nvSpPr>
          <p:cNvPr id="79" name="object 27"/>
          <p:cNvSpPr txBox="1"/>
          <p:nvPr/>
        </p:nvSpPr>
        <p:spPr>
          <a:xfrm>
            <a:off x="142791" y="889501"/>
            <a:ext cx="3158490" cy="228600"/>
          </a:xfrm>
          <a:prstGeom prst="rect">
            <a:avLst/>
          </a:prstGeom>
        </p:spPr>
        <p:txBody>
          <a:bodyPr vert="horz" wrap="square" lIns="0" tIns="13335" rIns="0" bIns="0" rtlCol="0">
            <a:spAutoFit/>
          </a:bodyPr>
          <a:p>
            <a:pPr marL="12700">
              <a:lnSpc>
                <a:spcPct val="100000"/>
              </a:lnSpc>
              <a:spcBef>
                <a:spcPts val="105"/>
              </a:spcBef>
            </a:pPr>
            <a:r>
              <a:rPr sz="1400" dirty="0">
                <a:latin typeface="Calibri" panose="020F0502020204030204"/>
                <a:cs typeface="Calibri" panose="020F0502020204030204"/>
              </a:rPr>
              <a:t>物联网和不同网络中的控制点</a:t>
            </a:r>
            <a:r>
              <a:rPr sz="1400" spc="-5" dirty="0">
                <a:latin typeface="Calibri" panose="020F0502020204030204"/>
                <a:cs typeface="Calibri" panose="020F0502020204030204"/>
              </a:rPr>
              <a:t>s</a:t>
            </a:r>
            <a:endParaRPr sz="1400">
              <a:latin typeface="Calibri" panose="020F0502020204030204"/>
              <a:cs typeface="Calibri" panose="020F0502020204030204"/>
            </a:endParaRPr>
          </a:p>
        </p:txBody>
      </p:sp>
      <p:sp>
        <p:nvSpPr>
          <p:cNvPr id="80" name="object 28"/>
          <p:cNvSpPr/>
          <p:nvPr/>
        </p:nvSpPr>
        <p:spPr>
          <a:xfrm>
            <a:off x="760348" y="1282954"/>
            <a:ext cx="347980" cy="114300"/>
          </a:xfrm>
          <a:custGeom>
            <a:avLst/>
            <a:gdLst/>
            <a:ahLst/>
            <a:cxnLst/>
            <a:rect l="l" t="t" r="r" b="b"/>
            <a:pathLst>
              <a:path w="347980" h="114300">
                <a:moveTo>
                  <a:pt x="271623" y="25788"/>
                </a:moveTo>
                <a:lnTo>
                  <a:pt x="265176" y="0"/>
                </a:lnTo>
                <a:lnTo>
                  <a:pt x="347472" y="18288"/>
                </a:lnTo>
                <a:lnTo>
                  <a:pt x="342138" y="22860"/>
                </a:lnTo>
                <a:lnTo>
                  <a:pt x="283464" y="22860"/>
                </a:lnTo>
                <a:lnTo>
                  <a:pt x="271623" y="25788"/>
                </a:lnTo>
                <a:close/>
              </a:path>
              <a:path w="347980" h="114300">
                <a:moveTo>
                  <a:pt x="276912" y="46946"/>
                </a:moveTo>
                <a:lnTo>
                  <a:pt x="271623" y="25788"/>
                </a:lnTo>
                <a:lnTo>
                  <a:pt x="283464" y="22860"/>
                </a:lnTo>
                <a:lnTo>
                  <a:pt x="288036" y="44196"/>
                </a:lnTo>
                <a:lnTo>
                  <a:pt x="276912" y="46946"/>
                </a:lnTo>
                <a:close/>
              </a:path>
              <a:path w="347980" h="114300">
                <a:moveTo>
                  <a:pt x="283464" y="73152"/>
                </a:moveTo>
                <a:lnTo>
                  <a:pt x="276912" y="46946"/>
                </a:lnTo>
                <a:lnTo>
                  <a:pt x="288036" y="44196"/>
                </a:lnTo>
                <a:lnTo>
                  <a:pt x="283464" y="22860"/>
                </a:lnTo>
                <a:lnTo>
                  <a:pt x="342138" y="22860"/>
                </a:lnTo>
                <a:lnTo>
                  <a:pt x="283464" y="73152"/>
                </a:lnTo>
                <a:close/>
              </a:path>
              <a:path w="347980" h="114300">
                <a:moveTo>
                  <a:pt x="4572" y="114300"/>
                </a:moveTo>
                <a:lnTo>
                  <a:pt x="0" y="92964"/>
                </a:lnTo>
                <a:lnTo>
                  <a:pt x="271623" y="25788"/>
                </a:lnTo>
                <a:lnTo>
                  <a:pt x="276912" y="46946"/>
                </a:lnTo>
                <a:lnTo>
                  <a:pt x="4572" y="114300"/>
                </a:lnTo>
                <a:close/>
              </a:path>
            </a:pathLst>
          </a:custGeom>
          <a:solidFill>
            <a:srgbClr val="497EBA"/>
          </a:solidFill>
        </p:spPr>
        <p:txBody>
          <a:bodyPr wrap="square" lIns="0" tIns="0" rIns="0" bIns="0" rtlCol="0"/>
          <a:p/>
        </p:txBody>
      </p:sp>
      <p:sp>
        <p:nvSpPr>
          <p:cNvPr id="81" name="object 29"/>
          <p:cNvSpPr/>
          <p:nvPr/>
        </p:nvSpPr>
        <p:spPr>
          <a:xfrm>
            <a:off x="-15368" y="2805430"/>
            <a:ext cx="4352543" cy="571500"/>
          </a:xfrm>
          <a:prstGeom prst="rect">
            <a:avLst/>
          </a:prstGeom>
          <a:blipFill>
            <a:blip r:embed="rId7" cstate="print"/>
            <a:stretch>
              <a:fillRect/>
            </a:stretch>
          </a:blipFill>
        </p:spPr>
        <p:txBody>
          <a:bodyPr wrap="square" lIns="0" tIns="0" rIns="0" bIns="0" rtlCol="0"/>
          <a:p/>
        </p:txBody>
      </p:sp>
      <p:sp>
        <p:nvSpPr>
          <p:cNvPr id="82" name="object 30"/>
          <p:cNvSpPr/>
          <p:nvPr/>
        </p:nvSpPr>
        <p:spPr>
          <a:xfrm>
            <a:off x="117220" y="2938017"/>
            <a:ext cx="4086225" cy="307975"/>
          </a:xfrm>
          <a:custGeom>
            <a:avLst/>
            <a:gdLst/>
            <a:ahLst/>
            <a:cxnLst/>
            <a:rect l="l" t="t" r="r" b="b"/>
            <a:pathLst>
              <a:path w="4086225" h="307975">
                <a:moveTo>
                  <a:pt x="0" y="0"/>
                </a:moveTo>
                <a:lnTo>
                  <a:pt x="4085844" y="0"/>
                </a:lnTo>
                <a:lnTo>
                  <a:pt x="4085844" y="307848"/>
                </a:lnTo>
                <a:lnTo>
                  <a:pt x="0" y="307848"/>
                </a:lnTo>
                <a:lnTo>
                  <a:pt x="0" y="0"/>
                </a:lnTo>
                <a:close/>
              </a:path>
            </a:pathLst>
          </a:custGeom>
          <a:solidFill>
            <a:srgbClr val="EDEBE1"/>
          </a:solidFill>
        </p:spPr>
        <p:txBody>
          <a:bodyPr wrap="square" lIns="0" tIns="0" rIns="0" bIns="0" rtlCol="0"/>
          <a:p/>
        </p:txBody>
      </p:sp>
      <p:sp>
        <p:nvSpPr>
          <p:cNvPr id="83" name="object 31"/>
          <p:cNvSpPr txBox="1"/>
          <p:nvPr/>
        </p:nvSpPr>
        <p:spPr>
          <a:xfrm>
            <a:off x="117220" y="2960339"/>
            <a:ext cx="4086225" cy="228600"/>
          </a:xfrm>
          <a:prstGeom prst="rect">
            <a:avLst/>
          </a:prstGeom>
        </p:spPr>
        <p:txBody>
          <a:bodyPr vert="horz" wrap="square" lIns="0" tIns="13335" rIns="0" bIns="0" rtlCol="0">
            <a:spAutoFit/>
          </a:bodyPr>
          <a:p>
            <a:pPr marL="90805">
              <a:lnSpc>
                <a:spcPct val="100000"/>
              </a:lnSpc>
              <a:spcBef>
                <a:spcPts val="105"/>
              </a:spcBef>
            </a:pPr>
            <a:r>
              <a:rPr sz="1400" dirty="0">
                <a:latin typeface="Calibri" panose="020F0502020204030204"/>
                <a:cs typeface="Calibri" panose="020F0502020204030204"/>
              </a:rPr>
              <a:t>不同的网络，供暖，制冷，水，电</a:t>
            </a:r>
            <a:endParaRPr sz="1400" dirty="0">
              <a:latin typeface="Calibri" panose="020F0502020204030204"/>
              <a:cs typeface="Calibri" panose="020F0502020204030204"/>
            </a:endParaRPr>
          </a:p>
        </p:txBody>
      </p:sp>
      <p:sp>
        <p:nvSpPr>
          <p:cNvPr id="84" name="object 32"/>
          <p:cNvSpPr/>
          <p:nvPr/>
        </p:nvSpPr>
        <p:spPr>
          <a:xfrm>
            <a:off x="4113148" y="1931415"/>
            <a:ext cx="957834" cy="2928365"/>
          </a:xfrm>
          <a:prstGeom prst="rect">
            <a:avLst/>
          </a:prstGeom>
          <a:blipFill>
            <a:blip r:embed="rId8" cstate="print"/>
            <a:stretch>
              <a:fillRect/>
            </a:stretch>
          </a:blipFill>
        </p:spPr>
        <p:txBody>
          <a:bodyPr wrap="square" lIns="0" tIns="0" rIns="0" bIns="0" rtlCol="0"/>
          <a:p/>
        </p:txBody>
      </p:sp>
      <p:sp>
        <p:nvSpPr>
          <p:cNvPr id="85" name="object 33"/>
          <p:cNvSpPr txBox="1"/>
          <p:nvPr/>
        </p:nvSpPr>
        <p:spPr>
          <a:xfrm>
            <a:off x="4297478" y="2416311"/>
            <a:ext cx="128270" cy="1412240"/>
          </a:xfrm>
          <a:prstGeom prst="rect">
            <a:avLst/>
          </a:prstGeom>
        </p:spPr>
        <p:txBody>
          <a:bodyPr vert="horz" wrap="square" lIns="0" tIns="12065" rIns="0" bIns="0" rtlCol="0">
            <a:spAutoFit/>
          </a:bodyPr>
          <a:p>
            <a:pPr indent="4445" algn="just">
              <a:lnSpc>
                <a:spcPct val="100000"/>
              </a:lnSpc>
              <a:spcBef>
                <a:spcPts val="95"/>
              </a:spcBef>
            </a:pPr>
            <a:r>
              <a:rPr sz="1300" b="1" spc="-5" dirty="0">
                <a:solidFill>
                  <a:srgbClr val="FF0000"/>
                </a:solidFill>
                <a:latin typeface="Arial" panose="020B0604020202020204"/>
                <a:cs typeface="Arial" panose="020B0604020202020204"/>
              </a:rPr>
              <a:t>D   </a:t>
            </a:r>
            <a:r>
              <a:rPr sz="1300" b="1" spc="-5" dirty="0">
                <a:solidFill>
                  <a:srgbClr val="FF0000"/>
                </a:solidFill>
                <a:latin typeface="Arial" panose="020B0604020202020204"/>
                <a:cs typeface="Arial" panose="020B0604020202020204"/>
              </a:rPr>
              <a:t>I  </a:t>
            </a:r>
            <a:r>
              <a:rPr sz="1300" b="1" spc="-5" dirty="0">
                <a:solidFill>
                  <a:srgbClr val="FF0000"/>
                </a:solidFill>
                <a:latin typeface="Arial" panose="020B0604020202020204"/>
                <a:cs typeface="Arial" panose="020B0604020202020204"/>
              </a:rPr>
              <a:t>G   </a:t>
            </a:r>
            <a:r>
              <a:rPr sz="1300" b="1" spc="-5" dirty="0">
                <a:solidFill>
                  <a:srgbClr val="FF0000"/>
                </a:solidFill>
                <a:latin typeface="Arial" panose="020B0604020202020204"/>
                <a:cs typeface="Arial" panose="020B0604020202020204"/>
              </a:rPr>
              <a:t>I  T  </a:t>
            </a:r>
            <a:r>
              <a:rPr sz="1300" b="1" spc="-5" dirty="0">
                <a:solidFill>
                  <a:srgbClr val="FF0000"/>
                </a:solidFill>
                <a:latin typeface="Arial" panose="020B0604020202020204"/>
                <a:cs typeface="Arial" panose="020B0604020202020204"/>
              </a:rPr>
              <a:t>A  </a:t>
            </a:r>
            <a:r>
              <a:rPr sz="1300" b="1" spc="-5" dirty="0">
                <a:solidFill>
                  <a:srgbClr val="FF0000"/>
                </a:solidFill>
                <a:latin typeface="Arial" panose="020B0604020202020204"/>
                <a:cs typeface="Arial" panose="020B0604020202020204"/>
              </a:rPr>
              <a:t>L</a:t>
            </a:r>
            <a:endParaRPr sz="1300">
              <a:latin typeface="Arial" panose="020B0604020202020204"/>
              <a:cs typeface="Arial" panose="020B0604020202020204"/>
            </a:endParaRPr>
          </a:p>
        </p:txBody>
      </p:sp>
      <p:sp>
        <p:nvSpPr>
          <p:cNvPr id="86" name="object 34"/>
          <p:cNvSpPr txBox="1"/>
          <p:nvPr/>
        </p:nvSpPr>
        <p:spPr>
          <a:xfrm>
            <a:off x="4334045" y="3803117"/>
            <a:ext cx="55244" cy="223520"/>
          </a:xfrm>
          <a:prstGeom prst="rect">
            <a:avLst/>
          </a:prstGeom>
        </p:spPr>
        <p:txBody>
          <a:bodyPr vert="horz" wrap="square" lIns="0" tIns="12065" rIns="0" bIns="0" rtlCol="0">
            <a:spAutoFit/>
          </a:bodyPr>
          <a:p>
            <a:pPr>
              <a:lnSpc>
                <a:spcPct val="100000"/>
              </a:lnSpc>
              <a:spcBef>
                <a:spcPts val="95"/>
              </a:spcBef>
            </a:pPr>
            <a:r>
              <a:rPr sz="1300" b="1" spc="-5" dirty="0">
                <a:solidFill>
                  <a:srgbClr val="FF0000"/>
                </a:solidFill>
                <a:latin typeface="Arial" panose="020B0604020202020204"/>
                <a:cs typeface="Arial" panose="020B0604020202020204"/>
              </a:rPr>
              <a:t>-</a:t>
            </a:r>
            <a:endParaRPr sz="1300">
              <a:latin typeface="Arial" panose="020B0604020202020204"/>
              <a:cs typeface="Arial" panose="020B0604020202020204"/>
            </a:endParaRPr>
          </a:p>
        </p:txBody>
      </p:sp>
      <p:sp>
        <p:nvSpPr>
          <p:cNvPr id="87" name="object 35"/>
          <p:cNvSpPr txBox="1"/>
          <p:nvPr/>
        </p:nvSpPr>
        <p:spPr>
          <a:xfrm>
            <a:off x="4283816" y="4001220"/>
            <a:ext cx="155575" cy="817880"/>
          </a:xfrm>
          <a:prstGeom prst="rect">
            <a:avLst/>
          </a:prstGeom>
        </p:spPr>
        <p:txBody>
          <a:bodyPr vert="horz" wrap="square" lIns="0" tIns="12065" rIns="0" bIns="0" rtlCol="0">
            <a:spAutoFit/>
          </a:bodyPr>
          <a:p>
            <a:pPr algn="ctr">
              <a:lnSpc>
                <a:spcPct val="100000"/>
              </a:lnSpc>
              <a:spcBef>
                <a:spcPts val="95"/>
              </a:spcBef>
            </a:pPr>
            <a:r>
              <a:rPr sz="1300" b="1" spc="-5" dirty="0">
                <a:solidFill>
                  <a:srgbClr val="FF0000"/>
                </a:solidFill>
                <a:latin typeface="Arial" panose="020B0604020202020204"/>
                <a:cs typeface="Arial" panose="020B0604020202020204"/>
              </a:rPr>
              <a:t>T  </a:t>
            </a:r>
            <a:r>
              <a:rPr sz="1300" b="1" spc="-5" dirty="0">
                <a:solidFill>
                  <a:srgbClr val="FF0000"/>
                </a:solidFill>
                <a:latin typeface="Arial" panose="020B0604020202020204"/>
                <a:cs typeface="Arial" panose="020B0604020202020204"/>
              </a:rPr>
              <a:t>W   </a:t>
            </a:r>
            <a:r>
              <a:rPr sz="1300" b="1" spc="-5" dirty="0">
                <a:solidFill>
                  <a:srgbClr val="FF0000"/>
                </a:solidFill>
                <a:latin typeface="Arial" panose="020B0604020202020204"/>
                <a:cs typeface="Arial" panose="020B0604020202020204"/>
              </a:rPr>
              <a:t>I  </a:t>
            </a:r>
            <a:r>
              <a:rPr sz="1300" b="1" spc="-5" dirty="0">
                <a:solidFill>
                  <a:srgbClr val="FF0000"/>
                </a:solidFill>
                <a:latin typeface="Arial" panose="020B0604020202020204"/>
                <a:cs typeface="Arial" panose="020B0604020202020204"/>
              </a:rPr>
              <a:t>N</a:t>
            </a:r>
            <a:endParaRPr sz="1300">
              <a:latin typeface="Arial" panose="020B0604020202020204"/>
              <a:cs typeface="Arial" panose="020B0604020202020204"/>
            </a:endParaRPr>
          </a:p>
        </p:txBody>
      </p:sp>
      <p:sp>
        <p:nvSpPr>
          <p:cNvPr id="88" name="object 36"/>
          <p:cNvSpPr/>
          <p:nvPr/>
        </p:nvSpPr>
        <p:spPr>
          <a:xfrm>
            <a:off x="2970148" y="2144014"/>
            <a:ext cx="291465" cy="45720"/>
          </a:xfrm>
          <a:custGeom>
            <a:avLst/>
            <a:gdLst/>
            <a:ahLst/>
            <a:cxnLst/>
            <a:rect l="l" t="t" r="r" b="b"/>
            <a:pathLst>
              <a:path w="291464" h="45719">
                <a:moveTo>
                  <a:pt x="22860" y="45720"/>
                </a:moveTo>
                <a:lnTo>
                  <a:pt x="0" y="22860"/>
                </a:lnTo>
                <a:lnTo>
                  <a:pt x="22860" y="0"/>
                </a:lnTo>
                <a:lnTo>
                  <a:pt x="22860" y="10668"/>
                </a:lnTo>
                <a:lnTo>
                  <a:pt x="278892" y="10668"/>
                </a:lnTo>
                <a:lnTo>
                  <a:pt x="291083" y="22860"/>
                </a:lnTo>
                <a:lnTo>
                  <a:pt x="280416" y="33528"/>
                </a:lnTo>
                <a:lnTo>
                  <a:pt x="22860" y="33528"/>
                </a:lnTo>
                <a:lnTo>
                  <a:pt x="22860" y="45720"/>
                </a:lnTo>
                <a:close/>
              </a:path>
              <a:path w="291464" h="45719">
                <a:moveTo>
                  <a:pt x="278892" y="10668"/>
                </a:moveTo>
                <a:lnTo>
                  <a:pt x="268224" y="10668"/>
                </a:lnTo>
                <a:lnTo>
                  <a:pt x="268224" y="0"/>
                </a:lnTo>
                <a:lnTo>
                  <a:pt x="278892" y="10668"/>
                </a:lnTo>
                <a:close/>
              </a:path>
              <a:path w="291464" h="45719">
                <a:moveTo>
                  <a:pt x="268224" y="45720"/>
                </a:moveTo>
                <a:lnTo>
                  <a:pt x="268224" y="33528"/>
                </a:lnTo>
                <a:lnTo>
                  <a:pt x="280416" y="33528"/>
                </a:lnTo>
                <a:lnTo>
                  <a:pt x="268224" y="45720"/>
                </a:lnTo>
                <a:close/>
              </a:path>
            </a:pathLst>
          </a:custGeom>
          <a:solidFill>
            <a:srgbClr val="4F80BC"/>
          </a:solidFill>
        </p:spPr>
        <p:txBody>
          <a:bodyPr wrap="square" lIns="0" tIns="0" rIns="0" bIns="0" rtlCol="0"/>
          <a:p/>
        </p:txBody>
      </p:sp>
      <p:sp>
        <p:nvSpPr>
          <p:cNvPr id="89" name="object 37"/>
          <p:cNvSpPr/>
          <p:nvPr/>
        </p:nvSpPr>
        <p:spPr>
          <a:xfrm>
            <a:off x="2970148" y="2144649"/>
            <a:ext cx="291465" cy="45720"/>
          </a:xfrm>
          <a:custGeom>
            <a:avLst/>
            <a:gdLst/>
            <a:ahLst/>
            <a:cxnLst/>
            <a:rect l="l" t="t" r="r" b="b"/>
            <a:pathLst>
              <a:path w="291464" h="45719">
                <a:moveTo>
                  <a:pt x="0" y="22860"/>
                </a:moveTo>
                <a:lnTo>
                  <a:pt x="22859" y="0"/>
                </a:lnTo>
                <a:lnTo>
                  <a:pt x="22859" y="10668"/>
                </a:lnTo>
                <a:lnTo>
                  <a:pt x="268224" y="10668"/>
                </a:lnTo>
                <a:lnTo>
                  <a:pt x="268224" y="0"/>
                </a:lnTo>
                <a:lnTo>
                  <a:pt x="291083" y="22860"/>
                </a:lnTo>
                <a:lnTo>
                  <a:pt x="268224" y="45720"/>
                </a:lnTo>
                <a:lnTo>
                  <a:pt x="268224" y="33528"/>
                </a:lnTo>
                <a:lnTo>
                  <a:pt x="22859" y="33528"/>
                </a:lnTo>
                <a:lnTo>
                  <a:pt x="22859" y="45720"/>
                </a:lnTo>
                <a:lnTo>
                  <a:pt x="0" y="22860"/>
                </a:lnTo>
                <a:close/>
              </a:path>
            </a:pathLst>
          </a:custGeom>
          <a:ln w="25908">
            <a:solidFill>
              <a:srgbClr val="385D89"/>
            </a:solidFill>
          </a:ln>
        </p:spPr>
        <p:txBody>
          <a:bodyPr wrap="square" lIns="0" tIns="0" rIns="0" bIns="0" rtlCol="0"/>
          <a:p/>
        </p:txBody>
      </p:sp>
      <p:sp>
        <p:nvSpPr>
          <p:cNvPr id="90" name="object 38"/>
          <p:cNvSpPr/>
          <p:nvPr/>
        </p:nvSpPr>
        <p:spPr>
          <a:xfrm>
            <a:off x="5442077" y="4821682"/>
            <a:ext cx="73660" cy="317500"/>
          </a:xfrm>
          <a:custGeom>
            <a:avLst/>
            <a:gdLst/>
            <a:ahLst/>
            <a:cxnLst/>
            <a:rect l="l" t="t" r="r" b="b"/>
            <a:pathLst>
              <a:path w="73660" h="317500">
                <a:moveTo>
                  <a:pt x="73151" y="38100"/>
                </a:moveTo>
                <a:lnTo>
                  <a:pt x="0" y="38100"/>
                </a:lnTo>
                <a:lnTo>
                  <a:pt x="36575" y="0"/>
                </a:lnTo>
                <a:lnTo>
                  <a:pt x="73151" y="38100"/>
                </a:lnTo>
                <a:close/>
              </a:path>
              <a:path w="73660" h="317500">
                <a:moveTo>
                  <a:pt x="54864" y="316991"/>
                </a:moveTo>
                <a:lnTo>
                  <a:pt x="18287" y="316991"/>
                </a:lnTo>
                <a:lnTo>
                  <a:pt x="18287" y="38100"/>
                </a:lnTo>
                <a:lnTo>
                  <a:pt x="54864" y="38100"/>
                </a:lnTo>
                <a:lnTo>
                  <a:pt x="54864" y="316991"/>
                </a:lnTo>
                <a:close/>
              </a:path>
            </a:pathLst>
          </a:custGeom>
          <a:solidFill>
            <a:srgbClr val="4F80BC"/>
          </a:solidFill>
        </p:spPr>
        <p:txBody>
          <a:bodyPr wrap="square" lIns="0" tIns="0" rIns="0" bIns="0" rtlCol="0"/>
          <a:p/>
        </p:txBody>
      </p:sp>
      <p:sp>
        <p:nvSpPr>
          <p:cNvPr id="92" name="object 40"/>
          <p:cNvSpPr/>
          <p:nvPr/>
        </p:nvSpPr>
        <p:spPr>
          <a:xfrm>
            <a:off x="309245" y="1266190"/>
            <a:ext cx="499871" cy="298703"/>
          </a:xfrm>
          <a:prstGeom prst="rect">
            <a:avLst/>
          </a:prstGeom>
          <a:blipFill>
            <a:blip r:embed="rId9" cstate="print"/>
            <a:stretch>
              <a:fillRect/>
            </a:stretch>
          </a:blipFill>
        </p:spPr>
        <p:txBody>
          <a:bodyPr wrap="square" lIns="0" tIns="0" rIns="0" bIns="0" rtlCol="0"/>
          <a:p/>
        </p:txBody>
      </p:sp>
      <p:sp>
        <p:nvSpPr>
          <p:cNvPr id="93" name="object 41"/>
          <p:cNvSpPr/>
          <p:nvPr/>
        </p:nvSpPr>
        <p:spPr>
          <a:xfrm>
            <a:off x="373253" y="1758442"/>
            <a:ext cx="237743" cy="609600"/>
          </a:xfrm>
          <a:prstGeom prst="rect">
            <a:avLst/>
          </a:prstGeom>
          <a:blipFill>
            <a:blip r:embed="rId10" cstate="print"/>
            <a:stretch>
              <a:fillRect/>
            </a:stretch>
          </a:blipFill>
        </p:spPr>
        <p:txBody>
          <a:bodyPr wrap="square" lIns="0" tIns="0" rIns="0" bIns="0" rtlCol="0"/>
          <a:p/>
        </p:txBody>
      </p:sp>
      <p:sp>
        <p:nvSpPr>
          <p:cNvPr id="94" name="object 42"/>
          <p:cNvSpPr/>
          <p:nvPr/>
        </p:nvSpPr>
        <p:spPr>
          <a:xfrm>
            <a:off x="973708" y="1144270"/>
            <a:ext cx="429767" cy="425195"/>
          </a:xfrm>
          <a:prstGeom prst="rect">
            <a:avLst/>
          </a:prstGeom>
          <a:blipFill>
            <a:blip r:embed="rId11" cstate="print"/>
            <a:stretch>
              <a:fillRect/>
            </a:stretch>
          </a:blipFill>
        </p:spPr>
        <p:txBody>
          <a:bodyPr wrap="square" lIns="0" tIns="0" rIns="0" bIns="0" rtlCol="0"/>
          <a:p/>
        </p:txBody>
      </p:sp>
      <p:sp>
        <p:nvSpPr>
          <p:cNvPr id="95" name="object 43"/>
          <p:cNvSpPr/>
          <p:nvPr/>
        </p:nvSpPr>
        <p:spPr>
          <a:xfrm>
            <a:off x="1287652" y="1212850"/>
            <a:ext cx="2013585" cy="76200"/>
          </a:xfrm>
          <a:custGeom>
            <a:avLst/>
            <a:gdLst/>
            <a:ahLst/>
            <a:cxnLst/>
            <a:rect l="l" t="t" r="r" b="b"/>
            <a:pathLst>
              <a:path w="2013585" h="76200">
                <a:moveTo>
                  <a:pt x="1937004" y="76200"/>
                </a:moveTo>
                <a:lnTo>
                  <a:pt x="1937004" y="0"/>
                </a:lnTo>
                <a:lnTo>
                  <a:pt x="1991868" y="27432"/>
                </a:lnTo>
                <a:lnTo>
                  <a:pt x="1949196" y="27432"/>
                </a:lnTo>
                <a:lnTo>
                  <a:pt x="1949196" y="48768"/>
                </a:lnTo>
                <a:lnTo>
                  <a:pt x="1991868" y="48768"/>
                </a:lnTo>
                <a:lnTo>
                  <a:pt x="1937004" y="76200"/>
                </a:lnTo>
                <a:close/>
              </a:path>
              <a:path w="2013585" h="76200">
                <a:moveTo>
                  <a:pt x="1937004" y="48768"/>
                </a:moveTo>
                <a:lnTo>
                  <a:pt x="0" y="48768"/>
                </a:lnTo>
                <a:lnTo>
                  <a:pt x="0" y="27432"/>
                </a:lnTo>
                <a:lnTo>
                  <a:pt x="1937004" y="27432"/>
                </a:lnTo>
                <a:lnTo>
                  <a:pt x="1937004" y="48768"/>
                </a:lnTo>
                <a:close/>
              </a:path>
              <a:path w="2013585" h="76200">
                <a:moveTo>
                  <a:pt x="1991868" y="48768"/>
                </a:moveTo>
                <a:lnTo>
                  <a:pt x="1949196" y="48768"/>
                </a:lnTo>
                <a:lnTo>
                  <a:pt x="1949196" y="27432"/>
                </a:lnTo>
                <a:lnTo>
                  <a:pt x="1991868" y="27432"/>
                </a:lnTo>
                <a:lnTo>
                  <a:pt x="2013204" y="38100"/>
                </a:lnTo>
                <a:lnTo>
                  <a:pt x="1991868" y="48768"/>
                </a:lnTo>
                <a:close/>
              </a:path>
            </a:pathLst>
          </a:custGeom>
          <a:solidFill>
            <a:srgbClr val="497EBA"/>
          </a:solidFill>
        </p:spPr>
        <p:txBody>
          <a:bodyPr wrap="square" lIns="0" tIns="0" rIns="0" bIns="0" rtlCol="0"/>
          <a:p/>
        </p:txBody>
      </p:sp>
      <p:sp>
        <p:nvSpPr>
          <p:cNvPr id="96" name="object 44"/>
          <p:cNvSpPr/>
          <p:nvPr/>
        </p:nvSpPr>
        <p:spPr>
          <a:xfrm>
            <a:off x="598805" y="1415541"/>
            <a:ext cx="601980" cy="632460"/>
          </a:xfrm>
          <a:custGeom>
            <a:avLst/>
            <a:gdLst/>
            <a:ahLst/>
            <a:cxnLst/>
            <a:rect l="l" t="t" r="r" b="b"/>
            <a:pathLst>
              <a:path w="601980" h="632460">
                <a:moveTo>
                  <a:pt x="541049" y="47694"/>
                </a:moveTo>
                <a:lnTo>
                  <a:pt x="521208" y="28956"/>
                </a:lnTo>
                <a:lnTo>
                  <a:pt x="601980" y="0"/>
                </a:lnTo>
                <a:lnTo>
                  <a:pt x="589759" y="38100"/>
                </a:lnTo>
                <a:lnTo>
                  <a:pt x="550164" y="38100"/>
                </a:lnTo>
                <a:lnTo>
                  <a:pt x="541049" y="47694"/>
                </a:lnTo>
                <a:close/>
              </a:path>
              <a:path w="601980" h="632460">
                <a:moveTo>
                  <a:pt x="556725" y="62500"/>
                </a:moveTo>
                <a:lnTo>
                  <a:pt x="541049" y="47694"/>
                </a:lnTo>
                <a:lnTo>
                  <a:pt x="550164" y="38100"/>
                </a:lnTo>
                <a:lnTo>
                  <a:pt x="565403" y="53340"/>
                </a:lnTo>
                <a:lnTo>
                  <a:pt x="556725" y="62500"/>
                </a:lnTo>
                <a:close/>
              </a:path>
              <a:path w="601980" h="632460">
                <a:moveTo>
                  <a:pt x="576072" y="80772"/>
                </a:moveTo>
                <a:lnTo>
                  <a:pt x="556725" y="62500"/>
                </a:lnTo>
                <a:lnTo>
                  <a:pt x="565403" y="53340"/>
                </a:lnTo>
                <a:lnTo>
                  <a:pt x="550164" y="38100"/>
                </a:lnTo>
                <a:lnTo>
                  <a:pt x="589759" y="38100"/>
                </a:lnTo>
                <a:lnTo>
                  <a:pt x="576072" y="80772"/>
                </a:lnTo>
                <a:close/>
              </a:path>
              <a:path w="601980" h="632460">
                <a:moveTo>
                  <a:pt x="16764" y="632460"/>
                </a:moveTo>
                <a:lnTo>
                  <a:pt x="0" y="617220"/>
                </a:lnTo>
                <a:lnTo>
                  <a:pt x="541049" y="47694"/>
                </a:lnTo>
                <a:lnTo>
                  <a:pt x="556725" y="62500"/>
                </a:lnTo>
                <a:lnTo>
                  <a:pt x="16764" y="632460"/>
                </a:lnTo>
                <a:close/>
              </a:path>
            </a:pathLst>
          </a:custGeom>
          <a:solidFill>
            <a:srgbClr val="497EBA"/>
          </a:solidFill>
        </p:spPr>
        <p:txBody>
          <a:bodyPr wrap="square" lIns="0" tIns="0" rIns="0" bIns="0" rtlCol="0"/>
          <a:p/>
        </p:txBody>
      </p:sp>
      <p:sp>
        <p:nvSpPr>
          <p:cNvPr id="97" name="object 45"/>
          <p:cNvSpPr/>
          <p:nvPr/>
        </p:nvSpPr>
        <p:spPr>
          <a:xfrm>
            <a:off x="3680333" y="1264666"/>
            <a:ext cx="410209" cy="201295"/>
          </a:xfrm>
          <a:custGeom>
            <a:avLst/>
            <a:gdLst/>
            <a:ahLst/>
            <a:cxnLst/>
            <a:rect l="l" t="t" r="r" b="b"/>
            <a:pathLst>
              <a:path w="410210" h="201294">
                <a:moveTo>
                  <a:pt x="335720" y="177364"/>
                </a:moveTo>
                <a:lnTo>
                  <a:pt x="0" y="19812"/>
                </a:lnTo>
                <a:lnTo>
                  <a:pt x="9144" y="0"/>
                </a:lnTo>
                <a:lnTo>
                  <a:pt x="344947" y="157591"/>
                </a:lnTo>
                <a:lnTo>
                  <a:pt x="335720" y="177364"/>
                </a:lnTo>
                <a:close/>
              </a:path>
              <a:path w="410210" h="201294">
                <a:moveTo>
                  <a:pt x="396621" y="182880"/>
                </a:moveTo>
                <a:lnTo>
                  <a:pt x="347472" y="182880"/>
                </a:lnTo>
                <a:lnTo>
                  <a:pt x="356616" y="163068"/>
                </a:lnTo>
                <a:lnTo>
                  <a:pt x="344947" y="157591"/>
                </a:lnTo>
                <a:lnTo>
                  <a:pt x="356616" y="132588"/>
                </a:lnTo>
                <a:lnTo>
                  <a:pt x="396621" y="182880"/>
                </a:lnTo>
                <a:close/>
              </a:path>
              <a:path w="410210" h="201294">
                <a:moveTo>
                  <a:pt x="347472" y="182880"/>
                </a:moveTo>
                <a:lnTo>
                  <a:pt x="335720" y="177364"/>
                </a:lnTo>
                <a:lnTo>
                  <a:pt x="344947" y="157591"/>
                </a:lnTo>
                <a:lnTo>
                  <a:pt x="356616" y="163068"/>
                </a:lnTo>
                <a:lnTo>
                  <a:pt x="347472" y="182880"/>
                </a:lnTo>
                <a:close/>
              </a:path>
              <a:path w="410210" h="201294">
                <a:moveTo>
                  <a:pt x="324612" y="201168"/>
                </a:moveTo>
                <a:lnTo>
                  <a:pt x="335720" y="177364"/>
                </a:lnTo>
                <a:lnTo>
                  <a:pt x="347472" y="182880"/>
                </a:lnTo>
                <a:lnTo>
                  <a:pt x="396621" y="182880"/>
                </a:lnTo>
                <a:lnTo>
                  <a:pt x="409956" y="199643"/>
                </a:lnTo>
                <a:lnTo>
                  <a:pt x="324612" y="201168"/>
                </a:lnTo>
                <a:close/>
              </a:path>
            </a:pathLst>
          </a:custGeom>
          <a:solidFill>
            <a:srgbClr val="497EBA"/>
          </a:solidFill>
        </p:spPr>
        <p:txBody>
          <a:bodyPr wrap="square" lIns="0" tIns="0" rIns="0" bIns="0" rtlCol="0"/>
          <a:p/>
        </p:txBody>
      </p:sp>
      <p:sp>
        <p:nvSpPr>
          <p:cNvPr id="98" name="object 46"/>
          <p:cNvSpPr/>
          <p:nvPr/>
        </p:nvSpPr>
        <p:spPr>
          <a:xfrm>
            <a:off x="3712336" y="1926082"/>
            <a:ext cx="312420" cy="218440"/>
          </a:xfrm>
          <a:custGeom>
            <a:avLst/>
            <a:gdLst/>
            <a:ahLst/>
            <a:cxnLst/>
            <a:rect l="l" t="t" r="r" b="b"/>
            <a:pathLst>
              <a:path w="312420" h="218439">
                <a:moveTo>
                  <a:pt x="53416" y="190500"/>
                </a:moveTo>
                <a:lnTo>
                  <a:pt x="12192" y="190500"/>
                </a:lnTo>
                <a:lnTo>
                  <a:pt x="286512" y="9143"/>
                </a:lnTo>
                <a:lnTo>
                  <a:pt x="280416" y="0"/>
                </a:lnTo>
                <a:lnTo>
                  <a:pt x="312419" y="6096"/>
                </a:lnTo>
                <a:lnTo>
                  <a:pt x="307340" y="27431"/>
                </a:lnTo>
                <a:lnTo>
                  <a:pt x="298704" y="27431"/>
                </a:lnTo>
                <a:lnTo>
                  <a:pt x="53416" y="190500"/>
                </a:lnTo>
                <a:close/>
              </a:path>
              <a:path w="312420" h="218439">
                <a:moveTo>
                  <a:pt x="304800" y="38100"/>
                </a:moveTo>
                <a:lnTo>
                  <a:pt x="298704" y="27431"/>
                </a:lnTo>
                <a:lnTo>
                  <a:pt x="307340" y="27431"/>
                </a:lnTo>
                <a:lnTo>
                  <a:pt x="304800" y="38100"/>
                </a:lnTo>
                <a:close/>
              </a:path>
              <a:path w="312420" h="218439">
                <a:moveTo>
                  <a:pt x="32004" y="217932"/>
                </a:moveTo>
                <a:lnTo>
                  <a:pt x="0" y="211836"/>
                </a:lnTo>
                <a:lnTo>
                  <a:pt x="6096" y="179832"/>
                </a:lnTo>
                <a:lnTo>
                  <a:pt x="12192" y="190500"/>
                </a:lnTo>
                <a:lnTo>
                  <a:pt x="53416" y="190500"/>
                </a:lnTo>
                <a:lnTo>
                  <a:pt x="25908" y="208788"/>
                </a:lnTo>
                <a:lnTo>
                  <a:pt x="32004" y="217932"/>
                </a:lnTo>
                <a:close/>
              </a:path>
            </a:pathLst>
          </a:custGeom>
          <a:solidFill>
            <a:srgbClr val="4F80BC"/>
          </a:solidFill>
        </p:spPr>
        <p:txBody>
          <a:bodyPr wrap="square" lIns="0" tIns="0" rIns="0" bIns="0" rtlCol="0"/>
          <a:p/>
        </p:txBody>
      </p:sp>
      <p:sp>
        <p:nvSpPr>
          <p:cNvPr id="99" name="object 47"/>
          <p:cNvSpPr/>
          <p:nvPr/>
        </p:nvSpPr>
        <p:spPr>
          <a:xfrm>
            <a:off x="3712336" y="1926082"/>
            <a:ext cx="312420" cy="218440"/>
          </a:xfrm>
          <a:custGeom>
            <a:avLst/>
            <a:gdLst/>
            <a:ahLst/>
            <a:cxnLst/>
            <a:rect l="l" t="t" r="r" b="b"/>
            <a:pathLst>
              <a:path w="312420" h="218439">
                <a:moveTo>
                  <a:pt x="0" y="211836"/>
                </a:moveTo>
                <a:lnTo>
                  <a:pt x="32004" y="217932"/>
                </a:lnTo>
                <a:lnTo>
                  <a:pt x="25908" y="208788"/>
                </a:lnTo>
                <a:lnTo>
                  <a:pt x="298704" y="27431"/>
                </a:lnTo>
                <a:lnTo>
                  <a:pt x="304800" y="38100"/>
                </a:lnTo>
                <a:lnTo>
                  <a:pt x="312419" y="6096"/>
                </a:lnTo>
                <a:lnTo>
                  <a:pt x="280416" y="0"/>
                </a:lnTo>
                <a:lnTo>
                  <a:pt x="286512" y="9143"/>
                </a:lnTo>
                <a:lnTo>
                  <a:pt x="12192" y="190500"/>
                </a:lnTo>
                <a:lnTo>
                  <a:pt x="6096" y="179832"/>
                </a:lnTo>
                <a:lnTo>
                  <a:pt x="0" y="211836"/>
                </a:lnTo>
                <a:close/>
              </a:path>
            </a:pathLst>
          </a:custGeom>
          <a:ln w="25908">
            <a:solidFill>
              <a:srgbClr val="385D89"/>
            </a:solidFill>
          </a:ln>
        </p:spPr>
        <p:txBody>
          <a:bodyPr wrap="square" lIns="0" tIns="0" rIns="0" bIns="0" rtlCol="0"/>
          <a:p/>
        </p:txBody>
      </p:sp>
      <p:sp>
        <p:nvSpPr>
          <p:cNvPr id="100" name="object 48"/>
          <p:cNvSpPr/>
          <p:nvPr/>
        </p:nvSpPr>
        <p:spPr>
          <a:xfrm>
            <a:off x="4558156" y="1877313"/>
            <a:ext cx="701040" cy="497205"/>
          </a:xfrm>
          <a:custGeom>
            <a:avLst/>
            <a:gdLst/>
            <a:ahLst/>
            <a:cxnLst/>
            <a:rect l="l" t="t" r="r" b="b"/>
            <a:pathLst>
              <a:path w="701039" h="497204">
                <a:moveTo>
                  <a:pt x="54539" y="467868"/>
                </a:moveTo>
                <a:lnTo>
                  <a:pt x="12192" y="467868"/>
                </a:lnTo>
                <a:lnTo>
                  <a:pt x="676656" y="10667"/>
                </a:lnTo>
                <a:lnTo>
                  <a:pt x="670560" y="0"/>
                </a:lnTo>
                <a:lnTo>
                  <a:pt x="701040" y="6095"/>
                </a:lnTo>
                <a:lnTo>
                  <a:pt x="697774" y="28956"/>
                </a:lnTo>
                <a:lnTo>
                  <a:pt x="688848" y="28956"/>
                </a:lnTo>
                <a:lnTo>
                  <a:pt x="54539" y="467868"/>
                </a:lnTo>
                <a:close/>
              </a:path>
              <a:path w="701039" h="497204">
                <a:moveTo>
                  <a:pt x="696468" y="38100"/>
                </a:moveTo>
                <a:lnTo>
                  <a:pt x="688848" y="28956"/>
                </a:lnTo>
                <a:lnTo>
                  <a:pt x="697774" y="28956"/>
                </a:lnTo>
                <a:lnTo>
                  <a:pt x="696468" y="38100"/>
                </a:lnTo>
                <a:close/>
              </a:path>
              <a:path w="701039" h="497204">
                <a:moveTo>
                  <a:pt x="32004" y="496824"/>
                </a:moveTo>
                <a:lnTo>
                  <a:pt x="0" y="490728"/>
                </a:lnTo>
                <a:lnTo>
                  <a:pt x="6096" y="458724"/>
                </a:lnTo>
                <a:lnTo>
                  <a:pt x="12192" y="467868"/>
                </a:lnTo>
                <a:lnTo>
                  <a:pt x="54539" y="467868"/>
                </a:lnTo>
                <a:lnTo>
                  <a:pt x="25908" y="487680"/>
                </a:lnTo>
                <a:lnTo>
                  <a:pt x="32004" y="496824"/>
                </a:lnTo>
                <a:close/>
              </a:path>
            </a:pathLst>
          </a:custGeom>
          <a:solidFill>
            <a:srgbClr val="4F80BC"/>
          </a:solidFill>
        </p:spPr>
        <p:txBody>
          <a:bodyPr wrap="square" lIns="0" tIns="0" rIns="0" bIns="0" rtlCol="0"/>
          <a:p/>
        </p:txBody>
      </p:sp>
      <p:sp>
        <p:nvSpPr>
          <p:cNvPr id="101" name="object 49"/>
          <p:cNvSpPr/>
          <p:nvPr/>
        </p:nvSpPr>
        <p:spPr>
          <a:xfrm>
            <a:off x="4558156" y="1886838"/>
            <a:ext cx="701040" cy="497205"/>
          </a:xfrm>
          <a:custGeom>
            <a:avLst/>
            <a:gdLst/>
            <a:ahLst/>
            <a:cxnLst/>
            <a:rect l="l" t="t" r="r" b="b"/>
            <a:pathLst>
              <a:path w="701039" h="497204">
                <a:moveTo>
                  <a:pt x="0" y="490727"/>
                </a:moveTo>
                <a:lnTo>
                  <a:pt x="32004" y="496823"/>
                </a:lnTo>
                <a:lnTo>
                  <a:pt x="25908" y="487679"/>
                </a:lnTo>
                <a:lnTo>
                  <a:pt x="688847" y="28955"/>
                </a:lnTo>
                <a:lnTo>
                  <a:pt x="696468" y="38099"/>
                </a:lnTo>
                <a:lnTo>
                  <a:pt x="701039" y="6095"/>
                </a:lnTo>
                <a:lnTo>
                  <a:pt x="670560" y="0"/>
                </a:lnTo>
                <a:lnTo>
                  <a:pt x="676656" y="10667"/>
                </a:lnTo>
                <a:lnTo>
                  <a:pt x="12192" y="467867"/>
                </a:lnTo>
                <a:lnTo>
                  <a:pt x="6096" y="458723"/>
                </a:lnTo>
                <a:lnTo>
                  <a:pt x="0" y="490727"/>
                </a:lnTo>
                <a:close/>
              </a:path>
            </a:pathLst>
          </a:custGeom>
          <a:ln w="25908">
            <a:solidFill>
              <a:srgbClr val="385D89"/>
            </a:solidFill>
          </a:ln>
        </p:spPr>
        <p:txBody>
          <a:bodyPr wrap="square" lIns="0" tIns="0" rIns="0" bIns="0" rtlCol="0"/>
          <a:p/>
        </p:txBody>
      </p:sp>
      <p:sp>
        <p:nvSpPr>
          <p:cNvPr id="102" name="object 50"/>
          <p:cNvSpPr/>
          <p:nvPr/>
        </p:nvSpPr>
        <p:spPr>
          <a:xfrm>
            <a:off x="5291200" y="1336294"/>
            <a:ext cx="807720" cy="594359"/>
          </a:xfrm>
          <a:prstGeom prst="rect">
            <a:avLst/>
          </a:prstGeom>
          <a:blipFill>
            <a:blip r:embed="rId12" cstate="print"/>
            <a:stretch>
              <a:fillRect/>
            </a:stretch>
          </a:blipFill>
        </p:spPr>
        <p:txBody>
          <a:bodyPr wrap="square" lIns="0" tIns="0" rIns="0" bIns="0" rtlCol="0"/>
          <a:p/>
        </p:txBody>
      </p:sp>
      <p:sp>
        <p:nvSpPr>
          <p:cNvPr id="103" name="object 51"/>
          <p:cNvSpPr/>
          <p:nvPr/>
        </p:nvSpPr>
        <p:spPr>
          <a:xfrm>
            <a:off x="5291200" y="1250950"/>
            <a:ext cx="807720" cy="170687"/>
          </a:xfrm>
          <a:prstGeom prst="rect">
            <a:avLst/>
          </a:prstGeom>
          <a:blipFill>
            <a:blip r:embed="rId13" cstate="print"/>
            <a:stretch>
              <a:fillRect/>
            </a:stretch>
          </a:blipFill>
        </p:spPr>
        <p:txBody>
          <a:bodyPr wrap="square" lIns="0" tIns="0" rIns="0" bIns="0" rtlCol="0"/>
          <a:p/>
        </p:txBody>
      </p:sp>
      <p:sp>
        <p:nvSpPr>
          <p:cNvPr id="104" name="object 52"/>
          <p:cNvSpPr/>
          <p:nvPr/>
        </p:nvSpPr>
        <p:spPr>
          <a:xfrm>
            <a:off x="5291201" y="1250950"/>
            <a:ext cx="807720" cy="680085"/>
          </a:xfrm>
          <a:custGeom>
            <a:avLst/>
            <a:gdLst/>
            <a:ahLst/>
            <a:cxnLst/>
            <a:rect l="l" t="t" r="r" b="b"/>
            <a:pathLst>
              <a:path w="807720" h="680085">
                <a:moveTo>
                  <a:pt x="807720" y="85344"/>
                </a:moveTo>
                <a:lnTo>
                  <a:pt x="782391" y="115167"/>
                </a:lnTo>
                <a:lnTo>
                  <a:pt x="712558" y="140375"/>
                </a:lnTo>
                <a:lnTo>
                  <a:pt x="663838" y="150652"/>
                </a:lnTo>
                <a:lnTo>
                  <a:pt x="607455" y="159060"/>
                </a:lnTo>
                <a:lnTo>
                  <a:pt x="544561" y="165361"/>
                </a:lnTo>
                <a:lnTo>
                  <a:pt x="476311" y="169316"/>
                </a:lnTo>
                <a:lnTo>
                  <a:pt x="403860" y="170688"/>
                </a:lnTo>
                <a:lnTo>
                  <a:pt x="331408" y="169316"/>
                </a:lnTo>
                <a:lnTo>
                  <a:pt x="263158" y="165361"/>
                </a:lnTo>
                <a:lnTo>
                  <a:pt x="200264" y="159060"/>
                </a:lnTo>
                <a:lnTo>
                  <a:pt x="143881" y="150652"/>
                </a:lnTo>
                <a:lnTo>
                  <a:pt x="95161" y="140375"/>
                </a:lnTo>
                <a:lnTo>
                  <a:pt x="55259" y="128467"/>
                </a:lnTo>
                <a:lnTo>
                  <a:pt x="6524" y="100713"/>
                </a:lnTo>
                <a:lnTo>
                  <a:pt x="0" y="85344"/>
                </a:lnTo>
                <a:lnTo>
                  <a:pt x="6524" y="69974"/>
                </a:lnTo>
                <a:lnTo>
                  <a:pt x="55259" y="42220"/>
                </a:lnTo>
                <a:lnTo>
                  <a:pt x="95161" y="30312"/>
                </a:lnTo>
                <a:lnTo>
                  <a:pt x="143881" y="20035"/>
                </a:lnTo>
                <a:lnTo>
                  <a:pt x="200264" y="11627"/>
                </a:lnTo>
                <a:lnTo>
                  <a:pt x="263158" y="5326"/>
                </a:lnTo>
                <a:lnTo>
                  <a:pt x="331408" y="1371"/>
                </a:lnTo>
                <a:lnTo>
                  <a:pt x="403860" y="0"/>
                </a:lnTo>
                <a:lnTo>
                  <a:pt x="476311" y="1371"/>
                </a:lnTo>
                <a:lnTo>
                  <a:pt x="544561" y="5326"/>
                </a:lnTo>
                <a:lnTo>
                  <a:pt x="607455" y="11627"/>
                </a:lnTo>
                <a:lnTo>
                  <a:pt x="663838" y="20035"/>
                </a:lnTo>
                <a:lnTo>
                  <a:pt x="712558" y="30312"/>
                </a:lnTo>
                <a:lnTo>
                  <a:pt x="752460" y="42220"/>
                </a:lnTo>
                <a:lnTo>
                  <a:pt x="801195" y="69974"/>
                </a:lnTo>
                <a:lnTo>
                  <a:pt x="807720" y="85344"/>
                </a:lnTo>
                <a:lnTo>
                  <a:pt x="807720" y="594359"/>
                </a:lnTo>
                <a:lnTo>
                  <a:pt x="782391" y="624183"/>
                </a:lnTo>
                <a:lnTo>
                  <a:pt x="712558" y="649391"/>
                </a:lnTo>
                <a:lnTo>
                  <a:pt x="663838" y="659668"/>
                </a:lnTo>
                <a:lnTo>
                  <a:pt x="607455" y="668076"/>
                </a:lnTo>
                <a:lnTo>
                  <a:pt x="544561" y="674377"/>
                </a:lnTo>
                <a:lnTo>
                  <a:pt x="476311" y="678332"/>
                </a:lnTo>
                <a:lnTo>
                  <a:pt x="403860" y="679704"/>
                </a:lnTo>
                <a:lnTo>
                  <a:pt x="331408" y="678332"/>
                </a:lnTo>
                <a:lnTo>
                  <a:pt x="263158" y="674377"/>
                </a:lnTo>
                <a:lnTo>
                  <a:pt x="200264" y="668076"/>
                </a:lnTo>
                <a:lnTo>
                  <a:pt x="143881" y="659668"/>
                </a:lnTo>
                <a:lnTo>
                  <a:pt x="95161" y="649391"/>
                </a:lnTo>
                <a:lnTo>
                  <a:pt x="55259" y="637483"/>
                </a:lnTo>
                <a:lnTo>
                  <a:pt x="6524" y="609729"/>
                </a:lnTo>
                <a:lnTo>
                  <a:pt x="0" y="594359"/>
                </a:lnTo>
                <a:lnTo>
                  <a:pt x="0" y="85344"/>
                </a:lnTo>
              </a:path>
            </a:pathLst>
          </a:custGeom>
          <a:ln w="12192">
            <a:solidFill>
              <a:srgbClr val="5B9AD4"/>
            </a:solidFill>
          </a:ln>
        </p:spPr>
        <p:txBody>
          <a:bodyPr wrap="square" lIns="0" tIns="0" rIns="0" bIns="0" rtlCol="0"/>
          <a:p/>
        </p:txBody>
      </p:sp>
      <p:sp>
        <p:nvSpPr>
          <p:cNvPr id="105" name="object 53"/>
          <p:cNvSpPr txBox="1"/>
          <p:nvPr/>
        </p:nvSpPr>
        <p:spPr>
          <a:xfrm>
            <a:off x="5381558" y="1479441"/>
            <a:ext cx="628015" cy="306705"/>
          </a:xfrm>
          <a:prstGeom prst="rect">
            <a:avLst/>
          </a:prstGeom>
        </p:spPr>
        <p:txBody>
          <a:bodyPr vert="horz" wrap="square" lIns="0" tIns="12065" rIns="0" bIns="0" rtlCol="0">
            <a:spAutoFit/>
          </a:bodyPr>
          <a:p>
            <a:pPr marL="12700" marR="5080" indent="-635" algn="ctr">
              <a:lnSpc>
                <a:spcPct val="101000"/>
              </a:lnSpc>
              <a:spcBef>
                <a:spcPts val="95"/>
              </a:spcBef>
            </a:pPr>
            <a:r>
              <a:rPr sz="950" b="1" dirty="0">
                <a:latin typeface="Calibri" panose="020F0502020204030204"/>
                <a:cs typeface="Calibri" panose="020F0502020204030204"/>
              </a:rPr>
              <a:t>在线和动态计算</a:t>
            </a:r>
            <a:endParaRPr sz="950" b="1" dirty="0">
              <a:latin typeface="Calibri" panose="020F0502020204030204"/>
              <a:cs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52716" y="3316223"/>
            <a:ext cx="1786127" cy="105003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756154" y="1841754"/>
            <a:ext cx="1033271" cy="267462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756154" y="1841754"/>
            <a:ext cx="1033780" cy="2674620"/>
          </a:xfrm>
          <a:custGeom>
            <a:avLst/>
            <a:gdLst/>
            <a:ahLst/>
            <a:cxnLst/>
            <a:rect l="l" t="t" r="r" b="b"/>
            <a:pathLst>
              <a:path w="1033779" h="2674620">
                <a:moveTo>
                  <a:pt x="0" y="172212"/>
                </a:moveTo>
                <a:lnTo>
                  <a:pt x="6150" y="126426"/>
                </a:lnTo>
                <a:lnTo>
                  <a:pt x="23509" y="85287"/>
                </a:lnTo>
                <a:lnTo>
                  <a:pt x="50434" y="50434"/>
                </a:lnTo>
                <a:lnTo>
                  <a:pt x="85287" y="23509"/>
                </a:lnTo>
                <a:lnTo>
                  <a:pt x="126426" y="6150"/>
                </a:lnTo>
                <a:lnTo>
                  <a:pt x="172212" y="0"/>
                </a:lnTo>
                <a:lnTo>
                  <a:pt x="861059" y="0"/>
                </a:lnTo>
                <a:lnTo>
                  <a:pt x="906845" y="6150"/>
                </a:lnTo>
                <a:lnTo>
                  <a:pt x="947984" y="23509"/>
                </a:lnTo>
                <a:lnTo>
                  <a:pt x="982837" y="50434"/>
                </a:lnTo>
                <a:lnTo>
                  <a:pt x="1009762" y="85287"/>
                </a:lnTo>
                <a:lnTo>
                  <a:pt x="1027121" y="126426"/>
                </a:lnTo>
                <a:lnTo>
                  <a:pt x="1033271" y="172212"/>
                </a:lnTo>
                <a:lnTo>
                  <a:pt x="1033271" y="2502408"/>
                </a:lnTo>
                <a:lnTo>
                  <a:pt x="1027121" y="2548193"/>
                </a:lnTo>
                <a:lnTo>
                  <a:pt x="1009762" y="2589332"/>
                </a:lnTo>
                <a:lnTo>
                  <a:pt x="982837" y="2624185"/>
                </a:lnTo>
                <a:lnTo>
                  <a:pt x="947984" y="2651110"/>
                </a:lnTo>
                <a:lnTo>
                  <a:pt x="906845" y="2668469"/>
                </a:lnTo>
                <a:lnTo>
                  <a:pt x="861059" y="2674620"/>
                </a:lnTo>
                <a:lnTo>
                  <a:pt x="172212" y="2674620"/>
                </a:lnTo>
                <a:lnTo>
                  <a:pt x="126426" y="2668469"/>
                </a:lnTo>
                <a:lnTo>
                  <a:pt x="85287" y="2651110"/>
                </a:lnTo>
                <a:lnTo>
                  <a:pt x="50434" y="2624185"/>
                </a:lnTo>
                <a:lnTo>
                  <a:pt x="23509" y="2589332"/>
                </a:lnTo>
                <a:lnTo>
                  <a:pt x="6150" y="2548193"/>
                </a:lnTo>
                <a:lnTo>
                  <a:pt x="0" y="2502408"/>
                </a:lnTo>
                <a:lnTo>
                  <a:pt x="0" y="172212"/>
                </a:lnTo>
                <a:close/>
              </a:path>
            </a:pathLst>
          </a:custGeom>
          <a:ln w="25400">
            <a:solidFill>
              <a:srgbClr val="385D89"/>
            </a:solidFill>
          </a:ln>
        </p:spPr>
        <p:txBody>
          <a:bodyPr wrap="square" lIns="0" tIns="0" rIns="0" bIns="0" rtlCol="0"/>
          <a:lstStyle/>
          <a:p/>
        </p:txBody>
      </p:sp>
      <p:sp>
        <p:nvSpPr>
          <p:cNvPr id="5" name="object 5"/>
          <p:cNvSpPr txBox="1">
            <a:spLocks noGrp="1"/>
          </p:cNvSpPr>
          <p:nvPr>
            <p:ph type="title"/>
          </p:nvPr>
        </p:nvSpPr>
        <p:spPr>
          <a:xfrm>
            <a:off x="2098929" y="56768"/>
            <a:ext cx="5173980" cy="452120"/>
          </a:xfrm>
          <a:prstGeom prst="rect">
            <a:avLst/>
          </a:prstGeom>
        </p:spPr>
        <p:txBody>
          <a:bodyPr vert="horz" wrap="square" lIns="0" tIns="12065" rIns="0" bIns="0" rtlCol="0">
            <a:spAutoFit/>
          </a:bodyPr>
          <a:lstStyle/>
          <a:p>
            <a:pPr marL="12700">
              <a:lnSpc>
                <a:spcPct val="100000"/>
              </a:lnSpc>
              <a:spcBef>
                <a:spcPts val="95"/>
              </a:spcBef>
            </a:pPr>
            <a:r>
              <a:rPr spc="5" dirty="0"/>
              <a:t>基于数字孪</a:t>
            </a:r>
            <a:r>
              <a:rPr spc="-5" dirty="0"/>
              <a:t>生</a:t>
            </a:r>
            <a:r>
              <a:rPr dirty="0"/>
              <a:t>的</a:t>
            </a:r>
            <a:r>
              <a:rPr dirty="0">
                <a:latin typeface="Arial" panose="020B0604020202020204"/>
                <a:cs typeface="Arial" panose="020B0604020202020204"/>
              </a:rPr>
              <a:t>Planora</a:t>
            </a:r>
            <a:r>
              <a:rPr spc="5" dirty="0"/>
              <a:t>生态系统</a:t>
            </a:r>
            <a:endParaRPr spc="5" dirty="0"/>
          </a:p>
        </p:txBody>
      </p:sp>
      <p:sp>
        <p:nvSpPr>
          <p:cNvPr id="6" name="object 6"/>
          <p:cNvSpPr txBox="1"/>
          <p:nvPr/>
        </p:nvSpPr>
        <p:spPr>
          <a:xfrm>
            <a:off x="149758" y="805687"/>
            <a:ext cx="1056005" cy="438150"/>
          </a:xfrm>
          <a:prstGeom prst="rect">
            <a:avLst/>
          </a:prstGeom>
        </p:spPr>
        <p:txBody>
          <a:bodyPr vert="horz" wrap="square" lIns="0" tIns="13335" rIns="0" bIns="0" rtlCol="0">
            <a:spAutoFit/>
          </a:bodyPr>
          <a:lstStyle/>
          <a:p>
            <a:pPr marL="12700" marR="5080">
              <a:lnSpc>
                <a:spcPct val="100000"/>
              </a:lnSpc>
              <a:spcBef>
                <a:spcPts val="105"/>
              </a:spcBef>
            </a:pPr>
            <a:r>
              <a:rPr sz="1350" b="1" dirty="0">
                <a:latin typeface="SimHei" panose="02010609060101010101" charset="-122"/>
                <a:cs typeface="SimHei" panose="02010609060101010101" charset="-122"/>
              </a:rPr>
              <a:t>不</a:t>
            </a:r>
            <a:r>
              <a:rPr sz="1350" b="1" spc="-15" dirty="0">
                <a:latin typeface="SimHei" panose="02010609060101010101" charset="-122"/>
                <a:cs typeface="SimHei" panose="02010609060101010101" charset="-122"/>
              </a:rPr>
              <a:t>同</a:t>
            </a:r>
            <a:r>
              <a:rPr sz="1350" b="1" dirty="0">
                <a:latin typeface="SimHei" panose="02010609060101010101" charset="-122"/>
                <a:cs typeface="SimHei" panose="02010609060101010101" charset="-122"/>
              </a:rPr>
              <a:t>的</a:t>
            </a:r>
            <a:r>
              <a:rPr sz="1350" b="1" spc="-15" dirty="0">
                <a:latin typeface="SimHei" panose="02010609060101010101" charset="-122"/>
                <a:cs typeface="SimHei" panose="02010609060101010101" charset="-122"/>
              </a:rPr>
              <a:t>网</a:t>
            </a:r>
            <a:r>
              <a:rPr sz="1350" b="1" dirty="0">
                <a:latin typeface="SimHei" panose="02010609060101010101" charset="-122"/>
                <a:cs typeface="SimHei" panose="02010609060101010101" charset="-122"/>
              </a:rPr>
              <a:t>络和 </a:t>
            </a:r>
            <a:r>
              <a:rPr sz="1350" b="1" dirty="0">
                <a:latin typeface="SimHei" panose="02010609060101010101" charset="-122"/>
                <a:cs typeface="SimHei" panose="02010609060101010101" charset="-122"/>
              </a:rPr>
              <a:t>物</a:t>
            </a:r>
            <a:r>
              <a:rPr sz="1350" b="1" spc="-15" dirty="0">
                <a:latin typeface="SimHei" panose="02010609060101010101" charset="-122"/>
                <a:cs typeface="SimHei" panose="02010609060101010101" charset="-122"/>
              </a:rPr>
              <a:t>联</a:t>
            </a:r>
            <a:r>
              <a:rPr sz="1350" b="1" dirty="0">
                <a:latin typeface="SimHei" panose="02010609060101010101" charset="-122"/>
                <a:cs typeface="SimHei" panose="02010609060101010101" charset="-122"/>
              </a:rPr>
              <a:t>网点</a:t>
            </a:r>
            <a:endParaRPr sz="1350">
              <a:latin typeface="SimHei" panose="02010609060101010101" charset="-122"/>
              <a:cs typeface="SimHei" panose="02010609060101010101" charset="-122"/>
            </a:endParaRPr>
          </a:p>
        </p:txBody>
      </p:sp>
      <p:sp>
        <p:nvSpPr>
          <p:cNvPr id="7" name="object 7"/>
          <p:cNvSpPr txBox="1"/>
          <p:nvPr/>
        </p:nvSpPr>
        <p:spPr>
          <a:xfrm>
            <a:off x="2681732" y="854202"/>
            <a:ext cx="2430145" cy="643890"/>
          </a:xfrm>
          <a:prstGeom prst="rect">
            <a:avLst/>
          </a:prstGeom>
        </p:spPr>
        <p:txBody>
          <a:bodyPr vert="horz" wrap="square" lIns="0" tIns="13335" rIns="0" bIns="0" rtlCol="0">
            <a:spAutoFit/>
          </a:bodyPr>
          <a:lstStyle/>
          <a:p>
            <a:pPr marL="12700">
              <a:lnSpc>
                <a:spcPct val="100000"/>
              </a:lnSpc>
              <a:spcBef>
                <a:spcPts val="105"/>
              </a:spcBef>
            </a:pPr>
            <a:r>
              <a:rPr sz="1350" b="1" dirty="0">
                <a:latin typeface="SimHei" panose="02010609060101010101" charset="-122"/>
                <a:cs typeface="SimHei" panose="02010609060101010101" charset="-122"/>
              </a:rPr>
              <a:t>数</a:t>
            </a:r>
            <a:r>
              <a:rPr sz="1350" b="1" spc="-10" dirty="0">
                <a:latin typeface="SimHei" panose="02010609060101010101" charset="-122"/>
                <a:cs typeface="SimHei" panose="02010609060101010101" charset="-122"/>
              </a:rPr>
              <a:t>据</a:t>
            </a:r>
            <a:r>
              <a:rPr sz="1350" b="1" dirty="0">
                <a:latin typeface="SimHei" panose="02010609060101010101" charset="-122"/>
                <a:cs typeface="SimHei" panose="02010609060101010101" charset="-122"/>
              </a:rPr>
              <a:t>海</a:t>
            </a:r>
            <a:endParaRPr sz="1350">
              <a:latin typeface="SimHei" panose="02010609060101010101" charset="-122"/>
              <a:cs typeface="SimHei" panose="02010609060101010101" charset="-122"/>
            </a:endParaRPr>
          </a:p>
          <a:p>
            <a:pPr marL="12700" marR="5080">
              <a:lnSpc>
                <a:spcPts val="1560"/>
              </a:lnSpc>
              <a:spcBef>
                <a:spcPts val="160"/>
              </a:spcBef>
            </a:pPr>
            <a:r>
              <a:rPr sz="1350" b="1" dirty="0">
                <a:latin typeface="SimHei" panose="02010609060101010101" charset="-122"/>
                <a:cs typeface="SimHei" panose="02010609060101010101" charset="-122"/>
              </a:rPr>
              <a:t>创</a:t>
            </a:r>
            <a:r>
              <a:rPr sz="1350" b="1" spc="-10" dirty="0">
                <a:latin typeface="SimHei" panose="02010609060101010101" charset="-122"/>
                <a:cs typeface="SimHei" panose="02010609060101010101" charset="-122"/>
              </a:rPr>
              <a:t>建</a:t>
            </a:r>
            <a:r>
              <a:rPr sz="1350" b="1" dirty="0">
                <a:latin typeface="SimHei" panose="02010609060101010101" charset="-122"/>
                <a:cs typeface="SimHei" panose="02010609060101010101" charset="-122"/>
              </a:rPr>
              <a:t>数</a:t>
            </a:r>
            <a:r>
              <a:rPr sz="1350" b="1" spc="-10" dirty="0">
                <a:latin typeface="SimHei" panose="02010609060101010101" charset="-122"/>
                <a:cs typeface="SimHei" panose="02010609060101010101" charset="-122"/>
              </a:rPr>
              <a:t>字</a:t>
            </a:r>
            <a:r>
              <a:rPr sz="1350" b="1" dirty="0">
                <a:latin typeface="SimHei" panose="02010609060101010101" charset="-122"/>
                <a:cs typeface="SimHei" panose="02010609060101010101" charset="-122"/>
              </a:rPr>
              <a:t>孪</a:t>
            </a:r>
            <a:r>
              <a:rPr sz="1350" b="1" spc="-10" dirty="0">
                <a:latin typeface="SimHei" panose="02010609060101010101" charset="-122"/>
                <a:cs typeface="SimHei" panose="02010609060101010101" charset="-122"/>
              </a:rPr>
              <a:t>生</a:t>
            </a:r>
            <a:r>
              <a:rPr sz="1350" b="1" dirty="0">
                <a:latin typeface="SimHei" panose="02010609060101010101" charset="-122"/>
                <a:cs typeface="SimHei" panose="02010609060101010101" charset="-122"/>
              </a:rPr>
              <a:t>并</a:t>
            </a:r>
            <a:r>
              <a:rPr sz="1350" b="1" spc="-10" dirty="0">
                <a:latin typeface="SimHei" panose="02010609060101010101" charset="-122"/>
                <a:cs typeface="SimHei" panose="02010609060101010101" charset="-122"/>
              </a:rPr>
              <a:t>集成</a:t>
            </a:r>
            <a:r>
              <a:rPr sz="1350" b="1" dirty="0">
                <a:latin typeface="SimHei" panose="02010609060101010101" charset="-122"/>
                <a:cs typeface="SimHei" panose="02010609060101010101" charset="-122"/>
              </a:rPr>
              <a:t>来</a:t>
            </a:r>
            <a:r>
              <a:rPr sz="1350" b="1" spc="-10" dirty="0">
                <a:latin typeface="SimHei" panose="02010609060101010101" charset="-122"/>
                <a:cs typeface="SimHei" panose="02010609060101010101" charset="-122"/>
              </a:rPr>
              <a:t>自</a:t>
            </a:r>
            <a:r>
              <a:rPr sz="1350" b="1" dirty="0">
                <a:latin typeface="SimHei" panose="02010609060101010101" charset="-122"/>
                <a:cs typeface="SimHei" panose="02010609060101010101" charset="-122"/>
              </a:rPr>
              <a:t>不</a:t>
            </a:r>
            <a:r>
              <a:rPr sz="1350" b="1" spc="-10" dirty="0">
                <a:latin typeface="SimHei" panose="02010609060101010101" charset="-122"/>
                <a:cs typeface="SimHei" panose="02010609060101010101" charset="-122"/>
              </a:rPr>
              <a:t>同</a:t>
            </a:r>
            <a:r>
              <a:rPr sz="1350" b="1" dirty="0">
                <a:latin typeface="SimHei" panose="02010609060101010101" charset="-122"/>
                <a:cs typeface="SimHei" panose="02010609060101010101" charset="-122"/>
              </a:rPr>
              <a:t>物 </a:t>
            </a:r>
            <a:r>
              <a:rPr sz="1350" b="1" dirty="0">
                <a:latin typeface="SimHei" panose="02010609060101010101" charset="-122"/>
                <a:cs typeface="SimHei" panose="02010609060101010101" charset="-122"/>
              </a:rPr>
              <a:t>联</a:t>
            </a:r>
            <a:r>
              <a:rPr sz="1350" b="1" spc="-10" dirty="0">
                <a:latin typeface="SimHei" panose="02010609060101010101" charset="-122"/>
                <a:cs typeface="SimHei" panose="02010609060101010101" charset="-122"/>
              </a:rPr>
              <a:t>网</a:t>
            </a:r>
            <a:r>
              <a:rPr sz="1350" b="1" dirty="0">
                <a:latin typeface="SimHei" panose="02010609060101010101" charset="-122"/>
                <a:cs typeface="SimHei" panose="02010609060101010101" charset="-122"/>
              </a:rPr>
              <a:t>点</a:t>
            </a:r>
            <a:r>
              <a:rPr sz="1350" b="1" spc="-10" dirty="0">
                <a:latin typeface="SimHei" panose="02010609060101010101" charset="-122"/>
                <a:cs typeface="SimHei" panose="02010609060101010101" charset="-122"/>
              </a:rPr>
              <a:t>和</a:t>
            </a:r>
            <a:r>
              <a:rPr sz="1350" b="1" dirty="0">
                <a:latin typeface="SimHei" panose="02010609060101010101" charset="-122"/>
                <a:cs typeface="SimHei" panose="02010609060101010101" charset="-122"/>
              </a:rPr>
              <a:t>云</a:t>
            </a:r>
            <a:r>
              <a:rPr sz="1350" b="1" spc="-10" dirty="0">
                <a:latin typeface="SimHei" panose="02010609060101010101" charset="-122"/>
                <a:cs typeface="SimHei" panose="02010609060101010101" charset="-122"/>
              </a:rPr>
              <a:t>服</a:t>
            </a:r>
            <a:r>
              <a:rPr sz="1350" b="1" dirty="0">
                <a:latin typeface="SimHei" panose="02010609060101010101" charset="-122"/>
                <a:cs typeface="SimHei" panose="02010609060101010101" charset="-122"/>
              </a:rPr>
              <a:t>务</a:t>
            </a:r>
            <a:r>
              <a:rPr sz="1350" b="1" spc="-10" dirty="0">
                <a:latin typeface="SimHei" panose="02010609060101010101" charset="-122"/>
                <a:cs typeface="SimHei" panose="02010609060101010101" charset="-122"/>
              </a:rPr>
              <a:t>的数</a:t>
            </a:r>
            <a:r>
              <a:rPr sz="1350" b="1" dirty="0">
                <a:latin typeface="SimHei" panose="02010609060101010101" charset="-122"/>
                <a:cs typeface="SimHei" panose="02010609060101010101" charset="-122"/>
              </a:rPr>
              <a:t>据</a:t>
            </a:r>
            <a:endParaRPr sz="1350">
              <a:latin typeface="SimHei" panose="02010609060101010101" charset="-122"/>
              <a:cs typeface="SimHei" panose="02010609060101010101" charset="-122"/>
            </a:endParaRPr>
          </a:p>
        </p:txBody>
      </p:sp>
      <p:sp>
        <p:nvSpPr>
          <p:cNvPr id="8" name="object 8"/>
          <p:cNvSpPr/>
          <p:nvPr/>
        </p:nvSpPr>
        <p:spPr>
          <a:xfrm>
            <a:off x="2074926" y="4138421"/>
            <a:ext cx="655320" cy="465455"/>
          </a:xfrm>
          <a:custGeom>
            <a:avLst/>
            <a:gdLst/>
            <a:ahLst/>
            <a:cxnLst/>
            <a:rect l="l" t="t" r="r" b="b"/>
            <a:pathLst>
              <a:path w="655319" h="465454">
                <a:moveTo>
                  <a:pt x="60071" y="352386"/>
                </a:moveTo>
                <a:lnTo>
                  <a:pt x="0" y="465150"/>
                </a:lnTo>
                <a:lnTo>
                  <a:pt x="126237" y="445592"/>
                </a:lnTo>
                <a:lnTo>
                  <a:pt x="112011" y="425551"/>
                </a:lnTo>
                <a:lnTo>
                  <a:pt x="88646" y="425551"/>
                </a:lnTo>
                <a:lnTo>
                  <a:pt x="66675" y="394474"/>
                </a:lnTo>
                <a:lnTo>
                  <a:pt x="82150" y="383488"/>
                </a:lnTo>
                <a:lnTo>
                  <a:pt x="60071" y="352386"/>
                </a:lnTo>
                <a:close/>
              </a:path>
              <a:path w="655319" h="465454">
                <a:moveTo>
                  <a:pt x="82150" y="383488"/>
                </a:moveTo>
                <a:lnTo>
                  <a:pt x="66675" y="394474"/>
                </a:lnTo>
                <a:lnTo>
                  <a:pt x="88646" y="425551"/>
                </a:lnTo>
                <a:lnTo>
                  <a:pt x="104181" y="414523"/>
                </a:lnTo>
                <a:lnTo>
                  <a:pt x="82150" y="383488"/>
                </a:lnTo>
                <a:close/>
              </a:path>
              <a:path w="655319" h="465454">
                <a:moveTo>
                  <a:pt x="104181" y="414523"/>
                </a:moveTo>
                <a:lnTo>
                  <a:pt x="88646" y="425551"/>
                </a:lnTo>
                <a:lnTo>
                  <a:pt x="112011" y="425551"/>
                </a:lnTo>
                <a:lnTo>
                  <a:pt x="104181" y="414523"/>
                </a:lnTo>
                <a:close/>
              </a:path>
              <a:path w="655319" h="465454">
                <a:moveTo>
                  <a:pt x="551021" y="50645"/>
                </a:moveTo>
                <a:lnTo>
                  <a:pt x="82150" y="383488"/>
                </a:lnTo>
                <a:lnTo>
                  <a:pt x="104181" y="414523"/>
                </a:lnTo>
                <a:lnTo>
                  <a:pt x="573051" y="81681"/>
                </a:lnTo>
                <a:lnTo>
                  <a:pt x="551021" y="50645"/>
                </a:lnTo>
                <a:close/>
              </a:path>
              <a:path w="655319" h="465454">
                <a:moveTo>
                  <a:pt x="634086" y="39623"/>
                </a:moveTo>
                <a:lnTo>
                  <a:pt x="566547" y="39623"/>
                </a:lnTo>
                <a:lnTo>
                  <a:pt x="588644" y="70611"/>
                </a:lnTo>
                <a:lnTo>
                  <a:pt x="573051" y="81681"/>
                </a:lnTo>
                <a:lnTo>
                  <a:pt x="595122" y="112775"/>
                </a:lnTo>
                <a:lnTo>
                  <a:pt x="634086" y="39623"/>
                </a:lnTo>
                <a:close/>
              </a:path>
              <a:path w="655319" h="465454">
                <a:moveTo>
                  <a:pt x="566547" y="39623"/>
                </a:moveTo>
                <a:lnTo>
                  <a:pt x="551021" y="50645"/>
                </a:lnTo>
                <a:lnTo>
                  <a:pt x="573051" y="81681"/>
                </a:lnTo>
                <a:lnTo>
                  <a:pt x="588644" y="70611"/>
                </a:lnTo>
                <a:lnTo>
                  <a:pt x="566547" y="39623"/>
                </a:lnTo>
                <a:close/>
              </a:path>
              <a:path w="655319" h="465454">
                <a:moveTo>
                  <a:pt x="655193" y="0"/>
                </a:moveTo>
                <a:lnTo>
                  <a:pt x="528955" y="19557"/>
                </a:lnTo>
                <a:lnTo>
                  <a:pt x="551021" y="50645"/>
                </a:lnTo>
                <a:lnTo>
                  <a:pt x="566547" y="39623"/>
                </a:lnTo>
                <a:lnTo>
                  <a:pt x="634086" y="39623"/>
                </a:lnTo>
                <a:lnTo>
                  <a:pt x="655193" y="0"/>
                </a:lnTo>
                <a:close/>
              </a:path>
            </a:pathLst>
          </a:custGeom>
          <a:solidFill>
            <a:srgbClr val="497DBA"/>
          </a:solidFill>
        </p:spPr>
        <p:txBody>
          <a:bodyPr wrap="square" lIns="0" tIns="0" rIns="0" bIns="0" rtlCol="0"/>
          <a:lstStyle/>
          <a:p/>
        </p:txBody>
      </p:sp>
      <p:sp>
        <p:nvSpPr>
          <p:cNvPr id="9" name="object 9"/>
          <p:cNvSpPr/>
          <p:nvPr/>
        </p:nvSpPr>
        <p:spPr>
          <a:xfrm>
            <a:off x="3784853" y="2375535"/>
            <a:ext cx="612140" cy="133350"/>
          </a:xfrm>
          <a:custGeom>
            <a:avLst/>
            <a:gdLst/>
            <a:ahLst/>
            <a:cxnLst/>
            <a:rect l="l" t="t" r="r" b="b"/>
            <a:pathLst>
              <a:path w="612139" h="133350">
                <a:moveTo>
                  <a:pt x="133350" y="0"/>
                </a:moveTo>
                <a:lnTo>
                  <a:pt x="0" y="66675"/>
                </a:lnTo>
                <a:lnTo>
                  <a:pt x="133350" y="133350"/>
                </a:lnTo>
                <a:lnTo>
                  <a:pt x="133350" y="88900"/>
                </a:lnTo>
                <a:lnTo>
                  <a:pt x="111125" y="88900"/>
                </a:lnTo>
                <a:lnTo>
                  <a:pt x="111125" y="44450"/>
                </a:lnTo>
                <a:lnTo>
                  <a:pt x="133350" y="44450"/>
                </a:lnTo>
                <a:lnTo>
                  <a:pt x="133350" y="0"/>
                </a:lnTo>
                <a:close/>
              </a:path>
              <a:path w="612139" h="133350">
                <a:moveTo>
                  <a:pt x="478536" y="0"/>
                </a:moveTo>
                <a:lnTo>
                  <a:pt x="478536" y="133350"/>
                </a:lnTo>
                <a:lnTo>
                  <a:pt x="567436" y="88900"/>
                </a:lnTo>
                <a:lnTo>
                  <a:pt x="500761" y="88900"/>
                </a:lnTo>
                <a:lnTo>
                  <a:pt x="500761" y="44450"/>
                </a:lnTo>
                <a:lnTo>
                  <a:pt x="567436" y="44450"/>
                </a:lnTo>
                <a:lnTo>
                  <a:pt x="478536" y="0"/>
                </a:lnTo>
                <a:close/>
              </a:path>
              <a:path w="612139" h="133350">
                <a:moveTo>
                  <a:pt x="133350" y="44450"/>
                </a:moveTo>
                <a:lnTo>
                  <a:pt x="111125" y="44450"/>
                </a:lnTo>
                <a:lnTo>
                  <a:pt x="111125" y="88900"/>
                </a:lnTo>
                <a:lnTo>
                  <a:pt x="133350" y="88900"/>
                </a:lnTo>
                <a:lnTo>
                  <a:pt x="133350" y="44450"/>
                </a:lnTo>
                <a:close/>
              </a:path>
              <a:path w="612139" h="133350">
                <a:moveTo>
                  <a:pt x="478536" y="44450"/>
                </a:moveTo>
                <a:lnTo>
                  <a:pt x="133350" y="44450"/>
                </a:lnTo>
                <a:lnTo>
                  <a:pt x="133350" y="88900"/>
                </a:lnTo>
                <a:lnTo>
                  <a:pt x="478536" y="88900"/>
                </a:lnTo>
                <a:lnTo>
                  <a:pt x="478536" y="44450"/>
                </a:lnTo>
                <a:close/>
              </a:path>
              <a:path w="612139" h="133350">
                <a:moveTo>
                  <a:pt x="567436" y="44450"/>
                </a:moveTo>
                <a:lnTo>
                  <a:pt x="500761" y="44450"/>
                </a:lnTo>
                <a:lnTo>
                  <a:pt x="500761" y="88900"/>
                </a:lnTo>
                <a:lnTo>
                  <a:pt x="567436" y="88900"/>
                </a:lnTo>
                <a:lnTo>
                  <a:pt x="611886" y="66675"/>
                </a:lnTo>
                <a:lnTo>
                  <a:pt x="567436" y="44450"/>
                </a:lnTo>
                <a:close/>
              </a:path>
            </a:pathLst>
          </a:custGeom>
          <a:solidFill>
            <a:srgbClr val="497DBA"/>
          </a:solidFill>
        </p:spPr>
        <p:txBody>
          <a:bodyPr wrap="square" lIns="0" tIns="0" rIns="0" bIns="0" rtlCol="0"/>
          <a:lstStyle/>
          <a:p/>
        </p:txBody>
      </p:sp>
      <p:sp>
        <p:nvSpPr>
          <p:cNvPr id="10" name="object 10"/>
          <p:cNvSpPr/>
          <p:nvPr/>
        </p:nvSpPr>
        <p:spPr>
          <a:xfrm>
            <a:off x="6233921" y="3842765"/>
            <a:ext cx="699770" cy="421640"/>
          </a:xfrm>
          <a:custGeom>
            <a:avLst/>
            <a:gdLst/>
            <a:ahLst/>
            <a:cxnLst/>
            <a:rect l="l" t="t" r="r" b="b"/>
            <a:pathLst>
              <a:path w="699770" h="421639">
                <a:moveTo>
                  <a:pt x="573674" y="371562"/>
                </a:moveTo>
                <a:lnTo>
                  <a:pt x="550799" y="409574"/>
                </a:lnTo>
                <a:lnTo>
                  <a:pt x="699388" y="421258"/>
                </a:lnTo>
                <a:lnTo>
                  <a:pt x="675125" y="383031"/>
                </a:lnTo>
                <a:lnTo>
                  <a:pt x="592708" y="383031"/>
                </a:lnTo>
                <a:lnTo>
                  <a:pt x="573674" y="371562"/>
                </a:lnTo>
                <a:close/>
              </a:path>
              <a:path w="699770" h="421639">
                <a:moveTo>
                  <a:pt x="596615" y="333439"/>
                </a:moveTo>
                <a:lnTo>
                  <a:pt x="573674" y="371562"/>
                </a:lnTo>
                <a:lnTo>
                  <a:pt x="592708" y="383031"/>
                </a:lnTo>
                <a:lnTo>
                  <a:pt x="615696" y="344931"/>
                </a:lnTo>
                <a:lnTo>
                  <a:pt x="596615" y="333439"/>
                </a:lnTo>
                <a:close/>
              </a:path>
              <a:path w="699770" h="421639">
                <a:moveTo>
                  <a:pt x="619505" y="295401"/>
                </a:moveTo>
                <a:lnTo>
                  <a:pt x="596615" y="333439"/>
                </a:lnTo>
                <a:lnTo>
                  <a:pt x="615696" y="344931"/>
                </a:lnTo>
                <a:lnTo>
                  <a:pt x="592708" y="383031"/>
                </a:lnTo>
                <a:lnTo>
                  <a:pt x="675125" y="383031"/>
                </a:lnTo>
                <a:lnTo>
                  <a:pt x="619505" y="295401"/>
                </a:lnTo>
                <a:close/>
              </a:path>
              <a:path w="699770" h="421639">
                <a:moveTo>
                  <a:pt x="125679" y="49797"/>
                </a:moveTo>
                <a:lnTo>
                  <a:pt x="102808" y="87845"/>
                </a:lnTo>
                <a:lnTo>
                  <a:pt x="573674" y="371562"/>
                </a:lnTo>
                <a:lnTo>
                  <a:pt x="596615" y="333439"/>
                </a:lnTo>
                <a:lnTo>
                  <a:pt x="125679" y="49797"/>
                </a:lnTo>
                <a:close/>
              </a:path>
              <a:path w="699770" h="421639">
                <a:moveTo>
                  <a:pt x="0" y="0"/>
                </a:moveTo>
                <a:lnTo>
                  <a:pt x="79882" y="125983"/>
                </a:lnTo>
                <a:lnTo>
                  <a:pt x="102808" y="87845"/>
                </a:lnTo>
                <a:lnTo>
                  <a:pt x="83692" y="76326"/>
                </a:lnTo>
                <a:lnTo>
                  <a:pt x="106679" y="38353"/>
                </a:lnTo>
                <a:lnTo>
                  <a:pt x="132558" y="38353"/>
                </a:lnTo>
                <a:lnTo>
                  <a:pt x="148589" y="11683"/>
                </a:lnTo>
                <a:lnTo>
                  <a:pt x="0" y="0"/>
                </a:lnTo>
                <a:close/>
              </a:path>
              <a:path w="699770" h="421639">
                <a:moveTo>
                  <a:pt x="106679" y="38353"/>
                </a:moveTo>
                <a:lnTo>
                  <a:pt x="83692" y="76326"/>
                </a:lnTo>
                <a:lnTo>
                  <a:pt x="102808" y="87845"/>
                </a:lnTo>
                <a:lnTo>
                  <a:pt x="125679" y="49797"/>
                </a:lnTo>
                <a:lnTo>
                  <a:pt x="106679" y="38353"/>
                </a:lnTo>
                <a:close/>
              </a:path>
              <a:path w="699770" h="421639">
                <a:moveTo>
                  <a:pt x="132558" y="38353"/>
                </a:moveTo>
                <a:lnTo>
                  <a:pt x="106679" y="38353"/>
                </a:lnTo>
                <a:lnTo>
                  <a:pt x="125679" y="49797"/>
                </a:lnTo>
                <a:lnTo>
                  <a:pt x="132558" y="38353"/>
                </a:lnTo>
                <a:close/>
              </a:path>
            </a:pathLst>
          </a:custGeom>
          <a:solidFill>
            <a:srgbClr val="497DBA"/>
          </a:solidFill>
        </p:spPr>
        <p:txBody>
          <a:bodyPr wrap="square" lIns="0" tIns="0" rIns="0" bIns="0" rtlCol="0"/>
          <a:lstStyle/>
          <a:p/>
        </p:txBody>
      </p:sp>
      <p:sp>
        <p:nvSpPr>
          <p:cNvPr id="11" name="object 11"/>
          <p:cNvSpPr/>
          <p:nvPr/>
        </p:nvSpPr>
        <p:spPr>
          <a:xfrm>
            <a:off x="3789426" y="3399663"/>
            <a:ext cx="588010" cy="133350"/>
          </a:xfrm>
          <a:custGeom>
            <a:avLst/>
            <a:gdLst/>
            <a:ahLst/>
            <a:cxnLst/>
            <a:rect l="l" t="t" r="r" b="b"/>
            <a:pathLst>
              <a:path w="588010" h="133350">
                <a:moveTo>
                  <a:pt x="133350" y="0"/>
                </a:moveTo>
                <a:lnTo>
                  <a:pt x="0" y="66675"/>
                </a:lnTo>
                <a:lnTo>
                  <a:pt x="133350" y="133350"/>
                </a:lnTo>
                <a:lnTo>
                  <a:pt x="133350" y="88900"/>
                </a:lnTo>
                <a:lnTo>
                  <a:pt x="111125" y="88900"/>
                </a:lnTo>
                <a:lnTo>
                  <a:pt x="111125" y="44450"/>
                </a:lnTo>
                <a:lnTo>
                  <a:pt x="133350" y="44450"/>
                </a:lnTo>
                <a:lnTo>
                  <a:pt x="133350" y="0"/>
                </a:lnTo>
                <a:close/>
              </a:path>
              <a:path w="588010" h="133350">
                <a:moveTo>
                  <a:pt x="454660" y="0"/>
                </a:moveTo>
                <a:lnTo>
                  <a:pt x="454660" y="133350"/>
                </a:lnTo>
                <a:lnTo>
                  <a:pt x="543560" y="88900"/>
                </a:lnTo>
                <a:lnTo>
                  <a:pt x="476885" y="88900"/>
                </a:lnTo>
                <a:lnTo>
                  <a:pt x="476885" y="44450"/>
                </a:lnTo>
                <a:lnTo>
                  <a:pt x="543560" y="44450"/>
                </a:lnTo>
                <a:lnTo>
                  <a:pt x="454660" y="0"/>
                </a:lnTo>
                <a:close/>
              </a:path>
              <a:path w="588010" h="133350">
                <a:moveTo>
                  <a:pt x="133350" y="44450"/>
                </a:moveTo>
                <a:lnTo>
                  <a:pt x="111125" y="44450"/>
                </a:lnTo>
                <a:lnTo>
                  <a:pt x="111125" y="88900"/>
                </a:lnTo>
                <a:lnTo>
                  <a:pt x="133350" y="88900"/>
                </a:lnTo>
                <a:lnTo>
                  <a:pt x="133350" y="44450"/>
                </a:lnTo>
                <a:close/>
              </a:path>
              <a:path w="588010" h="133350">
                <a:moveTo>
                  <a:pt x="454660" y="44450"/>
                </a:moveTo>
                <a:lnTo>
                  <a:pt x="133350" y="44450"/>
                </a:lnTo>
                <a:lnTo>
                  <a:pt x="133350" y="88900"/>
                </a:lnTo>
                <a:lnTo>
                  <a:pt x="454660" y="88900"/>
                </a:lnTo>
                <a:lnTo>
                  <a:pt x="454660" y="44450"/>
                </a:lnTo>
                <a:close/>
              </a:path>
              <a:path w="588010" h="133350">
                <a:moveTo>
                  <a:pt x="543560" y="44450"/>
                </a:moveTo>
                <a:lnTo>
                  <a:pt x="476885" y="44450"/>
                </a:lnTo>
                <a:lnTo>
                  <a:pt x="476885" y="88900"/>
                </a:lnTo>
                <a:lnTo>
                  <a:pt x="543560" y="88900"/>
                </a:lnTo>
                <a:lnTo>
                  <a:pt x="588010" y="66675"/>
                </a:lnTo>
                <a:lnTo>
                  <a:pt x="543560" y="44450"/>
                </a:lnTo>
                <a:close/>
              </a:path>
            </a:pathLst>
          </a:custGeom>
          <a:solidFill>
            <a:srgbClr val="497DBA"/>
          </a:solidFill>
        </p:spPr>
        <p:txBody>
          <a:bodyPr wrap="square" lIns="0" tIns="0" rIns="0" bIns="0" rtlCol="0"/>
          <a:lstStyle/>
          <a:p/>
        </p:txBody>
      </p:sp>
      <p:sp>
        <p:nvSpPr>
          <p:cNvPr id="12" name="object 12"/>
          <p:cNvSpPr/>
          <p:nvPr/>
        </p:nvSpPr>
        <p:spPr>
          <a:xfrm>
            <a:off x="2067305" y="2373629"/>
            <a:ext cx="675005" cy="347980"/>
          </a:xfrm>
          <a:custGeom>
            <a:avLst/>
            <a:gdLst/>
            <a:ahLst/>
            <a:cxnLst/>
            <a:rect l="l" t="t" r="r" b="b"/>
            <a:pathLst>
              <a:path w="675005" h="347980">
                <a:moveTo>
                  <a:pt x="546027" y="306554"/>
                </a:moveTo>
                <a:lnTo>
                  <a:pt x="525652" y="346075"/>
                </a:lnTo>
                <a:lnTo>
                  <a:pt x="674751" y="347980"/>
                </a:lnTo>
                <a:lnTo>
                  <a:pt x="651912" y="316738"/>
                </a:lnTo>
                <a:lnTo>
                  <a:pt x="565785" y="316738"/>
                </a:lnTo>
                <a:lnTo>
                  <a:pt x="546027" y="306554"/>
                </a:lnTo>
                <a:close/>
              </a:path>
              <a:path w="675005" h="347980">
                <a:moveTo>
                  <a:pt x="566382" y="267072"/>
                </a:moveTo>
                <a:lnTo>
                  <a:pt x="546027" y="306554"/>
                </a:lnTo>
                <a:lnTo>
                  <a:pt x="565785" y="316738"/>
                </a:lnTo>
                <a:lnTo>
                  <a:pt x="586105" y="277241"/>
                </a:lnTo>
                <a:lnTo>
                  <a:pt x="566382" y="267072"/>
                </a:lnTo>
                <a:close/>
              </a:path>
              <a:path w="675005" h="347980">
                <a:moveTo>
                  <a:pt x="586739" y="227584"/>
                </a:moveTo>
                <a:lnTo>
                  <a:pt x="566382" y="267072"/>
                </a:lnTo>
                <a:lnTo>
                  <a:pt x="586105" y="277241"/>
                </a:lnTo>
                <a:lnTo>
                  <a:pt x="565785" y="316738"/>
                </a:lnTo>
                <a:lnTo>
                  <a:pt x="651912" y="316738"/>
                </a:lnTo>
                <a:lnTo>
                  <a:pt x="586739" y="227584"/>
                </a:lnTo>
                <a:close/>
              </a:path>
              <a:path w="675005" h="347980">
                <a:moveTo>
                  <a:pt x="128722" y="41427"/>
                </a:moveTo>
                <a:lnTo>
                  <a:pt x="108343" y="80957"/>
                </a:lnTo>
                <a:lnTo>
                  <a:pt x="546027" y="306554"/>
                </a:lnTo>
                <a:lnTo>
                  <a:pt x="566382" y="267072"/>
                </a:lnTo>
                <a:lnTo>
                  <a:pt x="128722" y="41427"/>
                </a:lnTo>
                <a:close/>
              </a:path>
              <a:path w="675005" h="347980">
                <a:moveTo>
                  <a:pt x="0" y="0"/>
                </a:moveTo>
                <a:lnTo>
                  <a:pt x="88011" y="120396"/>
                </a:lnTo>
                <a:lnTo>
                  <a:pt x="108343" y="80957"/>
                </a:lnTo>
                <a:lnTo>
                  <a:pt x="88518" y="70739"/>
                </a:lnTo>
                <a:lnTo>
                  <a:pt x="108966" y="31242"/>
                </a:lnTo>
                <a:lnTo>
                  <a:pt x="133973" y="31242"/>
                </a:lnTo>
                <a:lnTo>
                  <a:pt x="149098" y="1905"/>
                </a:lnTo>
                <a:lnTo>
                  <a:pt x="0" y="0"/>
                </a:lnTo>
                <a:close/>
              </a:path>
              <a:path w="675005" h="347980">
                <a:moveTo>
                  <a:pt x="108966" y="31242"/>
                </a:moveTo>
                <a:lnTo>
                  <a:pt x="88518" y="70739"/>
                </a:lnTo>
                <a:lnTo>
                  <a:pt x="108343" y="80957"/>
                </a:lnTo>
                <a:lnTo>
                  <a:pt x="128722" y="41427"/>
                </a:lnTo>
                <a:lnTo>
                  <a:pt x="108966" y="31242"/>
                </a:lnTo>
                <a:close/>
              </a:path>
              <a:path w="675005" h="347980">
                <a:moveTo>
                  <a:pt x="133973" y="31242"/>
                </a:moveTo>
                <a:lnTo>
                  <a:pt x="108966" y="31242"/>
                </a:lnTo>
                <a:lnTo>
                  <a:pt x="128722" y="41427"/>
                </a:lnTo>
                <a:lnTo>
                  <a:pt x="133973" y="31242"/>
                </a:lnTo>
                <a:close/>
              </a:path>
            </a:pathLst>
          </a:custGeom>
          <a:solidFill>
            <a:srgbClr val="497DBA"/>
          </a:solidFill>
        </p:spPr>
        <p:txBody>
          <a:bodyPr wrap="square" lIns="0" tIns="0" rIns="0" bIns="0" rtlCol="0"/>
          <a:lstStyle/>
          <a:p/>
        </p:txBody>
      </p:sp>
      <p:sp>
        <p:nvSpPr>
          <p:cNvPr id="13" name="object 13"/>
          <p:cNvSpPr/>
          <p:nvPr/>
        </p:nvSpPr>
        <p:spPr>
          <a:xfrm>
            <a:off x="227075" y="1376172"/>
            <a:ext cx="1840992" cy="3709416"/>
          </a:xfrm>
          <a:prstGeom prst="rect">
            <a:avLst/>
          </a:prstGeom>
          <a:blipFill>
            <a:blip r:embed="rId3" cstate="print"/>
            <a:stretch>
              <a:fillRect/>
            </a:stretch>
          </a:blipFill>
        </p:spPr>
        <p:txBody>
          <a:bodyPr wrap="square" lIns="0" tIns="0" rIns="0" bIns="0" rtlCol="0"/>
          <a:lstStyle/>
          <a:p/>
        </p:txBody>
      </p:sp>
      <p:sp>
        <p:nvSpPr>
          <p:cNvPr id="14" name="object 14"/>
          <p:cNvSpPr txBox="1"/>
          <p:nvPr/>
        </p:nvSpPr>
        <p:spPr>
          <a:xfrm>
            <a:off x="2978657" y="1884426"/>
            <a:ext cx="375285" cy="161925"/>
          </a:xfrm>
          <a:prstGeom prst="rect">
            <a:avLst/>
          </a:prstGeom>
          <a:solidFill>
            <a:srgbClr val="00AF50"/>
          </a:solidFill>
          <a:ln w="25400">
            <a:solidFill>
              <a:srgbClr val="385D89"/>
            </a:solidFill>
          </a:ln>
        </p:spPr>
        <p:txBody>
          <a:bodyPr vert="horz" wrap="square" lIns="0" tIns="2540" rIns="0" bIns="0" rtlCol="0">
            <a:spAutoFit/>
          </a:bodyPr>
          <a:lstStyle/>
          <a:p>
            <a:pPr marL="161290" marR="97790" indent="-56515">
              <a:lnSpc>
                <a:spcPts val="620"/>
              </a:lnSpc>
              <a:spcBef>
                <a:spcPts val="20"/>
              </a:spcBef>
            </a:pPr>
            <a:r>
              <a:rPr sz="500" spc="20" dirty="0">
                <a:solidFill>
                  <a:srgbClr val="FFFFFF"/>
                </a:solidFill>
                <a:latin typeface="Arial" panose="020B0604020202020204"/>
                <a:cs typeface="Arial" panose="020B0604020202020204"/>
              </a:rPr>
              <a:t>C</a:t>
            </a:r>
            <a:r>
              <a:rPr sz="500" spc="10" dirty="0">
                <a:solidFill>
                  <a:srgbClr val="FFFFFF"/>
                </a:solidFill>
                <a:latin typeface="Arial" panose="020B0604020202020204"/>
                <a:cs typeface="Arial" panose="020B0604020202020204"/>
              </a:rPr>
              <a:t>S</a:t>
            </a:r>
            <a:r>
              <a:rPr sz="500" spc="20" dirty="0">
                <a:solidFill>
                  <a:srgbClr val="FFFFFF"/>
                </a:solidFill>
                <a:latin typeface="Arial" panose="020B0604020202020204"/>
                <a:cs typeface="Arial" panose="020B0604020202020204"/>
              </a:rPr>
              <a:t>C</a:t>
            </a:r>
            <a:r>
              <a:rPr sz="500" spc="5" dirty="0">
                <a:solidFill>
                  <a:srgbClr val="FFFFFF"/>
                </a:solidFill>
                <a:latin typeface="Arial" panose="020B0604020202020204"/>
                <a:cs typeface="Arial" panose="020B0604020202020204"/>
              </a:rPr>
              <a:t>-  </a:t>
            </a:r>
            <a:r>
              <a:rPr sz="500" spc="20" dirty="0">
                <a:solidFill>
                  <a:srgbClr val="FFFFFF"/>
                </a:solidFill>
                <a:latin typeface="Arial" panose="020B0604020202020204"/>
                <a:cs typeface="Arial" panose="020B0604020202020204"/>
              </a:rPr>
              <a:t>G</a:t>
            </a:r>
            <a:endParaRPr sz="500">
              <a:latin typeface="Arial" panose="020B0604020202020204"/>
              <a:cs typeface="Arial" panose="020B0604020202020204"/>
            </a:endParaRPr>
          </a:p>
        </p:txBody>
      </p:sp>
      <p:sp>
        <p:nvSpPr>
          <p:cNvPr id="15" name="object 15"/>
          <p:cNvSpPr txBox="1"/>
          <p:nvPr/>
        </p:nvSpPr>
        <p:spPr>
          <a:xfrm>
            <a:off x="2866770" y="2649677"/>
            <a:ext cx="198120" cy="842644"/>
          </a:xfrm>
          <a:prstGeom prst="rect">
            <a:avLst/>
          </a:prstGeom>
        </p:spPr>
        <p:txBody>
          <a:bodyPr vert="horz" wrap="square" lIns="0" tIns="15875" rIns="0" bIns="0" rtlCol="0">
            <a:spAutoFit/>
          </a:bodyPr>
          <a:lstStyle/>
          <a:p>
            <a:pPr marL="12700" marR="5080" algn="just">
              <a:lnSpc>
                <a:spcPct val="99000"/>
              </a:lnSpc>
              <a:spcBef>
                <a:spcPts val="125"/>
              </a:spcBef>
            </a:pPr>
            <a:r>
              <a:rPr sz="1350" b="1" dirty="0">
                <a:solidFill>
                  <a:srgbClr val="FF0000"/>
                </a:solidFill>
                <a:latin typeface="SimHei" panose="02010609060101010101" charset="-122"/>
                <a:cs typeface="SimHei" panose="02010609060101010101" charset="-122"/>
              </a:rPr>
              <a:t>数 </a:t>
            </a:r>
            <a:r>
              <a:rPr sz="1350" b="1" dirty="0">
                <a:solidFill>
                  <a:srgbClr val="FF0000"/>
                </a:solidFill>
                <a:latin typeface="SimHei" panose="02010609060101010101" charset="-122"/>
                <a:cs typeface="SimHei" panose="02010609060101010101" charset="-122"/>
              </a:rPr>
              <a:t>字 孪 生</a:t>
            </a:r>
            <a:endParaRPr sz="1350">
              <a:latin typeface="SimHei" panose="02010609060101010101" charset="-122"/>
              <a:cs typeface="SimHei" panose="02010609060101010101" charset="-122"/>
            </a:endParaRPr>
          </a:p>
        </p:txBody>
      </p:sp>
      <p:sp>
        <p:nvSpPr>
          <p:cNvPr id="16" name="object 16"/>
          <p:cNvSpPr/>
          <p:nvPr/>
        </p:nvSpPr>
        <p:spPr>
          <a:xfrm>
            <a:off x="3294385" y="2372447"/>
            <a:ext cx="139432" cy="119277"/>
          </a:xfrm>
          <a:prstGeom prst="rect">
            <a:avLst/>
          </a:prstGeom>
          <a:blipFill>
            <a:blip r:embed="rId4" cstate="print"/>
            <a:stretch>
              <a:fillRect/>
            </a:stretch>
          </a:blipFill>
        </p:spPr>
        <p:txBody>
          <a:bodyPr wrap="square" lIns="0" tIns="0" rIns="0" bIns="0" rtlCol="0"/>
          <a:lstStyle/>
          <a:p/>
        </p:txBody>
      </p:sp>
      <p:sp>
        <p:nvSpPr>
          <p:cNvPr id="17" name="object 17"/>
          <p:cNvSpPr/>
          <p:nvPr/>
        </p:nvSpPr>
        <p:spPr>
          <a:xfrm>
            <a:off x="3102587" y="2245096"/>
            <a:ext cx="408305" cy="356870"/>
          </a:xfrm>
          <a:custGeom>
            <a:avLst/>
            <a:gdLst/>
            <a:ahLst/>
            <a:cxnLst/>
            <a:rect l="l" t="t" r="r" b="b"/>
            <a:pathLst>
              <a:path w="408304" h="356869">
                <a:moveTo>
                  <a:pt x="259113" y="0"/>
                </a:moveTo>
                <a:lnTo>
                  <a:pt x="217273" y="3358"/>
                </a:lnTo>
                <a:lnTo>
                  <a:pt x="179351" y="19420"/>
                </a:lnTo>
                <a:lnTo>
                  <a:pt x="148355" y="45263"/>
                </a:lnTo>
                <a:lnTo>
                  <a:pt x="126055" y="78911"/>
                </a:lnTo>
                <a:lnTo>
                  <a:pt x="114222" y="118389"/>
                </a:lnTo>
                <a:lnTo>
                  <a:pt x="87654" y="122146"/>
                </a:lnTo>
                <a:lnTo>
                  <a:pt x="40903" y="146422"/>
                </a:lnTo>
                <a:lnTo>
                  <a:pt x="7248" y="194548"/>
                </a:lnTo>
                <a:lnTo>
                  <a:pt x="0" y="225573"/>
                </a:lnTo>
                <a:lnTo>
                  <a:pt x="953" y="257422"/>
                </a:lnTo>
                <a:lnTo>
                  <a:pt x="27639" y="315412"/>
                </a:lnTo>
                <a:lnTo>
                  <a:pt x="79318" y="350508"/>
                </a:lnTo>
                <a:lnTo>
                  <a:pt x="112730" y="356694"/>
                </a:lnTo>
                <a:lnTo>
                  <a:pt x="152355" y="317069"/>
                </a:lnTo>
                <a:lnTo>
                  <a:pt x="112499" y="317008"/>
                </a:lnTo>
                <a:lnTo>
                  <a:pt x="91601" y="312826"/>
                </a:lnTo>
                <a:lnTo>
                  <a:pt x="57240" y="289471"/>
                </a:lnTo>
                <a:lnTo>
                  <a:pt x="39470" y="250901"/>
                </a:lnTo>
                <a:lnTo>
                  <a:pt x="38834" y="229685"/>
                </a:lnTo>
                <a:lnTo>
                  <a:pt x="43632" y="209010"/>
                </a:lnTo>
                <a:lnTo>
                  <a:pt x="53758" y="189963"/>
                </a:lnTo>
                <a:lnTo>
                  <a:pt x="68774" y="174657"/>
                </a:lnTo>
                <a:lnTo>
                  <a:pt x="87023" y="164143"/>
                </a:lnTo>
                <a:lnTo>
                  <a:pt x="107412" y="158871"/>
                </a:lnTo>
                <a:lnTo>
                  <a:pt x="151510" y="158871"/>
                </a:lnTo>
                <a:lnTo>
                  <a:pt x="151510" y="138008"/>
                </a:lnTo>
                <a:lnTo>
                  <a:pt x="172544" y="77303"/>
                </a:lnTo>
                <a:lnTo>
                  <a:pt x="226276" y="42149"/>
                </a:lnTo>
                <a:lnTo>
                  <a:pt x="259107" y="39961"/>
                </a:lnTo>
                <a:lnTo>
                  <a:pt x="343242" y="39961"/>
                </a:lnTo>
                <a:lnTo>
                  <a:pt x="334462" y="30146"/>
                </a:lnTo>
                <a:lnTo>
                  <a:pt x="299094" y="9296"/>
                </a:lnTo>
                <a:lnTo>
                  <a:pt x="259113" y="0"/>
                </a:lnTo>
                <a:close/>
              </a:path>
              <a:path w="408304" h="356869">
                <a:moveTo>
                  <a:pt x="151510" y="158871"/>
                </a:moveTo>
                <a:lnTo>
                  <a:pt x="107412" y="158871"/>
                </a:lnTo>
                <a:lnTo>
                  <a:pt x="128844" y="159289"/>
                </a:lnTo>
                <a:lnTo>
                  <a:pt x="151510" y="163059"/>
                </a:lnTo>
                <a:lnTo>
                  <a:pt x="151510" y="158871"/>
                </a:lnTo>
                <a:close/>
              </a:path>
              <a:path w="408304" h="356869">
                <a:moveTo>
                  <a:pt x="343242" y="39961"/>
                </a:moveTo>
                <a:lnTo>
                  <a:pt x="259107" y="39961"/>
                </a:lnTo>
                <a:lnTo>
                  <a:pt x="289986" y="48534"/>
                </a:lnTo>
                <a:lnTo>
                  <a:pt x="316401" y="66696"/>
                </a:lnTo>
                <a:lnTo>
                  <a:pt x="335839" y="93274"/>
                </a:lnTo>
                <a:lnTo>
                  <a:pt x="343564" y="108675"/>
                </a:lnTo>
                <a:lnTo>
                  <a:pt x="359590" y="102988"/>
                </a:lnTo>
                <a:lnTo>
                  <a:pt x="368407" y="101020"/>
                </a:lnTo>
                <a:lnTo>
                  <a:pt x="407979" y="61449"/>
                </a:lnTo>
                <a:lnTo>
                  <a:pt x="362463" y="61449"/>
                </a:lnTo>
                <a:lnTo>
                  <a:pt x="343242" y="39961"/>
                </a:lnTo>
                <a:close/>
              </a:path>
              <a:path w="408304" h="356869">
                <a:moveTo>
                  <a:pt x="386364" y="59064"/>
                </a:moveTo>
                <a:lnTo>
                  <a:pt x="362463" y="61449"/>
                </a:lnTo>
                <a:lnTo>
                  <a:pt x="407979" y="61449"/>
                </a:lnTo>
                <a:lnTo>
                  <a:pt x="386364" y="59064"/>
                </a:lnTo>
                <a:close/>
              </a:path>
            </a:pathLst>
          </a:custGeom>
          <a:solidFill>
            <a:srgbClr val="000000"/>
          </a:solidFill>
        </p:spPr>
        <p:txBody>
          <a:bodyPr wrap="square" lIns="0" tIns="0" rIns="0" bIns="0" rtlCol="0"/>
          <a:lstStyle/>
          <a:p/>
        </p:txBody>
      </p:sp>
      <p:sp>
        <p:nvSpPr>
          <p:cNvPr id="18" name="object 18"/>
          <p:cNvSpPr/>
          <p:nvPr/>
        </p:nvSpPr>
        <p:spPr>
          <a:xfrm>
            <a:off x="3358393" y="3174071"/>
            <a:ext cx="139433" cy="119277"/>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3166595" y="3046720"/>
            <a:ext cx="408305" cy="356870"/>
          </a:xfrm>
          <a:custGeom>
            <a:avLst/>
            <a:gdLst/>
            <a:ahLst/>
            <a:cxnLst/>
            <a:rect l="l" t="t" r="r" b="b"/>
            <a:pathLst>
              <a:path w="408304" h="356870">
                <a:moveTo>
                  <a:pt x="259113" y="0"/>
                </a:moveTo>
                <a:lnTo>
                  <a:pt x="217273" y="3358"/>
                </a:lnTo>
                <a:lnTo>
                  <a:pt x="179351" y="19420"/>
                </a:lnTo>
                <a:lnTo>
                  <a:pt x="148355" y="45263"/>
                </a:lnTo>
                <a:lnTo>
                  <a:pt x="126055" y="78911"/>
                </a:lnTo>
                <a:lnTo>
                  <a:pt x="114222" y="118389"/>
                </a:lnTo>
                <a:lnTo>
                  <a:pt x="87654" y="122146"/>
                </a:lnTo>
                <a:lnTo>
                  <a:pt x="40903" y="146422"/>
                </a:lnTo>
                <a:lnTo>
                  <a:pt x="7248" y="194548"/>
                </a:lnTo>
                <a:lnTo>
                  <a:pt x="0" y="225573"/>
                </a:lnTo>
                <a:lnTo>
                  <a:pt x="953" y="257422"/>
                </a:lnTo>
                <a:lnTo>
                  <a:pt x="27639" y="315412"/>
                </a:lnTo>
                <a:lnTo>
                  <a:pt x="79318" y="350508"/>
                </a:lnTo>
                <a:lnTo>
                  <a:pt x="112731" y="356694"/>
                </a:lnTo>
                <a:lnTo>
                  <a:pt x="152356" y="317069"/>
                </a:lnTo>
                <a:lnTo>
                  <a:pt x="112499" y="317008"/>
                </a:lnTo>
                <a:lnTo>
                  <a:pt x="91601" y="312826"/>
                </a:lnTo>
                <a:lnTo>
                  <a:pt x="57240" y="289471"/>
                </a:lnTo>
                <a:lnTo>
                  <a:pt x="39470" y="250901"/>
                </a:lnTo>
                <a:lnTo>
                  <a:pt x="38834" y="229685"/>
                </a:lnTo>
                <a:lnTo>
                  <a:pt x="43632" y="209010"/>
                </a:lnTo>
                <a:lnTo>
                  <a:pt x="53758" y="189963"/>
                </a:lnTo>
                <a:lnTo>
                  <a:pt x="68774" y="174657"/>
                </a:lnTo>
                <a:lnTo>
                  <a:pt x="87023" y="164143"/>
                </a:lnTo>
                <a:lnTo>
                  <a:pt x="107412" y="158872"/>
                </a:lnTo>
                <a:lnTo>
                  <a:pt x="151510" y="158872"/>
                </a:lnTo>
                <a:lnTo>
                  <a:pt x="151510" y="138008"/>
                </a:lnTo>
                <a:lnTo>
                  <a:pt x="172544" y="77303"/>
                </a:lnTo>
                <a:lnTo>
                  <a:pt x="226276" y="42149"/>
                </a:lnTo>
                <a:lnTo>
                  <a:pt x="259107" y="39961"/>
                </a:lnTo>
                <a:lnTo>
                  <a:pt x="343242" y="39961"/>
                </a:lnTo>
                <a:lnTo>
                  <a:pt x="334462" y="30146"/>
                </a:lnTo>
                <a:lnTo>
                  <a:pt x="299094" y="9296"/>
                </a:lnTo>
                <a:lnTo>
                  <a:pt x="259113" y="0"/>
                </a:lnTo>
                <a:close/>
              </a:path>
              <a:path w="408304" h="356870">
                <a:moveTo>
                  <a:pt x="151510" y="158872"/>
                </a:moveTo>
                <a:lnTo>
                  <a:pt x="107412" y="158872"/>
                </a:lnTo>
                <a:lnTo>
                  <a:pt x="128844" y="159289"/>
                </a:lnTo>
                <a:lnTo>
                  <a:pt x="151510" y="163059"/>
                </a:lnTo>
                <a:lnTo>
                  <a:pt x="151510" y="158872"/>
                </a:lnTo>
                <a:close/>
              </a:path>
              <a:path w="408304" h="356870">
                <a:moveTo>
                  <a:pt x="343242" y="39961"/>
                </a:moveTo>
                <a:lnTo>
                  <a:pt x="259107" y="39961"/>
                </a:lnTo>
                <a:lnTo>
                  <a:pt x="289986" y="48534"/>
                </a:lnTo>
                <a:lnTo>
                  <a:pt x="316401" y="66696"/>
                </a:lnTo>
                <a:lnTo>
                  <a:pt x="335839" y="93274"/>
                </a:lnTo>
                <a:lnTo>
                  <a:pt x="343564" y="108675"/>
                </a:lnTo>
                <a:lnTo>
                  <a:pt x="359590" y="102988"/>
                </a:lnTo>
                <a:lnTo>
                  <a:pt x="368408" y="101020"/>
                </a:lnTo>
                <a:lnTo>
                  <a:pt x="407980" y="61449"/>
                </a:lnTo>
                <a:lnTo>
                  <a:pt x="362463" y="61449"/>
                </a:lnTo>
                <a:lnTo>
                  <a:pt x="343242" y="39961"/>
                </a:lnTo>
                <a:close/>
              </a:path>
              <a:path w="408304" h="356870">
                <a:moveTo>
                  <a:pt x="386364" y="59064"/>
                </a:moveTo>
                <a:lnTo>
                  <a:pt x="362463" y="61449"/>
                </a:lnTo>
                <a:lnTo>
                  <a:pt x="407980" y="61449"/>
                </a:lnTo>
                <a:lnTo>
                  <a:pt x="386364" y="59064"/>
                </a:lnTo>
                <a:close/>
              </a:path>
            </a:pathLst>
          </a:custGeom>
          <a:solidFill>
            <a:srgbClr val="000000"/>
          </a:solidFill>
        </p:spPr>
        <p:txBody>
          <a:bodyPr wrap="square" lIns="0" tIns="0" rIns="0" bIns="0" rtlCol="0"/>
          <a:lstStyle/>
          <a:p/>
        </p:txBody>
      </p:sp>
      <p:sp>
        <p:nvSpPr>
          <p:cNvPr id="20" name="object 20"/>
          <p:cNvSpPr/>
          <p:nvPr/>
        </p:nvSpPr>
        <p:spPr>
          <a:xfrm>
            <a:off x="3343153" y="4134191"/>
            <a:ext cx="200355" cy="159745"/>
          </a:xfrm>
          <a:prstGeom prst="rect">
            <a:avLst/>
          </a:prstGeom>
          <a:blipFill>
            <a:blip r:embed="rId6" cstate="print"/>
            <a:stretch>
              <a:fillRect/>
            </a:stretch>
          </a:blipFill>
        </p:spPr>
        <p:txBody>
          <a:bodyPr wrap="square" lIns="0" tIns="0" rIns="0" bIns="0" rtlCol="0"/>
          <a:lstStyle/>
          <a:p/>
        </p:txBody>
      </p:sp>
      <p:sp>
        <p:nvSpPr>
          <p:cNvPr id="21" name="object 21"/>
          <p:cNvSpPr/>
          <p:nvPr/>
        </p:nvSpPr>
        <p:spPr>
          <a:xfrm>
            <a:off x="3151355" y="4006840"/>
            <a:ext cx="586740" cy="357505"/>
          </a:xfrm>
          <a:custGeom>
            <a:avLst/>
            <a:gdLst/>
            <a:ahLst/>
            <a:cxnLst/>
            <a:rect l="l" t="t" r="r" b="b"/>
            <a:pathLst>
              <a:path w="586739" h="357504">
                <a:moveTo>
                  <a:pt x="259114" y="0"/>
                </a:moveTo>
                <a:lnTo>
                  <a:pt x="217273" y="3358"/>
                </a:lnTo>
                <a:lnTo>
                  <a:pt x="179351" y="19420"/>
                </a:lnTo>
                <a:lnTo>
                  <a:pt x="148355" y="45263"/>
                </a:lnTo>
                <a:lnTo>
                  <a:pt x="126056" y="78911"/>
                </a:lnTo>
                <a:lnTo>
                  <a:pt x="114222" y="118389"/>
                </a:lnTo>
                <a:lnTo>
                  <a:pt x="87654" y="122146"/>
                </a:lnTo>
                <a:lnTo>
                  <a:pt x="40903" y="146422"/>
                </a:lnTo>
                <a:lnTo>
                  <a:pt x="7248" y="194548"/>
                </a:lnTo>
                <a:lnTo>
                  <a:pt x="0" y="225573"/>
                </a:lnTo>
                <a:lnTo>
                  <a:pt x="953" y="257422"/>
                </a:lnTo>
                <a:lnTo>
                  <a:pt x="27639" y="315412"/>
                </a:lnTo>
                <a:lnTo>
                  <a:pt x="79318" y="350508"/>
                </a:lnTo>
                <a:lnTo>
                  <a:pt x="489202" y="357397"/>
                </a:lnTo>
                <a:lnTo>
                  <a:pt x="527869" y="348622"/>
                </a:lnTo>
                <a:lnTo>
                  <a:pt x="559093" y="326456"/>
                </a:lnTo>
                <a:lnTo>
                  <a:pt x="564771" y="317584"/>
                </a:lnTo>
                <a:lnTo>
                  <a:pt x="489202" y="317584"/>
                </a:lnTo>
                <a:lnTo>
                  <a:pt x="112499" y="317008"/>
                </a:lnTo>
                <a:lnTo>
                  <a:pt x="72869" y="303434"/>
                </a:lnTo>
                <a:lnTo>
                  <a:pt x="45650" y="271571"/>
                </a:lnTo>
                <a:lnTo>
                  <a:pt x="38834" y="229685"/>
                </a:lnTo>
                <a:lnTo>
                  <a:pt x="43632" y="209010"/>
                </a:lnTo>
                <a:lnTo>
                  <a:pt x="53758" y="189964"/>
                </a:lnTo>
                <a:lnTo>
                  <a:pt x="68774" y="174657"/>
                </a:lnTo>
                <a:lnTo>
                  <a:pt x="87023" y="164144"/>
                </a:lnTo>
                <a:lnTo>
                  <a:pt x="107412" y="158872"/>
                </a:lnTo>
                <a:lnTo>
                  <a:pt x="151510" y="158872"/>
                </a:lnTo>
                <a:lnTo>
                  <a:pt x="151510" y="138008"/>
                </a:lnTo>
                <a:lnTo>
                  <a:pt x="172544" y="77303"/>
                </a:lnTo>
                <a:lnTo>
                  <a:pt x="226276" y="42149"/>
                </a:lnTo>
                <a:lnTo>
                  <a:pt x="259107" y="39961"/>
                </a:lnTo>
                <a:lnTo>
                  <a:pt x="343242" y="39961"/>
                </a:lnTo>
                <a:lnTo>
                  <a:pt x="334462" y="30146"/>
                </a:lnTo>
                <a:lnTo>
                  <a:pt x="299094" y="9296"/>
                </a:lnTo>
                <a:lnTo>
                  <a:pt x="259114" y="0"/>
                </a:lnTo>
                <a:close/>
              </a:path>
              <a:path w="586739" h="357504">
                <a:moveTo>
                  <a:pt x="473042" y="98895"/>
                </a:moveTo>
                <a:lnTo>
                  <a:pt x="377932" y="98895"/>
                </a:lnTo>
                <a:lnTo>
                  <a:pt x="396463" y="99267"/>
                </a:lnTo>
                <a:lnTo>
                  <a:pt x="414387" y="103992"/>
                </a:lnTo>
                <a:lnTo>
                  <a:pt x="455059" y="141401"/>
                </a:lnTo>
                <a:lnTo>
                  <a:pt x="463790" y="177694"/>
                </a:lnTo>
                <a:lnTo>
                  <a:pt x="463790" y="197632"/>
                </a:lnTo>
                <a:lnTo>
                  <a:pt x="489840" y="197632"/>
                </a:lnTo>
                <a:lnTo>
                  <a:pt x="512989" y="203220"/>
                </a:lnTo>
                <a:lnTo>
                  <a:pt x="531552" y="216786"/>
                </a:lnTo>
                <a:lnTo>
                  <a:pt x="543680" y="236328"/>
                </a:lnTo>
                <a:lnTo>
                  <a:pt x="547522" y="259845"/>
                </a:lnTo>
                <a:lnTo>
                  <a:pt x="542338" y="282087"/>
                </a:lnTo>
                <a:lnTo>
                  <a:pt x="529757" y="300253"/>
                </a:lnTo>
                <a:lnTo>
                  <a:pt x="511478" y="312649"/>
                </a:lnTo>
                <a:lnTo>
                  <a:pt x="489202" y="317584"/>
                </a:lnTo>
                <a:lnTo>
                  <a:pt x="564771" y="317584"/>
                </a:lnTo>
                <a:lnTo>
                  <a:pt x="579742" y="294189"/>
                </a:lnTo>
                <a:lnTo>
                  <a:pt x="586682" y="255110"/>
                </a:lnTo>
                <a:lnTo>
                  <a:pt x="579624" y="220481"/>
                </a:lnTo>
                <a:lnTo>
                  <a:pt x="561627" y="191239"/>
                </a:lnTo>
                <a:lnTo>
                  <a:pt x="534820" y="169802"/>
                </a:lnTo>
                <a:lnTo>
                  <a:pt x="501333" y="158586"/>
                </a:lnTo>
                <a:lnTo>
                  <a:pt x="495311" y="135849"/>
                </a:lnTo>
                <a:lnTo>
                  <a:pt x="485114" y="114900"/>
                </a:lnTo>
                <a:lnTo>
                  <a:pt x="473042" y="98895"/>
                </a:lnTo>
                <a:close/>
              </a:path>
              <a:path w="586739" h="357504">
                <a:moveTo>
                  <a:pt x="151510" y="158872"/>
                </a:moveTo>
                <a:lnTo>
                  <a:pt x="107412" y="158872"/>
                </a:lnTo>
                <a:lnTo>
                  <a:pt x="128844" y="159289"/>
                </a:lnTo>
                <a:lnTo>
                  <a:pt x="151510" y="163059"/>
                </a:lnTo>
                <a:lnTo>
                  <a:pt x="151510" y="158872"/>
                </a:lnTo>
                <a:close/>
              </a:path>
              <a:path w="586739" h="357504">
                <a:moveTo>
                  <a:pt x="343242" y="39961"/>
                </a:moveTo>
                <a:lnTo>
                  <a:pt x="259107" y="39961"/>
                </a:lnTo>
                <a:lnTo>
                  <a:pt x="289986" y="48534"/>
                </a:lnTo>
                <a:lnTo>
                  <a:pt x="316401" y="66696"/>
                </a:lnTo>
                <a:lnTo>
                  <a:pt x="335839" y="93274"/>
                </a:lnTo>
                <a:lnTo>
                  <a:pt x="343564" y="108675"/>
                </a:lnTo>
                <a:lnTo>
                  <a:pt x="359590" y="102988"/>
                </a:lnTo>
                <a:lnTo>
                  <a:pt x="377932" y="98895"/>
                </a:lnTo>
                <a:lnTo>
                  <a:pt x="473042" y="98895"/>
                </a:lnTo>
                <a:lnTo>
                  <a:pt x="471086" y="96302"/>
                </a:lnTo>
                <a:lnTo>
                  <a:pt x="453575" y="80621"/>
                </a:lnTo>
                <a:lnTo>
                  <a:pt x="432655" y="68806"/>
                </a:lnTo>
                <a:lnTo>
                  <a:pt x="410006" y="61569"/>
                </a:lnTo>
                <a:lnTo>
                  <a:pt x="408875" y="61449"/>
                </a:lnTo>
                <a:lnTo>
                  <a:pt x="362464" y="61449"/>
                </a:lnTo>
                <a:lnTo>
                  <a:pt x="343242" y="39961"/>
                </a:lnTo>
                <a:close/>
              </a:path>
              <a:path w="586739" h="357504">
                <a:moveTo>
                  <a:pt x="386364" y="59064"/>
                </a:moveTo>
                <a:lnTo>
                  <a:pt x="362464" y="61449"/>
                </a:lnTo>
                <a:lnTo>
                  <a:pt x="408875" y="61449"/>
                </a:lnTo>
                <a:lnTo>
                  <a:pt x="386364" y="59064"/>
                </a:lnTo>
                <a:close/>
              </a:path>
            </a:pathLst>
          </a:custGeom>
          <a:solidFill>
            <a:srgbClr val="000000"/>
          </a:solidFill>
        </p:spPr>
        <p:txBody>
          <a:bodyPr wrap="square" lIns="0" tIns="0" rIns="0" bIns="0" rtlCol="0"/>
          <a:lstStyle/>
          <a:p/>
        </p:txBody>
      </p:sp>
      <p:sp>
        <p:nvSpPr>
          <p:cNvPr id="22" name="object 22"/>
          <p:cNvSpPr txBox="1"/>
          <p:nvPr/>
        </p:nvSpPr>
        <p:spPr>
          <a:xfrm>
            <a:off x="6685915" y="822705"/>
            <a:ext cx="1107440" cy="438150"/>
          </a:xfrm>
          <a:prstGeom prst="rect">
            <a:avLst/>
          </a:prstGeom>
        </p:spPr>
        <p:txBody>
          <a:bodyPr vert="horz" wrap="square" lIns="0" tIns="13335" rIns="0" bIns="0" rtlCol="0">
            <a:spAutoFit/>
          </a:bodyPr>
          <a:lstStyle/>
          <a:p>
            <a:pPr marL="12700" marR="5080">
              <a:lnSpc>
                <a:spcPct val="100000"/>
              </a:lnSpc>
              <a:spcBef>
                <a:spcPts val="105"/>
              </a:spcBef>
            </a:pPr>
            <a:r>
              <a:rPr sz="1350" b="1" spc="10" dirty="0">
                <a:latin typeface="SimHei" panose="02010609060101010101" charset="-122"/>
                <a:cs typeface="SimHei" panose="02010609060101010101" charset="-122"/>
              </a:rPr>
              <a:t>输入</a:t>
            </a:r>
            <a:r>
              <a:rPr sz="1350" b="1" spc="-20" dirty="0">
                <a:latin typeface="Arial" panose="020B0604020202020204"/>
                <a:cs typeface="Arial" panose="020B0604020202020204"/>
              </a:rPr>
              <a:t>/</a:t>
            </a:r>
            <a:r>
              <a:rPr sz="1350" b="1" dirty="0">
                <a:latin typeface="SimHei" panose="02010609060101010101" charset="-122"/>
                <a:cs typeface="SimHei" panose="02010609060101010101" charset="-122"/>
              </a:rPr>
              <a:t>输出连接 </a:t>
            </a:r>
            <a:r>
              <a:rPr sz="1350" b="1" dirty="0">
                <a:latin typeface="SimHei" panose="02010609060101010101" charset="-122"/>
                <a:cs typeface="SimHei" panose="02010609060101010101" charset="-122"/>
              </a:rPr>
              <a:t>给</a:t>
            </a:r>
            <a:r>
              <a:rPr sz="1350" b="1" spc="-15" dirty="0">
                <a:latin typeface="SimHei" panose="02010609060101010101" charset="-122"/>
                <a:cs typeface="SimHei" panose="02010609060101010101" charset="-122"/>
              </a:rPr>
              <a:t>不</a:t>
            </a:r>
            <a:r>
              <a:rPr sz="1350" b="1" dirty="0">
                <a:latin typeface="SimHei" panose="02010609060101010101" charset="-122"/>
                <a:cs typeface="SimHei" panose="02010609060101010101" charset="-122"/>
              </a:rPr>
              <a:t>同</a:t>
            </a:r>
            <a:r>
              <a:rPr sz="1350" b="1" spc="-15" dirty="0">
                <a:latin typeface="SimHei" panose="02010609060101010101" charset="-122"/>
                <a:cs typeface="SimHei" panose="02010609060101010101" charset="-122"/>
              </a:rPr>
              <a:t>的</a:t>
            </a:r>
            <a:r>
              <a:rPr sz="1350" b="1" dirty="0">
                <a:latin typeface="SimHei" panose="02010609060101010101" charset="-122"/>
                <a:cs typeface="SimHei" panose="02010609060101010101" charset="-122"/>
              </a:rPr>
              <a:t>顾客</a:t>
            </a:r>
            <a:endParaRPr sz="1350">
              <a:latin typeface="SimHei" panose="02010609060101010101" charset="-122"/>
              <a:cs typeface="SimHei" panose="02010609060101010101" charset="-122"/>
            </a:endParaRPr>
          </a:p>
        </p:txBody>
      </p:sp>
      <p:sp>
        <p:nvSpPr>
          <p:cNvPr id="23" name="object 23"/>
          <p:cNvSpPr/>
          <p:nvPr/>
        </p:nvSpPr>
        <p:spPr>
          <a:xfrm>
            <a:off x="4671186" y="3867150"/>
            <a:ext cx="168910" cy="361950"/>
          </a:xfrm>
          <a:custGeom>
            <a:avLst/>
            <a:gdLst/>
            <a:ahLst/>
            <a:cxnLst/>
            <a:rect l="l" t="t" r="r" b="b"/>
            <a:pathLst>
              <a:path w="168910" h="361950">
                <a:moveTo>
                  <a:pt x="0" y="193294"/>
                </a:moveTo>
                <a:lnTo>
                  <a:pt x="25018" y="361822"/>
                </a:lnTo>
                <a:lnTo>
                  <a:pt x="136612" y="249047"/>
                </a:lnTo>
                <a:lnTo>
                  <a:pt x="88646" y="249047"/>
                </a:lnTo>
                <a:lnTo>
                  <a:pt x="40386" y="233172"/>
                </a:lnTo>
                <a:lnTo>
                  <a:pt x="48266" y="209072"/>
                </a:lnTo>
                <a:lnTo>
                  <a:pt x="0" y="193294"/>
                </a:lnTo>
                <a:close/>
              </a:path>
              <a:path w="168910" h="361950">
                <a:moveTo>
                  <a:pt x="48266" y="209072"/>
                </a:moveTo>
                <a:lnTo>
                  <a:pt x="40386" y="233172"/>
                </a:lnTo>
                <a:lnTo>
                  <a:pt x="88646" y="249047"/>
                </a:lnTo>
                <a:lnTo>
                  <a:pt x="96578" y="224866"/>
                </a:lnTo>
                <a:lnTo>
                  <a:pt x="48266" y="209072"/>
                </a:lnTo>
                <a:close/>
              </a:path>
              <a:path w="168910" h="361950">
                <a:moveTo>
                  <a:pt x="96578" y="224866"/>
                </a:moveTo>
                <a:lnTo>
                  <a:pt x="88646" y="249047"/>
                </a:lnTo>
                <a:lnTo>
                  <a:pt x="136612" y="249047"/>
                </a:lnTo>
                <a:lnTo>
                  <a:pt x="144907" y="240665"/>
                </a:lnTo>
                <a:lnTo>
                  <a:pt x="96578" y="224866"/>
                </a:lnTo>
                <a:close/>
              </a:path>
              <a:path w="168910" h="361950">
                <a:moveTo>
                  <a:pt x="71854" y="136939"/>
                </a:moveTo>
                <a:lnTo>
                  <a:pt x="48266" y="209072"/>
                </a:lnTo>
                <a:lnTo>
                  <a:pt x="96578" y="224866"/>
                </a:lnTo>
                <a:lnTo>
                  <a:pt x="120231" y="152767"/>
                </a:lnTo>
                <a:lnTo>
                  <a:pt x="71854" y="136939"/>
                </a:lnTo>
                <a:close/>
              </a:path>
              <a:path w="168910" h="361950">
                <a:moveTo>
                  <a:pt x="160167" y="112775"/>
                </a:moveTo>
                <a:lnTo>
                  <a:pt x="79755" y="112775"/>
                </a:lnTo>
                <a:lnTo>
                  <a:pt x="128142" y="128650"/>
                </a:lnTo>
                <a:lnTo>
                  <a:pt x="120231" y="152767"/>
                </a:lnTo>
                <a:lnTo>
                  <a:pt x="168401" y="168529"/>
                </a:lnTo>
                <a:lnTo>
                  <a:pt x="160167" y="112775"/>
                </a:lnTo>
                <a:close/>
              </a:path>
              <a:path w="168910" h="361950">
                <a:moveTo>
                  <a:pt x="79755" y="112775"/>
                </a:moveTo>
                <a:lnTo>
                  <a:pt x="71854" y="136939"/>
                </a:lnTo>
                <a:lnTo>
                  <a:pt x="120231" y="152767"/>
                </a:lnTo>
                <a:lnTo>
                  <a:pt x="128142" y="128650"/>
                </a:lnTo>
                <a:lnTo>
                  <a:pt x="79755" y="112775"/>
                </a:lnTo>
                <a:close/>
              </a:path>
              <a:path w="168910" h="361950">
                <a:moveTo>
                  <a:pt x="143510" y="0"/>
                </a:moveTo>
                <a:lnTo>
                  <a:pt x="23622" y="121157"/>
                </a:lnTo>
                <a:lnTo>
                  <a:pt x="71854" y="136939"/>
                </a:lnTo>
                <a:lnTo>
                  <a:pt x="79755" y="112775"/>
                </a:lnTo>
                <a:lnTo>
                  <a:pt x="160167" y="112775"/>
                </a:lnTo>
                <a:lnTo>
                  <a:pt x="143510" y="0"/>
                </a:lnTo>
                <a:close/>
              </a:path>
            </a:pathLst>
          </a:custGeom>
          <a:solidFill>
            <a:srgbClr val="497DBA"/>
          </a:solidFill>
        </p:spPr>
        <p:txBody>
          <a:bodyPr wrap="square" lIns="0" tIns="0" rIns="0" bIns="0" rtlCol="0"/>
          <a:lstStyle/>
          <a:p/>
        </p:txBody>
      </p:sp>
      <p:sp>
        <p:nvSpPr>
          <p:cNvPr id="24" name="object 24"/>
          <p:cNvSpPr/>
          <p:nvPr/>
        </p:nvSpPr>
        <p:spPr>
          <a:xfrm>
            <a:off x="4226052" y="4227576"/>
            <a:ext cx="1054608" cy="1031748"/>
          </a:xfrm>
          <a:prstGeom prst="rect">
            <a:avLst/>
          </a:prstGeom>
          <a:blipFill>
            <a:blip r:embed="rId7" cstate="print"/>
            <a:stretch>
              <a:fillRect/>
            </a:stretch>
          </a:blipFill>
        </p:spPr>
        <p:txBody>
          <a:bodyPr wrap="square" lIns="0" tIns="0" rIns="0" bIns="0" rtlCol="0"/>
          <a:lstStyle/>
          <a:p/>
        </p:txBody>
      </p:sp>
      <p:sp>
        <p:nvSpPr>
          <p:cNvPr id="25" name="object 25"/>
          <p:cNvSpPr txBox="1"/>
          <p:nvPr/>
        </p:nvSpPr>
        <p:spPr>
          <a:xfrm>
            <a:off x="4393819" y="4235272"/>
            <a:ext cx="426084" cy="187325"/>
          </a:xfrm>
          <a:prstGeom prst="rect">
            <a:avLst/>
          </a:prstGeom>
        </p:spPr>
        <p:txBody>
          <a:bodyPr vert="horz" wrap="square" lIns="0" tIns="13335" rIns="0" bIns="0" rtlCol="0">
            <a:spAutoFit/>
          </a:bodyPr>
          <a:lstStyle/>
          <a:p>
            <a:pPr marL="12700">
              <a:lnSpc>
                <a:spcPct val="100000"/>
              </a:lnSpc>
              <a:spcBef>
                <a:spcPts val="105"/>
              </a:spcBef>
            </a:pPr>
            <a:r>
              <a:rPr sz="1050" b="1" spc="5" dirty="0">
                <a:latin typeface="SimHei" panose="02010609060101010101" charset="-122"/>
                <a:cs typeface="SimHei" panose="02010609060101010101" charset="-122"/>
              </a:rPr>
              <a:t>公</a:t>
            </a:r>
            <a:r>
              <a:rPr sz="1050" b="1" spc="260" dirty="0">
                <a:latin typeface="SimHei" panose="02010609060101010101" charset="-122"/>
                <a:cs typeface="SimHei" panose="02010609060101010101" charset="-122"/>
              </a:rPr>
              <a:t>司</a:t>
            </a:r>
            <a:r>
              <a:rPr sz="1050" b="1" spc="5" dirty="0">
                <a:latin typeface="Arial" panose="020B0604020202020204"/>
                <a:cs typeface="Arial" panose="020B0604020202020204"/>
              </a:rPr>
              <a:t>A</a:t>
            </a:r>
            <a:endParaRPr sz="1050">
              <a:latin typeface="Arial" panose="020B0604020202020204"/>
              <a:cs typeface="Arial" panose="020B0604020202020204"/>
            </a:endParaRPr>
          </a:p>
        </p:txBody>
      </p:sp>
      <p:sp>
        <p:nvSpPr>
          <p:cNvPr id="26" name="object 26"/>
          <p:cNvSpPr/>
          <p:nvPr/>
        </p:nvSpPr>
        <p:spPr>
          <a:xfrm>
            <a:off x="5550408" y="4184903"/>
            <a:ext cx="1056132" cy="1031747"/>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6830568" y="4288535"/>
            <a:ext cx="1054607" cy="1031747"/>
          </a:xfrm>
          <a:prstGeom prst="rect">
            <a:avLst/>
          </a:prstGeom>
          <a:blipFill>
            <a:blip r:embed="rId7" cstate="print"/>
            <a:stretch>
              <a:fillRect/>
            </a:stretch>
          </a:blipFill>
        </p:spPr>
        <p:txBody>
          <a:bodyPr wrap="square" lIns="0" tIns="0" rIns="0" bIns="0" rtlCol="0"/>
          <a:lstStyle/>
          <a:p/>
        </p:txBody>
      </p:sp>
      <p:sp>
        <p:nvSpPr>
          <p:cNvPr id="28" name="object 28"/>
          <p:cNvSpPr txBox="1"/>
          <p:nvPr/>
        </p:nvSpPr>
        <p:spPr>
          <a:xfrm>
            <a:off x="7033641" y="4294759"/>
            <a:ext cx="426084" cy="186690"/>
          </a:xfrm>
          <a:prstGeom prst="rect">
            <a:avLst/>
          </a:prstGeom>
        </p:spPr>
        <p:txBody>
          <a:bodyPr vert="horz" wrap="square" lIns="0" tIns="13335" rIns="0" bIns="0" rtlCol="0">
            <a:spAutoFit/>
          </a:bodyPr>
          <a:lstStyle/>
          <a:p>
            <a:pPr marL="12700">
              <a:lnSpc>
                <a:spcPct val="100000"/>
              </a:lnSpc>
              <a:spcBef>
                <a:spcPts val="105"/>
              </a:spcBef>
            </a:pPr>
            <a:r>
              <a:rPr sz="1050" b="1" spc="10" dirty="0">
                <a:latin typeface="SimHei" panose="02010609060101010101" charset="-122"/>
                <a:cs typeface="SimHei" panose="02010609060101010101" charset="-122"/>
              </a:rPr>
              <a:t>公</a:t>
            </a:r>
            <a:r>
              <a:rPr sz="1050" b="1" dirty="0">
                <a:latin typeface="SimHei" panose="02010609060101010101" charset="-122"/>
                <a:cs typeface="SimHei" panose="02010609060101010101" charset="-122"/>
              </a:rPr>
              <a:t>司</a:t>
            </a:r>
            <a:r>
              <a:rPr sz="1050" b="1" spc="-335" dirty="0">
                <a:latin typeface="SimHei" panose="02010609060101010101" charset="-122"/>
                <a:cs typeface="SimHei" panose="02010609060101010101" charset="-122"/>
              </a:rPr>
              <a:t> </a:t>
            </a:r>
            <a:r>
              <a:rPr sz="1050" b="1" dirty="0">
                <a:latin typeface="Arial" panose="020B0604020202020204"/>
                <a:cs typeface="Arial" panose="020B0604020202020204"/>
              </a:rPr>
              <a:t>N</a:t>
            </a:r>
            <a:endParaRPr sz="1050">
              <a:latin typeface="Arial" panose="020B0604020202020204"/>
              <a:cs typeface="Arial" panose="020B0604020202020204"/>
            </a:endParaRPr>
          </a:p>
        </p:txBody>
      </p:sp>
      <p:sp>
        <p:nvSpPr>
          <p:cNvPr id="29" name="object 29"/>
          <p:cNvSpPr txBox="1"/>
          <p:nvPr/>
        </p:nvSpPr>
        <p:spPr>
          <a:xfrm>
            <a:off x="5715127" y="4192270"/>
            <a:ext cx="426084" cy="186690"/>
          </a:xfrm>
          <a:prstGeom prst="rect">
            <a:avLst/>
          </a:prstGeom>
        </p:spPr>
        <p:txBody>
          <a:bodyPr vert="horz" wrap="square" lIns="0" tIns="13335" rIns="0" bIns="0" rtlCol="0">
            <a:spAutoFit/>
          </a:bodyPr>
          <a:lstStyle/>
          <a:p>
            <a:pPr marL="12700">
              <a:lnSpc>
                <a:spcPct val="100000"/>
              </a:lnSpc>
              <a:spcBef>
                <a:spcPts val="105"/>
              </a:spcBef>
            </a:pPr>
            <a:r>
              <a:rPr sz="1050" b="1" spc="10" dirty="0">
                <a:latin typeface="SimHei" panose="02010609060101010101" charset="-122"/>
                <a:cs typeface="SimHei" panose="02010609060101010101" charset="-122"/>
              </a:rPr>
              <a:t>公</a:t>
            </a:r>
            <a:r>
              <a:rPr sz="1050" b="1" dirty="0">
                <a:latin typeface="SimHei" panose="02010609060101010101" charset="-122"/>
                <a:cs typeface="SimHei" panose="02010609060101010101" charset="-122"/>
              </a:rPr>
              <a:t>司</a:t>
            </a:r>
            <a:r>
              <a:rPr sz="1050" b="1" spc="-335" dirty="0">
                <a:latin typeface="SimHei" panose="02010609060101010101" charset="-122"/>
                <a:cs typeface="SimHei" panose="02010609060101010101" charset="-122"/>
              </a:rPr>
              <a:t> </a:t>
            </a:r>
            <a:r>
              <a:rPr sz="1050" b="1" dirty="0">
                <a:latin typeface="Arial" panose="020B0604020202020204"/>
                <a:cs typeface="Arial" panose="020B0604020202020204"/>
              </a:rPr>
              <a:t>B</a:t>
            </a:r>
            <a:endParaRPr sz="1050">
              <a:latin typeface="Arial" panose="020B0604020202020204"/>
              <a:cs typeface="Arial" panose="020B0604020202020204"/>
            </a:endParaRPr>
          </a:p>
        </p:txBody>
      </p:sp>
      <p:sp>
        <p:nvSpPr>
          <p:cNvPr id="30" name="object 30"/>
          <p:cNvSpPr/>
          <p:nvPr/>
        </p:nvSpPr>
        <p:spPr>
          <a:xfrm>
            <a:off x="4389882" y="1767077"/>
            <a:ext cx="2078989" cy="2075814"/>
          </a:xfrm>
          <a:custGeom>
            <a:avLst/>
            <a:gdLst/>
            <a:ahLst/>
            <a:cxnLst/>
            <a:rect l="l" t="t" r="r" b="b"/>
            <a:pathLst>
              <a:path w="2078989" h="2075814">
                <a:moveTo>
                  <a:pt x="1732788" y="0"/>
                </a:moveTo>
                <a:lnTo>
                  <a:pt x="345947" y="0"/>
                </a:lnTo>
                <a:lnTo>
                  <a:pt x="299016" y="3159"/>
                </a:lnTo>
                <a:lnTo>
                  <a:pt x="253999" y="12361"/>
                </a:lnTo>
                <a:lnTo>
                  <a:pt x="211312" y="27193"/>
                </a:lnTo>
                <a:lnTo>
                  <a:pt x="171365" y="47244"/>
                </a:lnTo>
                <a:lnTo>
                  <a:pt x="134572" y="72098"/>
                </a:lnTo>
                <a:lnTo>
                  <a:pt x="101345" y="101346"/>
                </a:lnTo>
                <a:lnTo>
                  <a:pt x="72098" y="134572"/>
                </a:lnTo>
                <a:lnTo>
                  <a:pt x="47243" y="171365"/>
                </a:lnTo>
                <a:lnTo>
                  <a:pt x="27193" y="211312"/>
                </a:lnTo>
                <a:lnTo>
                  <a:pt x="12361" y="254000"/>
                </a:lnTo>
                <a:lnTo>
                  <a:pt x="3159" y="299016"/>
                </a:lnTo>
                <a:lnTo>
                  <a:pt x="0" y="345948"/>
                </a:lnTo>
                <a:lnTo>
                  <a:pt x="0" y="1729740"/>
                </a:lnTo>
                <a:lnTo>
                  <a:pt x="3159" y="1776671"/>
                </a:lnTo>
                <a:lnTo>
                  <a:pt x="12361" y="1821688"/>
                </a:lnTo>
                <a:lnTo>
                  <a:pt x="27193" y="1864375"/>
                </a:lnTo>
                <a:lnTo>
                  <a:pt x="47244" y="1904322"/>
                </a:lnTo>
                <a:lnTo>
                  <a:pt x="72098" y="1941115"/>
                </a:lnTo>
                <a:lnTo>
                  <a:pt x="101346" y="1974342"/>
                </a:lnTo>
                <a:lnTo>
                  <a:pt x="134572" y="2003589"/>
                </a:lnTo>
                <a:lnTo>
                  <a:pt x="171365" y="2028444"/>
                </a:lnTo>
                <a:lnTo>
                  <a:pt x="211312" y="2048494"/>
                </a:lnTo>
                <a:lnTo>
                  <a:pt x="254000" y="2063326"/>
                </a:lnTo>
                <a:lnTo>
                  <a:pt x="299016" y="2072528"/>
                </a:lnTo>
                <a:lnTo>
                  <a:pt x="345947" y="2075688"/>
                </a:lnTo>
                <a:lnTo>
                  <a:pt x="1732788" y="2075688"/>
                </a:lnTo>
                <a:lnTo>
                  <a:pt x="1779719" y="2072528"/>
                </a:lnTo>
                <a:lnTo>
                  <a:pt x="1824736" y="2063326"/>
                </a:lnTo>
                <a:lnTo>
                  <a:pt x="1867423" y="2048494"/>
                </a:lnTo>
                <a:lnTo>
                  <a:pt x="1907370" y="2028444"/>
                </a:lnTo>
                <a:lnTo>
                  <a:pt x="1944163" y="2003589"/>
                </a:lnTo>
                <a:lnTo>
                  <a:pt x="1977389" y="1974342"/>
                </a:lnTo>
                <a:lnTo>
                  <a:pt x="2006637" y="1941115"/>
                </a:lnTo>
                <a:lnTo>
                  <a:pt x="2031491" y="1904322"/>
                </a:lnTo>
                <a:lnTo>
                  <a:pt x="2051542" y="1864375"/>
                </a:lnTo>
                <a:lnTo>
                  <a:pt x="2066374" y="1821688"/>
                </a:lnTo>
                <a:lnTo>
                  <a:pt x="2075576" y="1776671"/>
                </a:lnTo>
                <a:lnTo>
                  <a:pt x="2078735" y="1729740"/>
                </a:lnTo>
                <a:lnTo>
                  <a:pt x="2078735" y="345948"/>
                </a:lnTo>
                <a:lnTo>
                  <a:pt x="2075576" y="299016"/>
                </a:lnTo>
                <a:lnTo>
                  <a:pt x="2066374" y="254000"/>
                </a:lnTo>
                <a:lnTo>
                  <a:pt x="2051542" y="211312"/>
                </a:lnTo>
                <a:lnTo>
                  <a:pt x="2031491" y="171365"/>
                </a:lnTo>
                <a:lnTo>
                  <a:pt x="2006637" y="134572"/>
                </a:lnTo>
                <a:lnTo>
                  <a:pt x="1977389" y="101346"/>
                </a:lnTo>
                <a:lnTo>
                  <a:pt x="1944163" y="72098"/>
                </a:lnTo>
                <a:lnTo>
                  <a:pt x="1907370" y="47244"/>
                </a:lnTo>
                <a:lnTo>
                  <a:pt x="1867423" y="27193"/>
                </a:lnTo>
                <a:lnTo>
                  <a:pt x="1824736" y="12361"/>
                </a:lnTo>
                <a:lnTo>
                  <a:pt x="1779719" y="3159"/>
                </a:lnTo>
                <a:lnTo>
                  <a:pt x="1732788" y="0"/>
                </a:lnTo>
                <a:close/>
              </a:path>
            </a:pathLst>
          </a:custGeom>
          <a:solidFill>
            <a:srgbClr val="EDEBE0">
              <a:alpha val="14117"/>
            </a:srgbClr>
          </a:solidFill>
        </p:spPr>
        <p:txBody>
          <a:bodyPr wrap="square" lIns="0" tIns="0" rIns="0" bIns="0" rtlCol="0"/>
          <a:lstStyle/>
          <a:p/>
        </p:txBody>
      </p:sp>
      <p:sp>
        <p:nvSpPr>
          <p:cNvPr id="31" name="object 31"/>
          <p:cNvSpPr/>
          <p:nvPr/>
        </p:nvSpPr>
        <p:spPr>
          <a:xfrm>
            <a:off x="4389882" y="1767077"/>
            <a:ext cx="2078989" cy="2075814"/>
          </a:xfrm>
          <a:custGeom>
            <a:avLst/>
            <a:gdLst/>
            <a:ahLst/>
            <a:cxnLst/>
            <a:rect l="l" t="t" r="r" b="b"/>
            <a:pathLst>
              <a:path w="2078989" h="2075814">
                <a:moveTo>
                  <a:pt x="0" y="345948"/>
                </a:moveTo>
                <a:lnTo>
                  <a:pt x="3159" y="299016"/>
                </a:lnTo>
                <a:lnTo>
                  <a:pt x="12361" y="254000"/>
                </a:lnTo>
                <a:lnTo>
                  <a:pt x="27193" y="211312"/>
                </a:lnTo>
                <a:lnTo>
                  <a:pt x="47243" y="171365"/>
                </a:lnTo>
                <a:lnTo>
                  <a:pt x="72098" y="134572"/>
                </a:lnTo>
                <a:lnTo>
                  <a:pt x="101345" y="101346"/>
                </a:lnTo>
                <a:lnTo>
                  <a:pt x="134572" y="72098"/>
                </a:lnTo>
                <a:lnTo>
                  <a:pt x="171365" y="47244"/>
                </a:lnTo>
                <a:lnTo>
                  <a:pt x="211312" y="27193"/>
                </a:lnTo>
                <a:lnTo>
                  <a:pt x="253999" y="12361"/>
                </a:lnTo>
                <a:lnTo>
                  <a:pt x="299016" y="3159"/>
                </a:lnTo>
                <a:lnTo>
                  <a:pt x="345947" y="0"/>
                </a:lnTo>
                <a:lnTo>
                  <a:pt x="1732788" y="0"/>
                </a:lnTo>
                <a:lnTo>
                  <a:pt x="1779719" y="3159"/>
                </a:lnTo>
                <a:lnTo>
                  <a:pt x="1824735" y="12361"/>
                </a:lnTo>
                <a:lnTo>
                  <a:pt x="1867423" y="27193"/>
                </a:lnTo>
                <a:lnTo>
                  <a:pt x="1907370" y="47243"/>
                </a:lnTo>
                <a:lnTo>
                  <a:pt x="1944163" y="72098"/>
                </a:lnTo>
                <a:lnTo>
                  <a:pt x="1977389" y="101345"/>
                </a:lnTo>
                <a:lnTo>
                  <a:pt x="2006637" y="134572"/>
                </a:lnTo>
                <a:lnTo>
                  <a:pt x="2031491" y="171365"/>
                </a:lnTo>
                <a:lnTo>
                  <a:pt x="2051542" y="211312"/>
                </a:lnTo>
                <a:lnTo>
                  <a:pt x="2066374" y="253999"/>
                </a:lnTo>
                <a:lnTo>
                  <a:pt x="2075576" y="299016"/>
                </a:lnTo>
                <a:lnTo>
                  <a:pt x="2078735" y="345948"/>
                </a:lnTo>
                <a:lnTo>
                  <a:pt x="2078735" y="1729740"/>
                </a:lnTo>
                <a:lnTo>
                  <a:pt x="2075576" y="1776671"/>
                </a:lnTo>
                <a:lnTo>
                  <a:pt x="2066374" y="1821688"/>
                </a:lnTo>
                <a:lnTo>
                  <a:pt x="2051542" y="1864375"/>
                </a:lnTo>
                <a:lnTo>
                  <a:pt x="2031491" y="1904322"/>
                </a:lnTo>
                <a:lnTo>
                  <a:pt x="2006637" y="1941115"/>
                </a:lnTo>
                <a:lnTo>
                  <a:pt x="1977389" y="1974342"/>
                </a:lnTo>
                <a:lnTo>
                  <a:pt x="1944163" y="2003589"/>
                </a:lnTo>
                <a:lnTo>
                  <a:pt x="1907370" y="2028444"/>
                </a:lnTo>
                <a:lnTo>
                  <a:pt x="1867423" y="2048494"/>
                </a:lnTo>
                <a:lnTo>
                  <a:pt x="1824736" y="2063326"/>
                </a:lnTo>
                <a:lnTo>
                  <a:pt x="1779719" y="2072528"/>
                </a:lnTo>
                <a:lnTo>
                  <a:pt x="1732788" y="2075688"/>
                </a:lnTo>
                <a:lnTo>
                  <a:pt x="345947" y="2075688"/>
                </a:lnTo>
                <a:lnTo>
                  <a:pt x="299016" y="2072528"/>
                </a:lnTo>
                <a:lnTo>
                  <a:pt x="254000" y="2063326"/>
                </a:lnTo>
                <a:lnTo>
                  <a:pt x="211312" y="2048494"/>
                </a:lnTo>
                <a:lnTo>
                  <a:pt x="171365" y="2028444"/>
                </a:lnTo>
                <a:lnTo>
                  <a:pt x="134572" y="2003589"/>
                </a:lnTo>
                <a:lnTo>
                  <a:pt x="101346" y="1974342"/>
                </a:lnTo>
                <a:lnTo>
                  <a:pt x="72098" y="1941115"/>
                </a:lnTo>
                <a:lnTo>
                  <a:pt x="47244" y="1904322"/>
                </a:lnTo>
                <a:lnTo>
                  <a:pt x="27193" y="1864375"/>
                </a:lnTo>
                <a:lnTo>
                  <a:pt x="12361" y="1821687"/>
                </a:lnTo>
                <a:lnTo>
                  <a:pt x="3159" y="1776671"/>
                </a:lnTo>
                <a:lnTo>
                  <a:pt x="0" y="1729740"/>
                </a:lnTo>
                <a:lnTo>
                  <a:pt x="0" y="345948"/>
                </a:lnTo>
                <a:close/>
              </a:path>
            </a:pathLst>
          </a:custGeom>
          <a:ln w="25400">
            <a:solidFill>
              <a:srgbClr val="385D89"/>
            </a:solidFill>
          </a:ln>
        </p:spPr>
        <p:txBody>
          <a:bodyPr wrap="square" lIns="0" tIns="0" rIns="0" bIns="0" rtlCol="0"/>
          <a:lstStyle/>
          <a:p/>
        </p:txBody>
      </p:sp>
      <p:sp>
        <p:nvSpPr>
          <p:cNvPr id="32" name="object 32"/>
          <p:cNvSpPr/>
          <p:nvPr/>
        </p:nvSpPr>
        <p:spPr>
          <a:xfrm>
            <a:off x="6476238" y="2250185"/>
            <a:ext cx="454659" cy="152400"/>
          </a:xfrm>
          <a:custGeom>
            <a:avLst/>
            <a:gdLst/>
            <a:ahLst/>
            <a:cxnLst/>
            <a:rect l="l" t="t" r="r" b="b"/>
            <a:pathLst>
              <a:path w="454659" h="152400">
                <a:moveTo>
                  <a:pt x="152400" y="0"/>
                </a:moveTo>
                <a:lnTo>
                  <a:pt x="0" y="76200"/>
                </a:lnTo>
                <a:lnTo>
                  <a:pt x="152400" y="152400"/>
                </a:lnTo>
                <a:lnTo>
                  <a:pt x="152400" y="101600"/>
                </a:lnTo>
                <a:lnTo>
                  <a:pt x="127000" y="101600"/>
                </a:lnTo>
                <a:lnTo>
                  <a:pt x="127000" y="50800"/>
                </a:lnTo>
                <a:lnTo>
                  <a:pt x="152400" y="50800"/>
                </a:lnTo>
                <a:lnTo>
                  <a:pt x="152400" y="0"/>
                </a:lnTo>
                <a:close/>
              </a:path>
              <a:path w="454659" h="152400">
                <a:moveTo>
                  <a:pt x="301879" y="0"/>
                </a:moveTo>
                <a:lnTo>
                  <a:pt x="301879" y="152400"/>
                </a:lnTo>
                <a:lnTo>
                  <a:pt x="403479" y="101600"/>
                </a:lnTo>
                <a:lnTo>
                  <a:pt x="327279" y="101600"/>
                </a:lnTo>
                <a:lnTo>
                  <a:pt x="327279" y="50800"/>
                </a:lnTo>
                <a:lnTo>
                  <a:pt x="403479" y="50800"/>
                </a:lnTo>
                <a:lnTo>
                  <a:pt x="301879" y="0"/>
                </a:lnTo>
                <a:close/>
              </a:path>
              <a:path w="454659" h="152400">
                <a:moveTo>
                  <a:pt x="152400" y="50800"/>
                </a:moveTo>
                <a:lnTo>
                  <a:pt x="127000" y="50800"/>
                </a:lnTo>
                <a:lnTo>
                  <a:pt x="127000" y="101600"/>
                </a:lnTo>
                <a:lnTo>
                  <a:pt x="152400" y="101600"/>
                </a:lnTo>
                <a:lnTo>
                  <a:pt x="152400" y="50800"/>
                </a:lnTo>
                <a:close/>
              </a:path>
              <a:path w="454659" h="152400">
                <a:moveTo>
                  <a:pt x="301879" y="50800"/>
                </a:moveTo>
                <a:lnTo>
                  <a:pt x="152400" y="50800"/>
                </a:lnTo>
                <a:lnTo>
                  <a:pt x="152400" y="101600"/>
                </a:lnTo>
                <a:lnTo>
                  <a:pt x="301879" y="101600"/>
                </a:lnTo>
                <a:lnTo>
                  <a:pt x="301879" y="50800"/>
                </a:lnTo>
                <a:close/>
              </a:path>
              <a:path w="454659" h="152400">
                <a:moveTo>
                  <a:pt x="403479" y="50800"/>
                </a:moveTo>
                <a:lnTo>
                  <a:pt x="327279" y="50800"/>
                </a:lnTo>
                <a:lnTo>
                  <a:pt x="327279" y="101600"/>
                </a:lnTo>
                <a:lnTo>
                  <a:pt x="403479" y="101600"/>
                </a:lnTo>
                <a:lnTo>
                  <a:pt x="454279" y="76200"/>
                </a:lnTo>
                <a:lnTo>
                  <a:pt x="403479" y="50800"/>
                </a:lnTo>
                <a:close/>
              </a:path>
            </a:pathLst>
          </a:custGeom>
          <a:solidFill>
            <a:srgbClr val="497DBA"/>
          </a:solidFill>
        </p:spPr>
        <p:txBody>
          <a:bodyPr wrap="square" lIns="0" tIns="0" rIns="0" bIns="0" rtlCol="0"/>
          <a:lstStyle/>
          <a:p/>
        </p:txBody>
      </p:sp>
      <p:sp>
        <p:nvSpPr>
          <p:cNvPr id="33" name="object 33"/>
          <p:cNvSpPr/>
          <p:nvPr/>
        </p:nvSpPr>
        <p:spPr>
          <a:xfrm>
            <a:off x="5785865" y="3842765"/>
            <a:ext cx="248285" cy="329565"/>
          </a:xfrm>
          <a:custGeom>
            <a:avLst/>
            <a:gdLst/>
            <a:ahLst/>
            <a:cxnLst/>
            <a:rect l="l" t="t" r="r" b="b"/>
            <a:pathLst>
              <a:path w="248285" h="329564">
                <a:moveTo>
                  <a:pt x="136312" y="223012"/>
                </a:moveTo>
                <a:lnTo>
                  <a:pt x="95758" y="253618"/>
                </a:lnTo>
                <a:lnTo>
                  <a:pt x="248285" y="329437"/>
                </a:lnTo>
                <a:lnTo>
                  <a:pt x="232433" y="243331"/>
                </a:lnTo>
                <a:lnTo>
                  <a:pt x="151637" y="243331"/>
                </a:lnTo>
                <a:lnTo>
                  <a:pt x="136312" y="223012"/>
                </a:lnTo>
                <a:close/>
              </a:path>
              <a:path w="248285" h="329564">
                <a:moveTo>
                  <a:pt x="176853" y="192416"/>
                </a:moveTo>
                <a:lnTo>
                  <a:pt x="136312" y="223012"/>
                </a:lnTo>
                <a:lnTo>
                  <a:pt x="151637" y="243331"/>
                </a:lnTo>
                <a:lnTo>
                  <a:pt x="192150" y="212724"/>
                </a:lnTo>
                <a:lnTo>
                  <a:pt x="176853" y="192416"/>
                </a:lnTo>
                <a:close/>
              </a:path>
              <a:path w="248285" h="329564">
                <a:moveTo>
                  <a:pt x="217424" y="161797"/>
                </a:moveTo>
                <a:lnTo>
                  <a:pt x="176853" y="192416"/>
                </a:lnTo>
                <a:lnTo>
                  <a:pt x="192150" y="212724"/>
                </a:lnTo>
                <a:lnTo>
                  <a:pt x="151637" y="243331"/>
                </a:lnTo>
                <a:lnTo>
                  <a:pt x="232433" y="243331"/>
                </a:lnTo>
                <a:lnTo>
                  <a:pt x="217424" y="161797"/>
                </a:lnTo>
                <a:close/>
              </a:path>
              <a:path w="248285" h="329564">
                <a:moveTo>
                  <a:pt x="112020" y="106346"/>
                </a:moveTo>
                <a:lnTo>
                  <a:pt x="71403" y="136957"/>
                </a:lnTo>
                <a:lnTo>
                  <a:pt x="136312" y="223012"/>
                </a:lnTo>
                <a:lnTo>
                  <a:pt x="176853" y="192416"/>
                </a:lnTo>
                <a:lnTo>
                  <a:pt x="112020" y="106346"/>
                </a:lnTo>
                <a:close/>
              </a:path>
              <a:path w="248285" h="329564">
                <a:moveTo>
                  <a:pt x="0" y="0"/>
                </a:moveTo>
                <a:lnTo>
                  <a:pt x="30861" y="167512"/>
                </a:lnTo>
                <a:lnTo>
                  <a:pt x="71403" y="136957"/>
                </a:lnTo>
                <a:lnTo>
                  <a:pt x="56134" y="116712"/>
                </a:lnTo>
                <a:lnTo>
                  <a:pt x="96774" y="86105"/>
                </a:lnTo>
                <a:lnTo>
                  <a:pt x="138877" y="86105"/>
                </a:lnTo>
                <a:lnTo>
                  <a:pt x="152526" y="75818"/>
                </a:lnTo>
                <a:lnTo>
                  <a:pt x="0" y="0"/>
                </a:lnTo>
                <a:close/>
              </a:path>
              <a:path w="248285" h="329564">
                <a:moveTo>
                  <a:pt x="96774" y="86105"/>
                </a:moveTo>
                <a:lnTo>
                  <a:pt x="56134" y="116712"/>
                </a:lnTo>
                <a:lnTo>
                  <a:pt x="71403" y="136957"/>
                </a:lnTo>
                <a:lnTo>
                  <a:pt x="112020" y="106346"/>
                </a:lnTo>
                <a:lnTo>
                  <a:pt x="96774" y="86105"/>
                </a:lnTo>
                <a:close/>
              </a:path>
              <a:path w="248285" h="329564">
                <a:moveTo>
                  <a:pt x="138877" y="86105"/>
                </a:moveTo>
                <a:lnTo>
                  <a:pt x="96774" y="86105"/>
                </a:lnTo>
                <a:lnTo>
                  <a:pt x="112020" y="106346"/>
                </a:lnTo>
                <a:lnTo>
                  <a:pt x="138877" y="86105"/>
                </a:lnTo>
                <a:close/>
              </a:path>
            </a:pathLst>
          </a:custGeom>
          <a:solidFill>
            <a:srgbClr val="497DBA"/>
          </a:solidFill>
        </p:spPr>
        <p:txBody>
          <a:bodyPr wrap="square" lIns="0" tIns="0" rIns="0" bIns="0" rtlCol="0"/>
          <a:lstStyle/>
          <a:p/>
        </p:txBody>
      </p:sp>
      <p:sp>
        <p:nvSpPr>
          <p:cNvPr id="34" name="object 34"/>
          <p:cNvSpPr/>
          <p:nvPr/>
        </p:nvSpPr>
        <p:spPr>
          <a:xfrm>
            <a:off x="6468617" y="3382771"/>
            <a:ext cx="786130" cy="158115"/>
          </a:xfrm>
          <a:custGeom>
            <a:avLst/>
            <a:gdLst/>
            <a:ahLst/>
            <a:cxnLst/>
            <a:rect l="l" t="t" r="r" b="b"/>
            <a:pathLst>
              <a:path w="786129" h="158114">
                <a:moveTo>
                  <a:pt x="634238" y="5714"/>
                </a:moveTo>
                <a:lnTo>
                  <a:pt x="633645" y="56472"/>
                </a:lnTo>
                <a:lnTo>
                  <a:pt x="659003" y="56768"/>
                </a:lnTo>
                <a:lnTo>
                  <a:pt x="658495" y="107568"/>
                </a:lnTo>
                <a:lnTo>
                  <a:pt x="633049" y="107568"/>
                </a:lnTo>
                <a:lnTo>
                  <a:pt x="632460" y="158114"/>
                </a:lnTo>
                <a:lnTo>
                  <a:pt x="736570" y="107568"/>
                </a:lnTo>
                <a:lnTo>
                  <a:pt x="658495" y="107568"/>
                </a:lnTo>
                <a:lnTo>
                  <a:pt x="633053" y="107271"/>
                </a:lnTo>
                <a:lnTo>
                  <a:pt x="737184" y="107271"/>
                </a:lnTo>
                <a:lnTo>
                  <a:pt x="785749" y="83692"/>
                </a:lnTo>
                <a:lnTo>
                  <a:pt x="634238" y="5714"/>
                </a:lnTo>
                <a:close/>
              </a:path>
              <a:path w="786129" h="158114">
                <a:moveTo>
                  <a:pt x="153288" y="0"/>
                </a:moveTo>
                <a:lnTo>
                  <a:pt x="0" y="74421"/>
                </a:lnTo>
                <a:lnTo>
                  <a:pt x="151511" y="152400"/>
                </a:lnTo>
                <a:lnTo>
                  <a:pt x="152103" y="101642"/>
                </a:lnTo>
                <a:lnTo>
                  <a:pt x="126746" y="101345"/>
                </a:lnTo>
                <a:lnTo>
                  <a:pt x="127254" y="50545"/>
                </a:lnTo>
                <a:lnTo>
                  <a:pt x="152699" y="50545"/>
                </a:lnTo>
                <a:lnTo>
                  <a:pt x="153288" y="0"/>
                </a:lnTo>
                <a:close/>
              </a:path>
              <a:path w="786129" h="158114">
                <a:moveTo>
                  <a:pt x="633645" y="56472"/>
                </a:moveTo>
                <a:lnTo>
                  <a:pt x="633053" y="107271"/>
                </a:lnTo>
                <a:lnTo>
                  <a:pt x="658495" y="107568"/>
                </a:lnTo>
                <a:lnTo>
                  <a:pt x="659003" y="56768"/>
                </a:lnTo>
                <a:lnTo>
                  <a:pt x="633645" y="56472"/>
                </a:lnTo>
                <a:close/>
              </a:path>
              <a:path w="786129" h="158114">
                <a:moveTo>
                  <a:pt x="152695" y="50843"/>
                </a:moveTo>
                <a:lnTo>
                  <a:pt x="152103" y="101642"/>
                </a:lnTo>
                <a:lnTo>
                  <a:pt x="633053" y="107271"/>
                </a:lnTo>
                <a:lnTo>
                  <a:pt x="633645" y="56472"/>
                </a:lnTo>
                <a:lnTo>
                  <a:pt x="152695" y="50843"/>
                </a:lnTo>
                <a:close/>
              </a:path>
              <a:path w="786129" h="158114">
                <a:moveTo>
                  <a:pt x="127254" y="50545"/>
                </a:moveTo>
                <a:lnTo>
                  <a:pt x="126746" y="101345"/>
                </a:lnTo>
                <a:lnTo>
                  <a:pt x="152103" y="101642"/>
                </a:lnTo>
                <a:lnTo>
                  <a:pt x="152695" y="50843"/>
                </a:lnTo>
                <a:lnTo>
                  <a:pt x="127254" y="50545"/>
                </a:lnTo>
                <a:close/>
              </a:path>
              <a:path w="786129" h="158114">
                <a:moveTo>
                  <a:pt x="152699" y="50545"/>
                </a:moveTo>
                <a:lnTo>
                  <a:pt x="127254" y="50545"/>
                </a:lnTo>
                <a:lnTo>
                  <a:pt x="152695" y="50843"/>
                </a:lnTo>
                <a:lnTo>
                  <a:pt x="152699" y="50545"/>
                </a:lnTo>
                <a:close/>
              </a:path>
            </a:pathLst>
          </a:custGeom>
          <a:solidFill>
            <a:srgbClr val="497DBA"/>
          </a:solidFill>
        </p:spPr>
        <p:txBody>
          <a:bodyPr wrap="square" lIns="0" tIns="0" rIns="0" bIns="0" rtlCol="0"/>
          <a:lstStyle/>
          <a:p/>
        </p:txBody>
      </p:sp>
      <p:sp>
        <p:nvSpPr>
          <p:cNvPr id="35" name="object 35"/>
          <p:cNvSpPr txBox="1"/>
          <p:nvPr/>
        </p:nvSpPr>
        <p:spPr>
          <a:xfrm>
            <a:off x="4590034" y="2397074"/>
            <a:ext cx="1537335" cy="589915"/>
          </a:xfrm>
          <a:prstGeom prst="rect">
            <a:avLst/>
          </a:prstGeom>
        </p:spPr>
        <p:txBody>
          <a:bodyPr vert="horz" wrap="square" lIns="0" tIns="18415" rIns="0" bIns="0" rtlCol="0">
            <a:spAutoFit/>
          </a:bodyPr>
          <a:lstStyle/>
          <a:p>
            <a:pPr marL="12700" marR="5080">
              <a:lnSpc>
                <a:spcPct val="98000"/>
              </a:lnSpc>
              <a:spcBef>
                <a:spcPts val="145"/>
              </a:spcBef>
            </a:pPr>
            <a:r>
              <a:rPr sz="1250" b="1" spc="5" dirty="0">
                <a:latin typeface="SimHei" panose="02010609060101010101" charset="-122"/>
                <a:cs typeface="SimHei" panose="02010609060101010101" charset="-122"/>
              </a:rPr>
              <a:t>连</a:t>
            </a:r>
            <a:r>
              <a:rPr sz="1250" b="1" spc="10" dirty="0">
                <a:latin typeface="SimHei" panose="02010609060101010101" charset="-122"/>
                <a:cs typeface="SimHei" panose="02010609060101010101" charset="-122"/>
              </a:rPr>
              <a:t>接</a:t>
            </a:r>
            <a:r>
              <a:rPr sz="1250" b="1" spc="5" dirty="0">
                <a:latin typeface="SimHei" panose="02010609060101010101" charset="-122"/>
                <a:cs typeface="SimHei" panose="02010609060101010101" charset="-122"/>
              </a:rPr>
              <a:t>加</a:t>
            </a:r>
            <a:r>
              <a:rPr sz="1250" b="1" dirty="0">
                <a:latin typeface="SimHei" panose="02010609060101010101" charset="-122"/>
                <a:cs typeface="SimHei" panose="02010609060101010101" charset="-122"/>
              </a:rPr>
              <a:t>入</a:t>
            </a:r>
            <a:r>
              <a:rPr sz="1250" b="1" spc="5" dirty="0">
                <a:latin typeface="SimHei" panose="02010609060101010101" charset="-122"/>
                <a:cs typeface="SimHei" panose="02010609060101010101" charset="-122"/>
              </a:rPr>
              <a:t>生</a:t>
            </a:r>
            <a:r>
              <a:rPr sz="1250" b="1" dirty="0">
                <a:latin typeface="SimHei" panose="02010609060101010101" charset="-122"/>
                <a:cs typeface="SimHei" panose="02010609060101010101" charset="-122"/>
              </a:rPr>
              <a:t>态</a:t>
            </a:r>
            <a:r>
              <a:rPr sz="1250" b="1" spc="10" dirty="0">
                <a:latin typeface="SimHei" panose="02010609060101010101" charset="-122"/>
                <a:cs typeface="SimHei" panose="02010609060101010101" charset="-122"/>
              </a:rPr>
              <a:t>系</a:t>
            </a:r>
            <a:r>
              <a:rPr sz="1250" b="1" spc="5" dirty="0">
                <a:latin typeface="SimHei" panose="02010609060101010101" charset="-122"/>
                <a:cs typeface="SimHei" panose="02010609060101010101" charset="-122"/>
              </a:rPr>
              <a:t>统的 </a:t>
            </a:r>
            <a:r>
              <a:rPr sz="1250" b="1" spc="25" dirty="0">
                <a:latin typeface="SimHei" panose="02010609060101010101" charset="-122"/>
                <a:cs typeface="SimHei" panose="02010609060101010101" charset="-122"/>
              </a:rPr>
              <a:t>公</a:t>
            </a:r>
            <a:r>
              <a:rPr sz="1250" b="1" spc="15" dirty="0">
                <a:latin typeface="SimHei" panose="02010609060101010101" charset="-122"/>
                <a:cs typeface="SimHei" panose="02010609060101010101" charset="-122"/>
              </a:rPr>
              <a:t>司提</a:t>
            </a:r>
            <a:r>
              <a:rPr sz="1250" b="1" spc="5" dirty="0">
                <a:latin typeface="SimHei" panose="02010609060101010101" charset="-122"/>
                <a:cs typeface="SimHei" panose="02010609060101010101" charset="-122"/>
              </a:rPr>
              <a:t>供的不同</a:t>
            </a:r>
            <a:r>
              <a:rPr sz="1250" b="1" spc="5" dirty="0">
                <a:latin typeface="Calibri" panose="020F0502020204030204"/>
                <a:cs typeface="Calibri" panose="020F0502020204030204"/>
              </a:rPr>
              <a:t>A</a:t>
            </a:r>
            <a:r>
              <a:rPr sz="1250" b="1" dirty="0">
                <a:latin typeface="Calibri" panose="020F0502020204030204"/>
                <a:cs typeface="Calibri" panose="020F0502020204030204"/>
              </a:rPr>
              <a:t>P</a:t>
            </a:r>
            <a:r>
              <a:rPr sz="1250" b="1" dirty="0">
                <a:latin typeface="Calibri" panose="020F0502020204030204"/>
                <a:cs typeface="Calibri" panose="020F0502020204030204"/>
              </a:rPr>
              <a:t>I</a:t>
            </a:r>
            <a:r>
              <a:rPr sz="1250" b="1" dirty="0">
                <a:latin typeface="SimHei" panose="02010609060101010101" charset="-122"/>
                <a:cs typeface="SimHei" panose="02010609060101010101" charset="-122"/>
              </a:rPr>
              <a:t>服 </a:t>
            </a:r>
            <a:r>
              <a:rPr sz="1250" b="1" spc="5" dirty="0">
                <a:latin typeface="SimHei" panose="02010609060101010101" charset="-122"/>
                <a:cs typeface="SimHei" panose="02010609060101010101" charset="-122"/>
              </a:rPr>
              <a:t>务</a:t>
            </a:r>
            <a:r>
              <a:rPr sz="1250" b="1" spc="15" dirty="0">
                <a:latin typeface="SimHei" panose="02010609060101010101" charset="-122"/>
                <a:cs typeface="SimHei" panose="02010609060101010101" charset="-122"/>
              </a:rPr>
              <a:t>的</a:t>
            </a:r>
            <a:r>
              <a:rPr sz="1250" b="1" spc="5" dirty="0">
                <a:latin typeface="SimHei" panose="02010609060101010101" charset="-122"/>
                <a:cs typeface="SimHei" panose="02010609060101010101" charset="-122"/>
              </a:rPr>
              <a:t>连接</a:t>
            </a:r>
            <a:endParaRPr sz="1250">
              <a:latin typeface="SimHei" panose="02010609060101010101" charset="-122"/>
              <a:cs typeface="SimHei" panose="02010609060101010101" charset="-122"/>
            </a:endParaRPr>
          </a:p>
        </p:txBody>
      </p:sp>
      <p:sp>
        <p:nvSpPr>
          <p:cNvPr id="36" name="object 36"/>
          <p:cNvSpPr/>
          <p:nvPr/>
        </p:nvSpPr>
        <p:spPr>
          <a:xfrm>
            <a:off x="6929628" y="1510283"/>
            <a:ext cx="2078735" cy="1633727"/>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1252" y="53721"/>
            <a:ext cx="7138670"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FFFFFF"/>
                </a:solidFill>
              </a:rPr>
              <a:t>利</a:t>
            </a:r>
            <a:r>
              <a:rPr spc="-5" dirty="0">
                <a:solidFill>
                  <a:srgbClr val="FFFFFF"/>
                </a:solidFill>
              </a:rPr>
              <a:t>用三个</a:t>
            </a:r>
            <a:r>
              <a:rPr spc="10" dirty="0">
                <a:solidFill>
                  <a:srgbClr val="FFFFFF"/>
                </a:solidFill>
              </a:rPr>
              <a:t>控</a:t>
            </a:r>
            <a:r>
              <a:rPr spc="-5" dirty="0">
                <a:solidFill>
                  <a:srgbClr val="FFFFFF"/>
                </a:solidFill>
              </a:rPr>
              <a:t>制点应</a:t>
            </a:r>
            <a:r>
              <a:rPr spc="10" dirty="0">
                <a:solidFill>
                  <a:srgbClr val="FFFFFF"/>
                </a:solidFill>
              </a:rPr>
              <a:t>用</a:t>
            </a:r>
            <a:r>
              <a:rPr spc="-5" dirty="0">
                <a:solidFill>
                  <a:srgbClr val="FFFFFF"/>
                </a:solidFill>
              </a:rPr>
              <a:t>程序改</a:t>
            </a:r>
            <a:r>
              <a:rPr spc="10" dirty="0">
                <a:solidFill>
                  <a:srgbClr val="FFFFFF"/>
                </a:solidFill>
              </a:rPr>
              <a:t>善</a:t>
            </a:r>
            <a:r>
              <a:rPr spc="-5" dirty="0">
                <a:solidFill>
                  <a:srgbClr val="FFFFFF"/>
                </a:solidFill>
              </a:rPr>
              <a:t>供热公</a:t>
            </a:r>
            <a:r>
              <a:rPr spc="10" dirty="0">
                <a:solidFill>
                  <a:srgbClr val="FFFFFF"/>
                </a:solidFill>
              </a:rPr>
              <a:t>司</a:t>
            </a:r>
            <a:r>
              <a:rPr spc="-5" dirty="0">
                <a:solidFill>
                  <a:srgbClr val="FFFFFF"/>
                </a:solidFill>
              </a:rPr>
              <a:t>的运营</a:t>
            </a:r>
            <a:endParaRPr spc="-5" dirty="0">
              <a:solidFill>
                <a:srgbClr val="FFFFFF"/>
              </a:solidFill>
            </a:endParaRPr>
          </a:p>
        </p:txBody>
      </p:sp>
      <p:sp>
        <p:nvSpPr>
          <p:cNvPr id="3" name="object 3"/>
          <p:cNvSpPr/>
          <p:nvPr/>
        </p:nvSpPr>
        <p:spPr>
          <a:xfrm>
            <a:off x="5988558" y="2722626"/>
            <a:ext cx="554990" cy="119380"/>
          </a:xfrm>
          <a:custGeom>
            <a:avLst/>
            <a:gdLst/>
            <a:ahLst/>
            <a:cxnLst/>
            <a:rect l="l" t="t" r="r" b="b"/>
            <a:pathLst>
              <a:path w="554990" h="119380">
                <a:moveTo>
                  <a:pt x="0" y="118872"/>
                </a:moveTo>
                <a:lnTo>
                  <a:pt x="554736" y="118872"/>
                </a:lnTo>
                <a:lnTo>
                  <a:pt x="554736" y="0"/>
                </a:lnTo>
                <a:lnTo>
                  <a:pt x="0" y="0"/>
                </a:lnTo>
                <a:lnTo>
                  <a:pt x="0" y="118872"/>
                </a:lnTo>
                <a:close/>
              </a:path>
            </a:pathLst>
          </a:custGeom>
          <a:solidFill>
            <a:srgbClr val="FFFFFF"/>
          </a:solidFill>
        </p:spPr>
        <p:txBody>
          <a:bodyPr wrap="square" lIns="0" tIns="0" rIns="0" bIns="0" rtlCol="0"/>
          <a:lstStyle/>
          <a:p/>
        </p:txBody>
      </p:sp>
      <p:sp>
        <p:nvSpPr>
          <p:cNvPr id="4" name="object 4"/>
          <p:cNvSpPr/>
          <p:nvPr/>
        </p:nvSpPr>
        <p:spPr>
          <a:xfrm>
            <a:off x="5988558" y="2722626"/>
            <a:ext cx="554990" cy="119380"/>
          </a:xfrm>
          <a:custGeom>
            <a:avLst/>
            <a:gdLst/>
            <a:ahLst/>
            <a:cxnLst/>
            <a:rect l="l" t="t" r="r" b="b"/>
            <a:pathLst>
              <a:path w="554990" h="119380">
                <a:moveTo>
                  <a:pt x="0" y="118872"/>
                </a:moveTo>
                <a:lnTo>
                  <a:pt x="554736" y="118872"/>
                </a:lnTo>
                <a:lnTo>
                  <a:pt x="554736" y="0"/>
                </a:lnTo>
                <a:lnTo>
                  <a:pt x="0" y="0"/>
                </a:lnTo>
                <a:lnTo>
                  <a:pt x="0" y="118872"/>
                </a:lnTo>
                <a:close/>
              </a:path>
            </a:pathLst>
          </a:custGeom>
          <a:ln w="25400">
            <a:solidFill>
              <a:srgbClr val="FFFFFF"/>
            </a:solidFill>
          </a:ln>
        </p:spPr>
        <p:txBody>
          <a:bodyPr wrap="square" lIns="0" tIns="0" rIns="0" bIns="0" rtlCol="0"/>
          <a:lstStyle/>
          <a:p/>
        </p:txBody>
      </p:sp>
      <p:sp>
        <p:nvSpPr>
          <p:cNvPr id="5" name="object 5"/>
          <p:cNvSpPr/>
          <p:nvPr/>
        </p:nvSpPr>
        <p:spPr>
          <a:xfrm>
            <a:off x="3002279" y="3663696"/>
            <a:ext cx="359664" cy="397763"/>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352294" y="4185221"/>
            <a:ext cx="1988185" cy="0"/>
          </a:xfrm>
          <a:custGeom>
            <a:avLst/>
            <a:gdLst/>
            <a:ahLst/>
            <a:cxnLst/>
            <a:rect l="l" t="t" r="r" b="b"/>
            <a:pathLst>
              <a:path w="1988185">
                <a:moveTo>
                  <a:pt x="0" y="0"/>
                </a:moveTo>
                <a:lnTo>
                  <a:pt x="1987677" y="0"/>
                </a:lnTo>
              </a:path>
            </a:pathLst>
          </a:custGeom>
          <a:ln w="28575">
            <a:solidFill>
              <a:srgbClr val="FF0000"/>
            </a:solidFill>
          </a:ln>
        </p:spPr>
        <p:txBody>
          <a:bodyPr wrap="square" lIns="0" tIns="0" rIns="0" bIns="0" rtlCol="0"/>
          <a:lstStyle/>
          <a:p/>
        </p:txBody>
      </p:sp>
      <p:sp>
        <p:nvSpPr>
          <p:cNvPr id="7" name="object 7"/>
          <p:cNvSpPr/>
          <p:nvPr/>
        </p:nvSpPr>
        <p:spPr>
          <a:xfrm>
            <a:off x="2352294" y="4213796"/>
            <a:ext cx="1988185" cy="0"/>
          </a:xfrm>
          <a:custGeom>
            <a:avLst/>
            <a:gdLst/>
            <a:ahLst/>
            <a:cxnLst/>
            <a:rect l="l" t="t" r="r" b="b"/>
            <a:pathLst>
              <a:path w="1988185">
                <a:moveTo>
                  <a:pt x="0" y="0"/>
                </a:moveTo>
                <a:lnTo>
                  <a:pt x="1987677" y="0"/>
                </a:lnTo>
              </a:path>
            </a:pathLst>
          </a:custGeom>
          <a:ln w="9525">
            <a:solidFill>
              <a:srgbClr val="FF0000"/>
            </a:solidFill>
          </a:ln>
        </p:spPr>
        <p:txBody>
          <a:bodyPr wrap="square" lIns="0" tIns="0" rIns="0" bIns="0" rtlCol="0"/>
          <a:lstStyle/>
          <a:p/>
        </p:txBody>
      </p:sp>
      <p:sp>
        <p:nvSpPr>
          <p:cNvPr id="8" name="object 8"/>
          <p:cNvSpPr txBox="1"/>
          <p:nvPr/>
        </p:nvSpPr>
        <p:spPr>
          <a:xfrm>
            <a:off x="2789301" y="3495548"/>
            <a:ext cx="367030" cy="128270"/>
          </a:xfrm>
          <a:prstGeom prst="rect">
            <a:avLst/>
          </a:prstGeom>
        </p:spPr>
        <p:txBody>
          <a:bodyPr vert="horz" wrap="square" lIns="0" tIns="15240" rIns="0" bIns="0" rtlCol="0">
            <a:spAutoFit/>
          </a:bodyPr>
          <a:lstStyle/>
          <a:p>
            <a:pPr marL="12700">
              <a:lnSpc>
                <a:spcPct val="100000"/>
              </a:lnSpc>
              <a:spcBef>
                <a:spcPts val="120"/>
              </a:spcBef>
            </a:pPr>
            <a:r>
              <a:rPr sz="650" spc="20" dirty="0">
                <a:solidFill>
                  <a:srgbClr val="8D74AB"/>
                </a:solidFill>
                <a:latin typeface="SimHei" panose="02010609060101010101" charset="-122"/>
                <a:cs typeface="SimHei" panose="02010609060101010101" charset="-122"/>
              </a:rPr>
              <a:t>调峰锅炉</a:t>
            </a:r>
            <a:endParaRPr sz="650">
              <a:latin typeface="SimHei" panose="02010609060101010101" charset="-122"/>
              <a:cs typeface="SimHei" panose="02010609060101010101" charset="-122"/>
            </a:endParaRPr>
          </a:p>
        </p:txBody>
      </p:sp>
      <p:sp>
        <p:nvSpPr>
          <p:cNvPr id="9" name="object 9"/>
          <p:cNvSpPr/>
          <p:nvPr/>
        </p:nvSpPr>
        <p:spPr>
          <a:xfrm>
            <a:off x="2055876" y="4363211"/>
            <a:ext cx="1031748" cy="662940"/>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3939921" y="4635805"/>
            <a:ext cx="452120" cy="128270"/>
          </a:xfrm>
          <a:prstGeom prst="rect">
            <a:avLst/>
          </a:prstGeom>
        </p:spPr>
        <p:txBody>
          <a:bodyPr vert="horz" wrap="square" lIns="0" tIns="15240" rIns="0" bIns="0" rtlCol="0">
            <a:spAutoFit/>
          </a:bodyPr>
          <a:lstStyle/>
          <a:p>
            <a:pPr marL="12700">
              <a:lnSpc>
                <a:spcPct val="100000"/>
              </a:lnSpc>
              <a:spcBef>
                <a:spcPts val="120"/>
              </a:spcBef>
            </a:pPr>
            <a:r>
              <a:rPr sz="650" spc="20" dirty="0">
                <a:solidFill>
                  <a:srgbClr val="8D74AB"/>
                </a:solidFill>
                <a:latin typeface="SimHei" panose="02010609060101010101" charset="-122"/>
                <a:cs typeface="SimHei" panose="02010609060101010101" charset="-122"/>
              </a:rPr>
              <a:t>生物质锅炉</a:t>
            </a:r>
            <a:endParaRPr sz="650">
              <a:latin typeface="SimHei" panose="02010609060101010101" charset="-122"/>
              <a:cs typeface="SimHei" panose="02010609060101010101" charset="-122"/>
            </a:endParaRPr>
          </a:p>
        </p:txBody>
      </p:sp>
      <p:sp>
        <p:nvSpPr>
          <p:cNvPr id="11" name="object 11"/>
          <p:cNvSpPr txBox="1"/>
          <p:nvPr/>
        </p:nvSpPr>
        <p:spPr>
          <a:xfrm>
            <a:off x="2884677" y="4510227"/>
            <a:ext cx="196215" cy="128270"/>
          </a:xfrm>
          <a:prstGeom prst="rect">
            <a:avLst/>
          </a:prstGeom>
        </p:spPr>
        <p:txBody>
          <a:bodyPr vert="horz" wrap="square" lIns="0" tIns="15240" rIns="0" bIns="0" rtlCol="0">
            <a:spAutoFit/>
          </a:bodyPr>
          <a:lstStyle/>
          <a:p>
            <a:pPr marL="12700">
              <a:lnSpc>
                <a:spcPct val="100000"/>
              </a:lnSpc>
              <a:spcBef>
                <a:spcPts val="120"/>
              </a:spcBef>
            </a:pPr>
            <a:r>
              <a:rPr sz="650" spc="20" dirty="0">
                <a:solidFill>
                  <a:srgbClr val="8D74AB"/>
                </a:solidFill>
                <a:latin typeface="SimHei" panose="02010609060101010101" charset="-122"/>
                <a:cs typeface="SimHei" panose="02010609060101010101" charset="-122"/>
              </a:rPr>
              <a:t>医院</a:t>
            </a:r>
            <a:endParaRPr sz="650">
              <a:latin typeface="SimHei" panose="02010609060101010101" charset="-122"/>
              <a:cs typeface="SimHei" panose="02010609060101010101" charset="-122"/>
            </a:endParaRPr>
          </a:p>
        </p:txBody>
      </p:sp>
      <p:sp>
        <p:nvSpPr>
          <p:cNvPr id="12" name="object 12"/>
          <p:cNvSpPr txBox="1"/>
          <p:nvPr/>
        </p:nvSpPr>
        <p:spPr>
          <a:xfrm>
            <a:off x="3989070" y="3922267"/>
            <a:ext cx="196215" cy="128270"/>
          </a:xfrm>
          <a:prstGeom prst="rect">
            <a:avLst/>
          </a:prstGeom>
        </p:spPr>
        <p:txBody>
          <a:bodyPr vert="horz" wrap="square" lIns="0" tIns="15240" rIns="0" bIns="0" rtlCol="0">
            <a:spAutoFit/>
          </a:bodyPr>
          <a:lstStyle/>
          <a:p>
            <a:pPr marL="12700">
              <a:lnSpc>
                <a:spcPct val="100000"/>
              </a:lnSpc>
              <a:spcBef>
                <a:spcPts val="120"/>
              </a:spcBef>
            </a:pPr>
            <a:r>
              <a:rPr sz="650" spc="20" dirty="0">
                <a:solidFill>
                  <a:srgbClr val="8D74AB"/>
                </a:solidFill>
                <a:latin typeface="SimHei" panose="02010609060101010101" charset="-122"/>
                <a:cs typeface="SimHei" panose="02010609060101010101" charset="-122"/>
              </a:rPr>
              <a:t>蓄热</a:t>
            </a:r>
            <a:endParaRPr sz="650">
              <a:latin typeface="SimHei" panose="02010609060101010101" charset="-122"/>
              <a:cs typeface="SimHei" panose="02010609060101010101" charset="-122"/>
            </a:endParaRPr>
          </a:p>
        </p:txBody>
      </p:sp>
      <p:sp>
        <p:nvSpPr>
          <p:cNvPr id="13" name="object 13"/>
          <p:cNvSpPr/>
          <p:nvPr/>
        </p:nvSpPr>
        <p:spPr>
          <a:xfrm>
            <a:off x="1927098" y="4166361"/>
            <a:ext cx="455295" cy="648335"/>
          </a:xfrm>
          <a:custGeom>
            <a:avLst/>
            <a:gdLst/>
            <a:ahLst/>
            <a:cxnLst/>
            <a:rect l="l" t="t" r="r" b="b"/>
            <a:pathLst>
              <a:path w="455294" h="648335">
                <a:moveTo>
                  <a:pt x="447166" y="21081"/>
                </a:moveTo>
                <a:lnTo>
                  <a:pt x="31750" y="642937"/>
                </a:lnTo>
                <a:lnTo>
                  <a:pt x="39624" y="648233"/>
                </a:lnTo>
                <a:lnTo>
                  <a:pt x="455040" y="26415"/>
                </a:lnTo>
                <a:lnTo>
                  <a:pt x="447166" y="21081"/>
                </a:lnTo>
                <a:close/>
              </a:path>
              <a:path w="455294" h="648335">
                <a:moveTo>
                  <a:pt x="415416" y="0"/>
                </a:moveTo>
                <a:lnTo>
                  <a:pt x="0" y="621779"/>
                </a:lnTo>
                <a:lnTo>
                  <a:pt x="23749" y="637654"/>
                </a:lnTo>
                <a:lnTo>
                  <a:pt x="439165" y="15875"/>
                </a:lnTo>
                <a:lnTo>
                  <a:pt x="415416" y="0"/>
                </a:lnTo>
                <a:close/>
              </a:path>
            </a:pathLst>
          </a:custGeom>
          <a:solidFill>
            <a:srgbClr val="FF0000"/>
          </a:solidFill>
        </p:spPr>
        <p:txBody>
          <a:bodyPr wrap="square" lIns="0" tIns="0" rIns="0" bIns="0" rtlCol="0"/>
          <a:lstStyle/>
          <a:p/>
        </p:txBody>
      </p:sp>
      <p:sp>
        <p:nvSpPr>
          <p:cNvPr id="14" name="object 14"/>
          <p:cNvSpPr/>
          <p:nvPr/>
        </p:nvSpPr>
        <p:spPr>
          <a:xfrm>
            <a:off x="6542531" y="4168140"/>
            <a:ext cx="1642872" cy="641604"/>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4322571" y="3143504"/>
            <a:ext cx="867410" cy="1052830"/>
          </a:xfrm>
          <a:custGeom>
            <a:avLst/>
            <a:gdLst/>
            <a:ahLst/>
            <a:cxnLst/>
            <a:rect l="l" t="t" r="r" b="b"/>
            <a:pathLst>
              <a:path w="867410" h="1052829">
                <a:moveTo>
                  <a:pt x="860043" y="24002"/>
                </a:moveTo>
                <a:lnTo>
                  <a:pt x="29590" y="1046352"/>
                </a:lnTo>
                <a:lnTo>
                  <a:pt x="37083" y="1052321"/>
                </a:lnTo>
                <a:lnTo>
                  <a:pt x="867410" y="29971"/>
                </a:lnTo>
                <a:lnTo>
                  <a:pt x="860043" y="24002"/>
                </a:lnTo>
                <a:close/>
              </a:path>
              <a:path w="867410" h="1052829">
                <a:moveTo>
                  <a:pt x="830452" y="0"/>
                </a:moveTo>
                <a:lnTo>
                  <a:pt x="0" y="1022349"/>
                </a:lnTo>
                <a:lnTo>
                  <a:pt x="22225" y="1040257"/>
                </a:lnTo>
                <a:lnTo>
                  <a:pt x="852677" y="18033"/>
                </a:lnTo>
                <a:lnTo>
                  <a:pt x="830452" y="0"/>
                </a:lnTo>
                <a:close/>
              </a:path>
            </a:pathLst>
          </a:custGeom>
          <a:solidFill>
            <a:srgbClr val="FF0000"/>
          </a:solidFill>
        </p:spPr>
        <p:txBody>
          <a:bodyPr wrap="square" lIns="0" tIns="0" rIns="0" bIns="0" rtlCol="0"/>
          <a:lstStyle/>
          <a:p/>
        </p:txBody>
      </p:sp>
      <p:sp>
        <p:nvSpPr>
          <p:cNvPr id="16" name="object 16"/>
          <p:cNvSpPr/>
          <p:nvPr/>
        </p:nvSpPr>
        <p:spPr>
          <a:xfrm>
            <a:off x="3966971" y="4235196"/>
            <a:ext cx="307848" cy="338328"/>
          </a:xfrm>
          <a:prstGeom prst="rect">
            <a:avLst/>
          </a:prstGeom>
          <a:blipFill>
            <a:blip r:embed="rId4" cstate="print"/>
            <a:stretch>
              <a:fillRect/>
            </a:stretch>
          </a:blipFill>
        </p:spPr>
        <p:txBody>
          <a:bodyPr wrap="square" lIns="0" tIns="0" rIns="0" bIns="0" rtlCol="0"/>
          <a:lstStyle/>
          <a:p/>
        </p:txBody>
      </p:sp>
      <p:sp>
        <p:nvSpPr>
          <p:cNvPr id="17" name="object 17"/>
          <p:cNvSpPr/>
          <p:nvPr/>
        </p:nvSpPr>
        <p:spPr>
          <a:xfrm>
            <a:off x="2347722" y="4124705"/>
            <a:ext cx="1991995" cy="0"/>
          </a:xfrm>
          <a:custGeom>
            <a:avLst/>
            <a:gdLst/>
            <a:ahLst/>
            <a:cxnLst/>
            <a:rect l="l" t="t" r="r" b="b"/>
            <a:pathLst>
              <a:path w="1991995">
                <a:moveTo>
                  <a:pt x="1991867" y="0"/>
                </a:moveTo>
                <a:lnTo>
                  <a:pt x="0" y="0"/>
                </a:lnTo>
              </a:path>
            </a:pathLst>
          </a:custGeom>
          <a:ln w="25400">
            <a:solidFill>
              <a:srgbClr val="9F8AB8"/>
            </a:solidFill>
          </a:ln>
        </p:spPr>
        <p:txBody>
          <a:bodyPr wrap="square" lIns="0" tIns="0" rIns="0" bIns="0" rtlCol="0"/>
          <a:lstStyle/>
          <a:p/>
        </p:txBody>
      </p:sp>
      <p:sp>
        <p:nvSpPr>
          <p:cNvPr id="18" name="object 18"/>
          <p:cNvSpPr/>
          <p:nvPr/>
        </p:nvSpPr>
        <p:spPr>
          <a:xfrm>
            <a:off x="4344161" y="3112770"/>
            <a:ext cx="820419" cy="996315"/>
          </a:xfrm>
          <a:custGeom>
            <a:avLst/>
            <a:gdLst/>
            <a:ahLst/>
            <a:cxnLst/>
            <a:rect l="l" t="t" r="r" b="b"/>
            <a:pathLst>
              <a:path w="820420" h="996314">
                <a:moveTo>
                  <a:pt x="820038" y="0"/>
                </a:moveTo>
                <a:lnTo>
                  <a:pt x="0" y="996315"/>
                </a:lnTo>
              </a:path>
            </a:pathLst>
          </a:custGeom>
          <a:ln w="25400">
            <a:solidFill>
              <a:srgbClr val="9F8AB8"/>
            </a:solidFill>
          </a:ln>
        </p:spPr>
        <p:txBody>
          <a:bodyPr wrap="square" lIns="0" tIns="0" rIns="0" bIns="0" rtlCol="0"/>
          <a:lstStyle/>
          <a:p/>
        </p:txBody>
      </p:sp>
      <p:sp>
        <p:nvSpPr>
          <p:cNvPr id="19" name="object 19"/>
          <p:cNvSpPr/>
          <p:nvPr/>
        </p:nvSpPr>
        <p:spPr>
          <a:xfrm>
            <a:off x="1937766" y="4106417"/>
            <a:ext cx="414655" cy="613410"/>
          </a:xfrm>
          <a:custGeom>
            <a:avLst/>
            <a:gdLst/>
            <a:ahLst/>
            <a:cxnLst/>
            <a:rect l="l" t="t" r="r" b="b"/>
            <a:pathLst>
              <a:path w="414655" h="613410">
                <a:moveTo>
                  <a:pt x="414527" y="0"/>
                </a:moveTo>
                <a:lnTo>
                  <a:pt x="0" y="613028"/>
                </a:lnTo>
              </a:path>
            </a:pathLst>
          </a:custGeom>
          <a:ln w="25400">
            <a:solidFill>
              <a:srgbClr val="9F8AB8"/>
            </a:solidFill>
          </a:ln>
        </p:spPr>
        <p:txBody>
          <a:bodyPr wrap="square" lIns="0" tIns="0" rIns="0" bIns="0" rtlCol="0"/>
          <a:lstStyle/>
          <a:p/>
        </p:txBody>
      </p:sp>
      <p:sp>
        <p:nvSpPr>
          <p:cNvPr id="20" name="object 20"/>
          <p:cNvSpPr/>
          <p:nvPr/>
        </p:nvSpPr>
        <p:spPr>
          <a:xfrm>
            <a:off x="7399019" y="3023616"/>
            <a:ext cx="1110996" cy="661416"/>
          </a:xfrm>
          <a:prstGeom prst="rect">
            <a:avLst/>
          </a:prstGeom>
          <a:blipFill>
            <a:blip r:embed="rId5" cstate="print"/>
            <a:stretch>
              <a:fillRect/>
            </a:stretch>
          </a:blipFill>
        </p:spPr>
        <p:txBody>
          <a:bodyPr wrap="square" lIns="0" tIns="0" rIns="0" bIns="0" rtlCol="0"/>
          <a:lstStyle/>
          <a:p/>
        </p:txBody>
      </p:sp>
      <p:sp>
        <p:nvSpPr>
          <p:cNvPr id="21" name="object 21"/>
          <p:cNvSpPr/>
          <p:nvPr/>
        </p:nvSpPr>
        <p:spPr>
          <a:xfrm>
            <a:off x="7423404" y="3500628"/>
            <a:ext cx="1122426" cy="832866"/>
          </a:xfrm>
          <a:prstGeom prst="rect">
            <a:avLst/>
          </a:prstGeom>
          <a:blipFill>
            <a:blip r:embed="rId6" cstate="print"/>
            <a:stretch>
              <a:fillRect/>
            </a:stretch>
          </a:blipFill>
        </p:spPr>
        <p:txBody>
          <a:bodyPr wrap="square" lIns="0" tIns="0" rIns="0" bIns="0" rtlCol="0"/>
          <a:lstStyle/>
          <a:p/>
        </p:txBody>
      </p:sp>
      <p:sp>
        <p:nvSpPr>
          <p:cNvPr id="22" name="object 22"/>
          <p:cNvSpPr/>
          <p:nvPr/>
        </p:nvSpPr>
        <p:spPr>
          <a:xfrm>
            <a:off x="3363467" y="3901440"/>
            <a:ext cx="490727" cy="199644"/>
          </a:xfrm>
          <a:prstGeom prst="rect">
            <a:avLst/>
          </a:prstGeom>
          <a:blipFill>
            <a:blip r:embed="rId7" cstate="print"/>
            <a:stretch>
              <a:fillRect/>
            </a:stretch>
          </a:blipFill>
        </p:spPr>
        <p:txBody>
          <a:bodyPr wrap="square" lIns="0" tIns="0" rIns="0" bIns="0" rtlCol="0"/>
          <a:lstStyle/>
          <a:p/>
        </p:txBody>
      </p:sp>
      <p:sp>
        <p:nvSpPr>
          <p:cNvPr id="23" name="object 23"/>
          <p:cNvSpPr/>
          <p:nvPr/>
        </p:nvSpPr>
        <p:spPr>
          <a:xfrm>
            <a:off x="3482340" y="3933444"/>
            <a:ext cx="250190" cy="99060"/>
          </a:xfrm>
          <a:custGeom>
            <a:avLst/>
            <a:gdLst/>
            <a:ahLst/>
            <a:cxnLst/>
            <a:rect l="l" t="t" r="r" b="b"/>
            <a:pathLst>
              <a:path w="250189" h="99060">
                <a:moveTo>
                  <a:pt x="0" y="99059"/>
                </a:moveTo>
                <a:lnTo>
                  <a:pt x="249936" y="99059"/>
                </a:lnTo>
                <a:lnTo>
                  <a:pt x="249936" y="0"/>
                </a:lnTo>
                <a:lnTo>
                  <a:pt x="0" y="0"/>
                </a:lnTo>
                <a:lnTo>
                  <a:pt x="0" y="99059"/>
                </a:lnTo>
                <a:close/>
              </a:path>
            </a:pathLst>
          </a:custGeom>
          <a:solidFill>
            <a:srgbClr val="FFFFFF"/>
          </a:solidFill>
        </p:spPr>
        <p:txBody>
          <a:bodyPr wrap="square" lIns="0" tIns="0" rIns="0" bIns="0" rtlCol="0"/>
          <a:lstStyle/>
          <a:p/>
        </p:txBody>
      </p:sp>
      <p:sp>
        <p:nvSpPr>
          <p:cNvPr id="24" name="object 24"/>
          <p:cNvSpPr/>
          <p:nvPr/>
        </p:nvSpPr>
        <p:spPr>
          <a:xfrm>
            <a:off x="6600443" y="3442715"/>
            <a:ext cx="624839" cy="679704"/>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4447032" y="4094988"/>
            <a:ext cx="425196" cy="220980"/>
          </a:xfrm>
          <a:prstGeom prst="rect">
            <a:avLst/>
          </a:prstGeom>
          <a:blipFill>
            <a:blip r:embed="rId7" cstate="print"/>
            <a:stretch>
              <a:fillRect/>
            </a:stretch>
          </a:blipFill>
        </p:spPr>
        <p:txBody>
          <a:bodyPr wrap="square" lIns="0" tIns="0" rIns="0" bIns="0" rtlCol="0"/>
          <a:lstStyle/>
          <a:p/>
        </p:txBody>
      </p:sp>
      <p:sp>
        <p:nvSpPr>
          <p:cNvPr id="26" name="object 26"/>
          <p:cNvSpPr/>
          <p:nvPr/>
        </p:nvSpPr>
        <p:spPr>
          <a:xfrm>
            <a:off x="4549140" y="4131564"/>
            <a:ext cx="218440" cy="109855"/>
          </a:xfrm>
          <a:custGeom>
            <a:avLst/>
            <a:gdLst/>
            <a:ahLst/>
            <a:cxnLst/>
            <a:rect l="l" t="t" r="r" b="b"/>
            <a:pathLst>
              <a:path w="218439" h="109854">
                <a:moveTo>
                  <a:pt x="0" y="109728"/>
                </a:moveTo>
                <a:lnTo>
                  <a:pt x="217932" y="109728"/>
                </a:lnTo>
                <a:lnTo>
                  <a:pt x="217932" y="0"/>
                </a:lnTo>
                <a:lnTo>
                  <a:pt x="0" y="0"/>
                </a:lnTo>
                <a:lnTo>
                  <a:pt x="0" y="109728"/>
                </a:lnTo>
                <a:close/>
              </a:path>
            </a:pathLst>
          </a:custGeom>
          <a:solidFill>
            <a:srgbClr val="FFFFFF"/>
          </a:solidFill>
        </p:spPr>
        <p:txBody>
          <a:bodyPr wrap="square" lIns="0" tIns="0" rIns="0" bIns="0" rtlCol="0"/>
          <a:lstStyle/>
          <a:p/>
        </p:txBody>
      </p:sp>
      <p:sp>
        <p:nvSpPr>
          <p:cNvPr id="27" name="object 27"/>
          <p:cNvSpPr txBox="1"/>
          <p:nvPr/>
        </p:nvSpPr>
        <p:spPr>
          <a:xfrm>
            <a:off x="6345682" y="1264158"/>
            <a:ext cx="1316355" cy="464820"/>
          </a:xfrm>
          <a:prstGeom prst="rect">
            <a:avLst/>
          </a:prstGeom>
        </p:spPr>
        <p:txBody>
          <a:bodyPr vert="horz" wrap="square" lIns="0" tIns="19685" rIns="0" bIns="0" rtlCol="0">
            <a:spAutoFit/>
          </a:bodyPr>
          <a:lstStyle/>
          <a:p>
            <a:pPr marL="12700" marR="5080" indent="266700">
              <a:lnSpc>
                <a:spcPts val="1730"/>
              </a:lnSpc>
              <a:spcBef>
                <a:spcPts val="155"/>
              </a:spcBef>
            </a:pPr>
            <a:r>
              <a:rPr sz="1450" b="1" spc="-10" dirty="0">
                <a:latin typeface="Arial" panose="020B0604020202020204"/>
                <a:cs typeface="Arial" panose="020B0604020202020204"/>
              </a:rPr>
              <a:t>FEM</a:t>
            </a:r>
            <a:r>
              <a:rPr sz="1450" b="1" spc="-10" dirty="0">
                <a:latin typeface="SimHei" panose="02010609060101010101" charset="-122"/>
                <a:cs typeface="SimHei" panose="02010609060101010101" charset="-122"/>
              </a:rPr>
              <a:t>提供 </a:t>
            </a:r>
            <a:r>
              <a:rPr sz="1450" b="1" spc="-10" dirty="0">
                <a:latin typeface="SimHei" panose="02010609060101010101" charset="-122"/>
                <a:cs typeface="SimHei" panose="02010609060101010101" charset="-122"/>
              </a:rPr>
              <a:t>智能取暖和生活</a:t>
            </a:r>
            <a:endParaRPr sz="1450">
              <a:latin typeface="SimHei" panose="02010609060101010101" charset="-122"/>
              <a:cs typeface="SimHei" panose="02010609060101010101" charset="-122"/>
            </a:endParaRPr>
          </a:p>
        </p:txBody>
      </p:sp>
      <p:sp>
        <p:nvSpPr>
          <p:cNvPr id="28" name="object 28"/>
          <p:cNvSpPr/>
          <p:nvPr/>
        </p:nvSpPr>
        <p:spPr>
          <a:xfrm>
            <a:off x="2481072" y="4253484"/>
            <a:ext cx="425195" cy="222503"/>
          </a:xfrm>
          <a:prstGeom prst="rect">
            <a:avLst/>
          </a:prstGeom>
          <a:blipFill>
            <a:blip r:embed="rId7" cstate="print"/>
            <a:stretch>
              <a:fillRect/>
            </a:stretch>
          </a:blipFill>
        </p:spPr>
        <p:txBody>
          <a:bodyPr wrap="square" lIns="0" tIns="0" rIns="0" bIns="0" rtlCol="0"/>
          <a:lstStyle/>
          <a:p/>
        </p:txBody>
      </p:sp>
      <p:sp>
        <p:nvSpPr>
          <p:cNvPr id="29" name="object 29"/>
          <p:cNvSpPr/>
          <p:nvPr/>
        </p:nvSpPr>
        <p:spPr>
          <a:xfrm>
            <a:off x="2583179" y="4290059"/>
            <a:ext cx="218440" cy="109855"/>
          </a:xfrm>
          <a:custGeom>
            <a:avLst/>
            <a:gdLst/>
            <a:ahLst/>
            <a:cxnLst/>
            <a:rect l="l" t="t" r="r" b="b"/>
            <a:pathLst>
              <a:path w="218439" h="109854">
                <a:moveTo>
                  <a:pt x="0" y="109727"/>
                </a:moveTo>
                <a:lnTo>
                  <a:pt x="217931" y="109727"/>
                </a:lnTo>
                <a:lnTo>
                  <a:pt x="217931" y="0"/>
                </a:lnTo>
                <a:lnTo>
                  <a:pt x="0" y="0"/>
                </a:lnTo>
                <a:lnTo>
                  <a:pt x="0" y="109727"/>
                </a:lnTo>
                <a:close/>
              </a:path>
            </a:pathLst>
          </a:custGeom>
          <a:solidFill>
            <a:srgbClr val="FFFFFF"/>
          </a:solidFill>
        </p:spPr>
        <p:txBody>
          <a:bodyPr wrap="square" lIns="0" tIns="0" rIns="0" bIns="0" rtlCol="0"/>
          <a:lstStyle/>
          <a:p/>
        </p:txBody>
      </p:sp>
      <p:sp>
        <p:nvSpPr>
          <p:cNvPr id="30" name="object 30"/>
          <p:cNvSpPr/>
          <p:nvPr/>
        </p:nvSpPr>
        <p:spPr>
          <a:xfrm>
            <a:off x="3139439" y="4308347"/>
            <a:ext cx="368808" cy="368807"/>
          </a:xfrm>
          <a:prstGeom prst="rect">
            <a:avLst/>
          </a:prstGeom>
          <a:blipFill>
            <a:blip r:embed="rId9" cstate="print"/>
            <a:stretch>
              <a:fillRect/>
            </a:stretch>
          </a:blipFill>
        </p:spPr>
        <p:txBody>
          <a:bodyPr wrap="square" lIns="0" tIns="0" rIns="0" bIns="0" rtlCol="0"/>
          <a:lstStyle/>
          <a:p/>
        </p:txBody>
      </p:sp>
      <p:sp>
        <p:nvSpPr>
          <p:cNvPr id="31" name="object 31"/>
          <p:cNvSpPr/>
          <p:nvPr/>
        </p:nvSpPr>
        <p:spPr>
          <a:xfrm>
            <a:off x="3380232" y="4308347"/>
            <a:ext cx="368808" cy="368807"/>
          </a:xfrm>
          <a:prstGeom prst="rect">
            <a:avLst/>
          </a:prstGeom>
          <a:blipFill>
            <a:blip r:embed="rId9" cstate="print"/>
            <a:stretch>
              <a:fillRect/>
            </a:stretch>
          </a:blipFill>
        </p:spPr>
        <p:txBody>
          <a:bodyPr wrap="square" lIns="0" tIns="0" rIns="0" bIns="0" rtlCol="0"/>
          <a:lstStyle/>
          <a:p/>
        </p:txBody>
      </p:sp>
      <p:sp>
        <p:nvSpPr>
          <p:cNvPr id="32" name="object 32"/>
          <p:cNvSpPr/>
          <p:nvPr/>
        </p:nvSpPr>
        <p:spPr>
          <a:xfrm>
            <a:off x="3621023" y="4308347"/>
            <a:ext cx="367284" cy="368807"/>
          </a:xfrm>
          <a:prstGeom prst="rect">
            <a:avLst/>
          </a:prstGeom>
          <a:blipFill>
            <a:blip r:embed="rId9" cstate="print"/>
            <a:stretch>
              <a:fillRect/>
            </a:stretch>
          </a:blipFill>
        </p:spPr>
        <p:txBody>
          <a:bodyPr wrap="square" lIns="0" tIns="0" rIns="0" bIns="0" rtlCol="0"/>
          <a:lstStyle/>
          <a:p/>
        </p:txBody>
      </p:sp>
      <p:sp>
        <p:nvSpPr>
          <p:cNvPr id="33" name="object 33"/>
          <p:cNvSpPr txBox="1"/>
          <p:nvPr/>
        </p:nvSpPr>
        <p:spPr>
          <a:xfrm>
            <a:off x="3376676" y="4665370"/>
            <a:ext cx="367030" cy="128270"/>
          </a:xfrm>
          <a:prstGeom prst="rect">
            <a:avLst/>
          </a:prstGeom>
        </p:spPr>
        <p:txBody>
          <a:bodyPr vert="horz" wrap="square" lIns="0" tIns="15240" rIns="0" bIns="0" rtlCol="0">
            <a:spAutoFit/>
          </a:bodyPr>
          <a:lstStyle/>
          <a:p>
            <a:pPr marL="12700">
              <a:lnSpc>
                <a:spcPct val="100000"/>
              </a:lnSpc>
              <a:spcBef>
                <a:spcPts val="120"/>
              </a:spcBef>
            </a:pPr>
            <a:r>
              <a:rPr sz="650" spc="20" dirty="0">
                <a:solidFill>
                  <a:srgbClr val="8D74AB"/>
                </a:solidFill>
                <a:latin typeface="SimHei" panose="02010609060101010101" charset="-122"/>
                <a:cs typeface="SimHei" panose="02010609060101010101" charset="-122"/>
              </a:rPr>
              <a:t>数据中心</a:t>
            </a:r>
            <a:endParaRPr sz="650">
              <a:latin typeface="SimHei" panose="02010609060101010101" charset="-122"/>
              <a:cs typeface="SimHei" panose="02010609060101010101" charset="-122"/>
            </a:endParaRPr>
          </a:p>
        </p:txBody>
      </p:sp>
      <p:sp>
        <p:nvSpPr>
          <p:cNvPr id="34" name="object 34"/>
          <p:cNvSpPr/>
          <p:nvPr/>
        </p:nvSpPr>
        <p:spPr>
          <a:xfrm>
            <a:off x="3768852" y="3576866"/>
            <a:ext cx="620242" cy="400773"/>
          </a:xfrm>
          <a:prstGeom prst="rect">
            <a:avLst/>
          </a:prstGeom>
          <a:blipFill>
            <a:blip r:embed="rId10" cstate="print"/>
            <a:stretch>
              <a:fillRect/>
            </a:stretch>
          </a:blipFill>
        </p:spPr>
        <p:txBody>
          <a:bodyPr wrap="square" lIns="0" tIns="0" rIns="0" bIns="0" rtlCol="0"/>
          <a:lstStyle/>
          <a:p/>
        </p:txBody>
      </p:sp>
      <p:sp>
        <p:nvSpPr>
          <p:cNvPr id="35" name="object 35"/>
          <p:cNvSpPr/>
          <p:nvPr/>
        </p:nvSpPr>
        <p:spPr>
          <a:xfrm>
            <a:off x="3816096" y="3604259"/>
            <a:ext cx="530351" cy="310895"/>
          </a:xfrm>
          <a:prstGeom prst="rect">
            <a:avLst/>
          </a:prstGeom>
          <a:blipFill>
            <a:blip r:embed="rId11" cstate="print"/>
            <a:stretch>
              <a:fillRect/>
            </a:stretch>
          </a:blipFill>
        </p:spPr>
        <p:txBody>
          <a:bodyPr wrap="square" lIns="0" tIns="0" rIns="0" bIns="0" rtlCol="0"/>
          <a:lstStyle/>
          <a:p/>
        </p:txBody>
      </p:sp>
      <p:sp>
        <p:nvSpPr>
          <p:cNvPr id="36" name="object 36"/>
          <p:cNvSpPr/>
          <p:nvPr/>
        </p:nvSpPr>
        <p:spPr>
          <a:xfrm>
            <a:off x="3816096" y="3604259"/>
            <a:ext cx="530860" cy="311150"/>
          </a:xfrm>
          <a:custGeom>
            <a:avLst/>
            <a:gdLst/>
            <a:ahLst/>
            <a:cxnLst/>
            <a:rect l="l" t="t" r="r" b="b"/>
            <a:pathLst>
              <a:path w="530860" h="311150">
                <a:moveTo>
                  <a:pt x="530351" y="38862"/>
                </a:moveTo>
                <a:lnTo>
                  <a:pt x="494142" y="58476"/>
                </a:lnTo>
                <a:lnTo>
                  <a:pt x="452675" y="66341"/>
                </a:lnTo>
                <a:lnTo>
                  <a:pt x="399005" y="72418"/>
                </a:lnTo>
                <a:lnTo>
                  <a:pt x="335662" y="76335"/>
                </a:lnTo>
                <a:lnTo>
                  <a:pt x="265175" y="77723"/>
                </a:lnTo>
                <a:lnTo>
                  <a:pt x="194689" y="76335"/>
                </a:lnTo>
                <a:lnTo>
                  <a:pt x="131346" y="72418"/>
                </a:lnTo>
                <a:lnTo>
                  <a:pt x="77676" y="66341"/>
                </a:lnTo>
                <a:lnTo>
                  <a:pt x="36209" y="58476"/>
                </a:lnTo>
                <a:lnTo>
                  <a:pt x="0" y="38862"/>
                </a:lnTo>
                <a:lnTo>
                  <a:pt x="9473" y="28530"/>
                </a:lnTo>
                <a:lnTo>
                  <a:pt x="77676" y="11382"/>
                </a:lnTo>
                <a:lnTo>
                  <a:pt x="131346" y="5305"/>
                </a:lnTo>
                <a:lnTo>
                  <a:pt x="194689" y="1388"/>
                </a:lnTo>
                <a:lnTo>
                  <a:pt x="265175" y="0"/>
                </a:lnTo>
                <a:lnTo>
                  <a:pt x="335662" y="1388"/>
                </a:lnTo>
                <a:lnTo>
                  <a:pt x="399005" y="5305"/>
                </a:lnTo>
                <a:lnTo>
                  <a:pt x="452675" y="11382"/>
                </a:lnTo>
                <a:lnTo>
                  <a:pt x="494142" y="19247"/>
                </a:lnTo>
                <a:lnTo>
                  <a:pt x="530351" y="38862"/>
                </a:lnTo>
                <a:lnTo>
                  <a:pt x="530351" y="272033"/>
                </a:lnTo>
                <a:lnTo>
                  <a:pt x="494142" y="291648"/>
                </a:lnTo>
                <a:lnTo>
                  <a:pt x="452675" y="299513"/>
                </a:lnTo>
                <a:lnTo>
                  <a:pt x="399005" y="305590"/>
                </a:lnTo>
                <a:lnTo>
                  <a:pt x="335662" y="309507"/>
                </a:lnTo>
                <a:lnTo>
                  <a:pt x="265175" y="310895"/>
                </a:lnTo>
                <a:lnTo>
                  <a:pt x="194689" y="309507"/>
                </a:lnTo>
                <a:lnTo>
                  <a:pt x="131346" y="305590"/>
                </a:lnTo>
                <a:lnTo>
                  <a:pt x="77676" y="299513"/>
                </a:lnTo>
                <a:lnTo>
                  <a:pt x="36209" y="291648"/>
                </a:lnTo>
                <a:lnTo>
                  <a:pt x="0" y="272033"/>
                </a:lnTo>
                <a:lnTo>
                  <a:pt x="0" y="38862"/>
                </a:lnTo>
              </a:path>
            </a:pathLst>
          </a:custGeom>
          <a:ln w="9525">
            <a:solidFill>
              <a:srgbClr val="F69240"/>
            </a:solidFill>
          </a:ln>
        </p:spPr>
        <p:txBody>
          <a:bodyPr wrap="square" lIns="0" tIns="0" rIns="0" bIns="0" rtlCol="0"/>
          <a:lstStyle/>
          <a:p/>
        </p:txBody>
      </p:sp>
      <p:sp>
        <p:nvSpPr>
          <p:cNvPr id="37" name="object 37"/>
          <p:cNvSpPr/>
          <p:nvPr/>
        </p:nvSpPr>
        <p:spPr>
          <a:xfrm>
            <a:off x="4788558" y="3607446"/>
            <a:ext cx="132286" cy="132691"/>
          </a:xfrm>
          <a:prstGeom prst="rect">
            <a:avLst/>
          </a:prstGeom>
          <a:blipFill>
            <a:blip r:embed="rId12" cstate="print"/>
            <a:stretch>
              <a:fillRect/>
            </a:stretch>
          </a:blipFill>
        </p:spPr>
        <p:txBody>
          <a:bodyPr wrap="square" lIns="0" tIns="0" rIns="0" bIns="0" rtlCol="0"/>
          <a:lstStyle/>
          <a:p/>
        </p:txBody>
      </p:sp>
      <p:sp>
        <p:nvSpPr>
          <p:cNvPr id="38" name="object 38"/>
          <p:cNvSpPr/>
          <p:nvPr/>
        </p:nvSpPr>
        <p:spPr>
          <a:xfrm>
            <a:off x="4788558" y="3607446"/>
            <a:ext cx="132715" cy="132715"/>
          </a:xfrm>
          <a:custGeom>
            <a:avLst/>
            <a:gdLst/>
            <a:ahLst/>
            <a:cxnLst/>
            <a:rect l="l" t="t" r="r" b="b"/>
            <a:pathLst>
              <a:path w="132714" h="132714">
                <a:moveTo>
                  <a:pt x="9120" y="31611"/>
                </a:moveTo>
                <a:lnTo>
                  <a:pt x="0" y="56624"/>
                </a:lnTo>
                <a:lnTo>
                  <a:pt x="1119" y="82268"/>
                </a:lnTo>
                <a:lnTo>
                  <a:pt x="11763" y="105602"/>
                </a:lnTo>
                <a:lnTo>
                  <a:pt x="31218" y="123686"/>
                </a:lnTo>
                <a:lnTo>
                  <a:pt x="56157" y="132691"/>
                </a:lnTo>
                <a:lnTo>
                  <a:pt x="81764" y="131433"/>
                </a:lnTo>
                <a:lnTo>
                  <a:pt x="105084" y="120649"/>
                </a:lnTo>
                <a:lnTo>
                  <a:pt x="123166" y="101080"/>
                </a:lnTo>
                <a:lnTo>
                  <a:pt x="132286" y="76049"/>
                </a:lnTo>
                <a:lnTo>
                  <a:pt x="131167" y="50375"/>
                </a:lnTo>
                <a:lnTo>
                  <a:pt x="120523" y="27035"/>
                </a:lnTo>
                <a:lnTo>
                  <a:pt x="101068" y="9005"/>
                </a:lnTo>
                <a:lnTo>
                  <a:pt x="76128" y="0"/>
                </a:lnTo>
                <a:lnTo>
                  <a:pt x="50522" y="1258"/>
                </a:lnTo>
                <a:lnTo>
                  <a:pt x="27201" y="12041"/>
                </a:lnTo>
                <a:lnTo>
                  <a:pt x="9120" y="31611"/>
                </a:lnTo>
              </a:path>
            </a:pathLst>
          </a:custGeom>
          <a:ln w="6350">
            <a:solidFill>
              <a:srgbClr val="000000"/>
            </a:solidFill>
          </a:ln>
        </p:spPr>
        <p:txBody>
          <a:bodyPr wrap="square" lIns="0" tIns="0" rIns="0" bIns="0" rtlCol="0"/>
          <a:lstStyle/>
          <a:p/>
        </p:txBody>
      </p:sp>
      <p:sp>
        <p:nvSpPr>
          <p:cNvPr id="39" name="object 39"/>
          <p:cNvSpPr/>
          <p:nvPr/>
        </p:nvSpPr>
        <p:spPr>
          <a:xfrm>
            <a:off x="4797678" y="3639058"/>
            <a:ext cx="22225" cy="92075"/>
          </a:xfrm>
          <a:custGeom>
            <a:avLst/>
            <a:gdLst/>
            <a:ahLst/>
            <a:cxnLst/>
            <a:rect l="l" t="t" r="r" b="b"/>
            <a:pathLst>
              <a:path w="22225" h="92075">
                <a:moveTo>
                  <a:pt x="0" y="0"/>
                </a:moveTo>
                <a:lnTo>
                  <a:pt x="22098" y="92075"/>
                </a:lnTo>
              </a:path>
            </a:pathLst>
          </a:custGeom>
          <a:ln w="6349">
            <a:solidFill>
              <a:srgbClr val="000000"/>
            </a:solidFill>
          </a:ln>
        </p:spPr>
        <p:txBody>
          <a:bodyPr wrap="square" lIns="0" tIns="0" rIns="0" bIns="0" rtlCol="0"/>
          <a:lstStyle/>
          <a:p/>
        </p:txBody>
      </p:sp>
      <p:sp>
        <p:nvSpPr>
          <p:cNvPr id="40" name="object 40"/>
          <p:cNvSpPr/>
          <p:nvPr/>
        </p:nvSpPr>
        <p:spPr>
          <a:xfrm>
            <a:off x="4819777" y="3708527"/>
            <a:ext cx="92075" cy="22860"/>
          </a:xfrm>
          <a:custGeom>
            <a:avLst/>
            <a:gdLst/>
            <a:ahLst/>
            <a:cxnLst/>
            <a:rect l="l" t="t" r="r" b="b"/>
            <a:pathLst>
              <a:path w="92075" h="22860">
                <a:moveTo>
                  <a:pt x="91948" y="0"/>
                </a:moveTo>
                <a:lnTo>
                  <a:pt x="0" y="22606"/>
                </a:lnTo>
              </a:path>
            </a:pathLst>
          </a:custGeom>
          <a:ln w="6349">
            <a:solidFill>
              <a:srgbClr val="000000"/>
            </a:solidFill>
          </a:ln>
        </p:spPr>
        <p:txBody>
          <a:bodyPr wrap="square" lIns="0" tIns="0" rIns="0" bIns="0" rtlCol="0"/>
          <a:lstStyle/>
          <a:p/>
        </p:txBody>
      </p:sp>
      <p:sp>
        <p:nvSpPr>
          <p:cNvPr id="41" name="object 41"/>
          <p:cNvSpPr/>
          <p:nvPr/>
        </p:nvSpPr>
        <p:spPr>
          <a:xfrm>
            <a:off x="4664098" y="3531608"/>
            <a:ext cx="132286" cy="132603"/>
          </a:xfrm>
          <a:prstGeom prst="rect">
            <a:avLst/>
          </a:prstGeom>
          <a:blipFill>
            <a:blip r:embed="rId13" cstate="print"/>
            <a:stretch>
              <a:fillRect/>
            </a:stretch>
          </a:blipFill>
        </p:spPr>
        <p:txBody>
          <a:bodyPr wrap="square" lIns="0" tIns="0" rIns="0" bIns="0" rtlCol="0"/>
          <a:lstStyle/>
          <a:p/>
        </p:txBody>
      </p:sp>
      <p:sp>
        <p:nvSpPr>
          <p:cNvPr id="42" name="object 42"/>
          <p:cNvSpPr/>
          <p:nvPr/>
        </p:nvSpPr>
        <p:spPr>
          <a:xfrm>
            <a:off x="4664098" y="3531608"/>
            <a:ext cx="132715" cy="132715"/>
          </a:xfrm>
          <a:custGeom>
            <a:avLst/>
            <a:gdLst/>
            <a:ahLst/>
            <a:cxnLst/>
            <a:rect l="l" t="t" r="r" b="b"/>
            <a:pathLst>
              <a:path w="132714" h="132714">
                <a:moveTo>
                  <a:pt x="123166" y="101099"/>
                </a:moveTo>
                <a:lnTo>
                  <a:pt x="132286" y="76015"/>
                </a:lnTo>
                <a:lnTo>
                  <a:pt x="131167" y="50347"/>
                </a:lnTo>
                <a:lnTo>
                  <a:pt x="120523" y="27037"/>
                </a:lnTo>
                <a:lnTo>
                  <a:pt x="101068" y="9024"/>
                </a:lnTo>
                <a:lnTo>
                  <a:pt x="76128" y="0"/>
                </a:lnTo>
                <a:lnTo>
                  <a:pt x="50522" y="1214"/>
                </a:lnTo>
                <a:lnTo>
                  <a:pt x="27201" y="11953"/>
                </a:lnTo>
                <a:lnTo>
                  <a:pt x="9120" y="31503"/>
                </a:lnTo>
                <a:lnTo>
                  <a:pt x="0" y="56588"/>
                </a:lnTo>
                <a:lnTo>
                  <a:pt x="1119" y="82256"/>
                </a:lnTo>
                <a:lnTo>
                  <a:pt x="11763" y="105566"/>
                </a:lnTo>
                <a:lnTo>
                  <a:pt x="31218" y="123578"/>
                </a:lnTo>
                <a:lnTo>
                  <a:pt x="56157" y="132603"/>
                </a:lnTo>
                <a:lnTo>
                  <a:pt x="81764" y="131389"/>
                </a:lnTo>
                <a:lnTo>
                  <a:pt x="105084" y="120649"/>
                </a:lnTo>
                <a:lnTo>
                  <a:pt x="123166" y="101099"/>
                </a:lnTo>
                <a:close/>
              </a:path>
            </a:pathLst>
          </a:custGeom>
          <a:ln w="6350">
            <a:solidFill>
              <a:srgbClr val="000000"/>
            </a:solidFill>
          </a:ln>
        </p:spPr>
        <p:txBody>
          <a:bodyPr wrap="square" lIns="0" tIns="0" rIns="0" bIns="0" rtlCol="0"/>
          <a:lstStyle/>
          <a:p/>
        </p:txBody>
      </p:sp>
      <p:sp>
        <p:nvSpPr>
          <p:cNvPr id="43" name="object 43"/>
          <p:cNvSpPr/>
          <p:nvPr/>
        </p:nvSpPr>
        <p:spPr>
          <a:xfrm>
            <a:off x="4765166" y="3540633"/>
            <a:ext cx="22225" cy="92075"/>
          </a:xfrm>
          <a:custGeom>
            <a:avLst/>
            <a:gdLst/>
            <a:ahLst/>
            <a:cxnLst/>
            <a:rect l="l" t="t" r="r" b="b"/>
            <a:pathLst>
              <a:path w="22225" h="92075">
                <a:moveTo>
                  <a:pt x="22098" y="92075"/>
                </a:moveTo>
                <a:lnTo>
                  <a:pt x="0" y="0"/>
                </a:lnTo>
              </a:path>
            </a:pathLst>
          </a:custGeom>
          <a:ln w="6349">
            <a:solidFill>
              <a:srgbClr val="000000"/>
            </a:solidFill>
          </a:ln>
        </p:spPr>
        <p:txBody>
          <a:bodyPr wrap="square" lIns="0" tIns="0" rIns="0" bIns="0" rtlCol="0"/>
          <a:lstStyle/>
          <a:p/>
        </p:txBody>
      </p:sp>
      <p:sp>
        <p:nvSpPr>
          <p:cNvPr id="44" name="object 44"/>
          <p:cNvSpPr/>
          <p:nvPr/>
        </p:nvSpPr>
        <p:spPr>
          <a:xfrm>
            <a:off x="4673219" y="3540633"/>
            <a:ext cx="92075" cy="22860"/>
          </a:xfrm>
          <a:custGeom>
            <a:avLst/>
            <a:gdLst/>
            <a:ahLst/>
            <a:cxnLst/>
            <a:rect l="l" t="t" r="r" b="b"/>
            <a:pathLst>
              <a:path w="92075" h="22860">
                <a:moveTo>
                  <a:pt x="0" y="22479"/>
                </a:moveTo>
                <a:lnTo>
                  <a:pt x="91947" y="0"/>
                </a:lnTo>
              </a:path>
            </a:pathLst>
          </a:custGeom>
          <a:ln w="6350">
            <a:solidFill>
              <a:srgbClr val="000000"/>
            </a:solidFill>
          </a:ln>
        </p:spPr>
        <p:txBody>
          <a:bodyPr wrap="square" lIns="0" tIns="0" rIns="0" bIns="0" rtlCol="0"/>
          <a:lstStyle/>
          <a:p/>
        </p:txBody>
      </p:sp>
      <p:sp>
        <p:nvSpPr>
          <p:cNvPr id="45" name="object 45"/>
          <p:cNvSpPr txBox="1"/>
          <p:nvPr/>
        </p:nvSpPr>
        <p:spPr>
          <a:xfrm>
            <a:off x="4933569" y="3828034"/>
            <a:ext cx="367030" cy="128270"/>
          </a:xfrm>
          <a:prstGeom prst="rect">
            <a:avLst/>
          </a:prstGeom>
        </p:spPr>
        <p:txBody>
          <a:bodyPr vert="horz" wrap="square" lIns="0" tIns="15240" rIns="0" bIns="0" rtlCol="0">
            <a:spAutoFit/>
          </a:bodyPr>
          <a:lstStyle/>
          <a:p>
            <a:pPr marL="12700">
              <a:lnSpc>
                <a:spcPct val="100000"/>
              </a:lnSpc>
              <a:spcBef>
                <a:spcPts val="120"/>
              </a:spcBef>
            </a:pPr>
            <a:r>
              <a:rPr sz="650" spc="20" dirty="0">
                <a:solidFill>
                  <a:srgbClr val="8D74AB"/>
                </a:solidFill>
                <a:latin typeface="SimHei" panose="02010609060101010101" charset="-122"/>
                <a:cs typeface="SimHei" panose="02010609060101010101" charset="-122"/>
              </a:rPr>
              <a:t>加压泵站</a:t>
            </a:r>
            <a:endParaRPr sz="650">
              <a:latin typeface="SimHei" panose="02010609060101010101" charset="-122"/>
              <a:cs typeface="SimHei" panose="02010609060101010101" charset="-122"/>
            </a:endParaRPr>
          </a:p>
        </p:txBody>
      </p:sp>
      <p:sp>
        <p:nvSpPr>
          <p:cNvPr id="46" name="object 46"/>
          <p:cNvSpPr/>
          <p:nvPr/>
        </p:nvSpPr>
        <p:spPr>
          <a:xfrm>
            <a:off x="5153786" y="3133725"/>
            <a:ext cx="285115" cy="240029"/>
          </a:xfrm>
          <a:custGeom>
            <a:avLst/>
            <a:gdLst/>
            <a:ahLst/>
            <a:cxnLst/>
            <a:rect l="l" t="t" r="r" b="b"/>
            <a:pathLst>
              <a:path w="285114" h="240029">
                <a:moveTo>
                  <a:pt x="17779" y="14986"/>
                </a:moveTo>
                <a:lnTo>
                  <a:pt x="0" y="37337"/>
                </a:lnTo>
                <a:lnTo>
                  <a:pt x="255397" y="239902"/>
                </a:lnTo>
                <a:lnTo>
                  <a:pt x="273176" y="217550"/>
                </a:lnTo>
                <a:lnTo>
                  <a:pt x="17779" y="14986"/>
                </a:lnTo>
                <a:close/>
              </a:path>
              <a:path w="285114" h="240029">
                <a:moveTo>
                  <a:pt x="29717" y="0"/>
                </a:moveTo>
                <a:lnTo>
                  <a:pt x="23749" y="7493"/>
                </a:lnTo>
                <a:lnTo>
                  <a:pt x="279018" y="210057"/>
                </a:lnTo>
                <a:lnTo>
                  <a:pt x="284988" y="202564"/>
                </a:lnTo>
                <a:lnTo>
                  <a:pt x="29717" y="0"/>
                </a:lnTo>
                <a:close/>
              </a:path>
            </a:pathLst>
          </a:custGeom>
          <a:solidFill>
            <a:srgbClr val="FF0000"/>
          </a:solidFill>
        </p:spPr>
        <p:txBody>
          <a:bodyPr wrap="square" lIns="0" tIns="0" rIns="0" bIns="0" rtlCol="0"/>
          <a:lstStyle/>
          <a:p/>
        </p:txBody>
      </p:sp>
      <p:sp>
        <p:nvSpPr>
          <p:cNvPr id="47" name="object 47"/>
          <p:cNvSpPr/>
          <p:nvPr/>
        </p:nvSpPr>
        <p:spPr>
          <a:xfrm>
            <a:off x="5171694" y="3112770"/>
            <a:ext cx="277495" cy="221615"/>
          </a:xfrm>
          <a:custGeom>
            <a:avLst/>
            <a:gdLst/>
            <a:ahLst/>
            <a:cxnLst/>
            <a:rect l="l" t="t" r="r" b="b"/>
            <a:pathLst>
              <a:path w="277495" h="221614">
                <a:moveTo>
                  <a:pt x="0" y="0"/>
                </a:moveTo>
                <a:lnTo>
                  <a:pt x="277240" y="221615"/>
                </a:lnTo>
              </a:path>
            </a:pathLst>
          </a:custGeom>
          <a:ln w="25400">
            <a:solidFill>
              <a:srgbClr val="9F8AB8"/>
            </a:solidFill>
          </a:ln>
        </p:spPr>
        <p:txBody>
          <a:bodyPr wrap="square" lIns="0" tIns="0" rIns="0" bIns="0" rtlCol="0"/>
          <a:lstStyle/>
          <a:p/>
        </p:txBody>
      </p:sp>
      <p:sp>
        <p:nvSpPr>
          <p:cNvPr id="48" name="object 48"/>
          <p:cNvSpPr txBox="1"/>
          <p:nvPr/>
        </p:nvSpPr>
        <p:spPr>
          <a:xfrm>
            <a:off x="1043736" y="3678682"/>
            <a:ext cx="367030" cy="128270"/>
          </a:xfrm>
          <a:prstGeom prst="rect">
            <a:avLst/>
          </a:prstGeom>
        </p:spPr>
        <p:txBody>
          <a:bodyPr vert="horz" wrap="square" lIns="0" tIns="15240" rIns="0" bIns="0" rtlCol="0">
            <a:spAutoFit/>
          </a:bodyPr>
          <a:lstStyle/>
          <a:p>
            <a:pPr marL="12700">
              <a:lnSpc>
                <a:spcPct val="100000"/>
              </a:lnSpc>
              <a:spcBef>
                <a:spcPts val="120"/>
              </a:spcBef>
            </a:pPr>
            <a:r>
              <a:rPr sz="650" spc="20" dirty="0">
                <a:solidFill>
                  <a:srgbClr val="8D74AB"/>
                </a:solidFill>
                <a:latin typeface="SimHei" panose="02010609060101010101" charset="-122"/>
                <a:cs typeface="SimHei" panose="02010609060101010101" charset="-122"/>
              </a:rPr>
              <a:t>热电联产</a:t>
            </a:r>
            <a:endParaRPr sz="650">
              <a:latin typeface="SimHei" panose="02010609060101010101" charset="-122"/>
              <a:cs typeface="SimHei" panose="02010609060101010101" charset="-122"/>
            </a:endParaRPr>
          </a:p>
        </p:txBody>
      </p:sp>
      <p:sp>
        <p:nvSpPr>
          <p:cNvPr id="49" name="object 49"/>
          <p:cNvSpPr/>
          <p:nvPr/>
        </p:nvSpPr>
        <p:spPr>
          <a:xfrm>
            <a:off x="548640" y="3925823"/>
            <a:ext cx="1403604" cy="1040891"/>
          </a:xfrm>
          <a:prstGeom prst="rect">
            <a:avLst/>
          </a:prstGeom>
          <a:blipFill>
            <a:blip r:embed="rId14" cstate="print"/>
            <a:stretch>
              <a:fillRect/>
            </a:stretch>
          </a:blipFill>
        </p:spPr>
        <p:txBody>
          <a:bodyPr wrap="square" lIns="0" tIns="0" rIns="0" bIns="0" rtlCol="0"/>
          <a:lstStyle/>
          <a:p/>
        </p:txBody>
      </p:sp>
      <p:sp>
        <p:nvSpPr>
          <p:cNvPr id="50" name="object 50"/>
          <p:cNvSpPr/>
          <p:nvPr/>
        </p:nvSpPr>
        <p:spPr>
          <a:xfrm>
            <a:off x="5561076" y="2406395"/>
            <a:ext cx="667512" cy="1133855"/>
          </a:xfrm>
          <a:prstGeom prst="rect">
            <a:avLst/>
          </a:prstGeom>
          <a:blipFill>
            <a:blip r:embed="rId15" cstate="print"/>
            <a:stretch>
              <a:fillRect/>
            </a:stretch>
          </a:blipFill>
        </p:spPr>
        <p:txBody>
          <a:bodyPr wrap="square" lIns="0" tIns="0" rIns="0" bIns="0" rtlCol="0"/>
          <a:lstStyle/>
          <a:p/>
        </p:txBody>
      </p:sp>
      <p:sp>
        <p:nvSpPr>
          <p:cNvPr id="51" name="object 51"/>
          <p:cNvSpPr txBox="1"/>
          <p:nvPr/>
        </p:nvSpPr>
        <p:spPr>
          <a:xfrm>
            <a:off x="733145" y="899541"/>
            <a:ext cx="2733675" cy="519430"/>
          </a:xfrm>
          <a:prstGeom prst="rect">
            <a:avLst/>
          </a:prstGeom>
        </p:spPr>
        <p:txBody>
          <a:bodyPr vert="horz" wrap="square" lIns="0" tIns="12065" rIns="0" bIns="0" rtlCol="0">
            <a:spAutoFit/>
          </a:bodyPr>
          <a:lstStyle/>
          <a:p>
            <a:pPr marL="12700" marR="5080">
              <a:lnSpc>
                <a:spcPct val="101000"/>
              </a:lnSpc>
              <a:spcBef>
                <a:spcPts val="95"/>
              </a:spcBef>
            </a:pPr>
            <a:r>
              <a:rPr sz="1600" b="1" spc="30" dirty="0">
                <a:solidFill>
                  <a:srgbClr val="FF0000"/>
                </a:solidFill>
                <a:latin typeface="SimHei" panose="02010609060101010101" charset="-122"/>
                <a:cs typeface="SimHei" panose="02010609060101010101" charset="-122"/>
              </a:rPr>
              <a:t>芬</a:t>
            </a:r>
            <a:r>
              <a:rPr sz="1600" b="1" spc="15" dirty="0">
                <a:solidFill>
                  <a:srgbClr val="FF0000"/>
                </a:solidFill>
                <a:latin typeface="SimHei" panose="02010609060101010101" charset="-122"/>
                <a:cs typeface="SimHei" panose="02010609060101010101" charset="-122"/>
              </a:rPr>
              <a:t>兰能源</a:t>
            </a:r>
            <a:r>
              <a:rPr sz="1600" b="1" spc="10" dirty="0">
                <a:solidFill>
                  <a:srgbClr val="FF0000"/>
                </a:solidFill>
                <a:latin typeface="SimHei" panose="02010609060101010101" charset="-122"/>
                <a:cs typeface="SimHei" panose="02010609060101010101" charset="-122"/>
              </a:rPr>
              <a:t>模型</a:t>
            </a:r>
            <a:r>
              <a:rPr sz="1600" b="1" spc="30" dirty="0">
                <a:solidFill>
                  <a:srgbClr val="FF0000"/>
                </a:solidFill>
                <a:latin typeface="SimHei" panose="02010609060101010101" charset="-122"/>
                <a:cs typeface="SimHei" panose="02010609060101010101" charset="-122"/>
              </a:rPr>
              <a:t>（</a:t>
            </a:r>
            <a:r>
              <a:rPr sz="1600" b="1" dirty="0">
                <a:solidFill>
                  <a:srgbClr val="FF0000"/>
                </a:solidFill>
                <a:latin typeface="Arial" panose="020B0604020202020204"/>
                <a:cs typeface="Arial" panose="020B0604020202020204"/>
              </a:rPr>
              <a:t>F</a:t>
            </a:r>
            <a:r>
              <a:rPr sz="1600" b="1" spc="10" dirty="0">
                <a:solidFill>
                  <a:srgbClr val="FF0000"/>
                </a:solidFill>
                <a:latin typeface="Arial" panose="020B0604020202020204"/>
                <a:cs typeface="Arial" panose="020B0604020202020204"/>
              </a:rPr>
              <a:t>E</a:t>
            </a:r>
            <a:r>
              <a:rPr sz="1600" b="1" spc="5" dirty="0">
                <a:solidFill>
                  <a:srgbClr val="FF0000"/>
                </a:solidFill>
                <a:latin typeface="Arial" panose="020B0604020202020204"/>
                <a:cs typeface="Arial" panose="020B0604020202020204"/>
              </a:rPr>
              <a:t>M</a:t>
            </a:r>
            <a:r>
              <a:rPr sz="1600" b="1" spc="15" dirty="0">
                <a:solidFill>
                  <a:srgbClr val="FF0000"/>
                </a:solidFill>
                <a:latin typeface="SimHei" panose="02010609060101010101" charset="-122"/>
                <a:cs typeface="SimHei" panose="02010609060101010101" charset="-122"/>
              </a:rPr>
              <a:t>）</a:t>
            </a:r>
            <a:r>
              <a:rPr sz="1600" b="1" spc="10" dirty="0">
                <a:solidFill>
                  <a:srgbClr val="FF0000"/>
                </a:solidFill>
                <a:latin typeface="SimHei" panose="02010609060101010101" charset="-122"/>
                <a:cs typeface="SimHei" panose="02010609060101010101" charset="-122"/>
              </a:rPr>
              <a:t>和</a:t>
            </a:r>
            <a:r>
              <a:rPr sz="1600" b="1" spc="15" dirty="0">
                <a:solidFill>
                  <a:srgbClr val="FF0000"/>
                </a:solidFill>
                <a:latin typeface="SimHei" panose="02010609060101010101" charset="-122"/>
                <a:cs typeface="SimHei" panose="02010609060101010101" charset="-122"/>
              </a:rPr>
              <a:t>云</a:t>
            </a:r>
            <a:r>
              <a:rPr sz="1600" b="1" spc="10" dirty="0">
                <a:solidFill>
                  <a:srgbClr val="FF0000"/>
                </a:solidFill>
                <a:latin typeface="SimHei" panose="02010609060101010101" charset="-122"/>
                <a:cs typeface="SimHei" panose="02010609060101010101" charset="-122"/>
              </a:rPr>
              <a:t>服 </a:t>
            </a:r>
            <a:r>
              <a:rPr sz="1600" b="1" spc="10" dirty="0">
                <a:solidFill>
                  <a:srgbClr val="FF0000"/>
                </a:solidFill>
                <a:latin typeface="SimHei" panose="02010609060101010101" charset="-122"/>
                <a:cs typeface="SimHei" panose="02010609060101010101" charset="-122"/>
              </a:rPr>
              <a:t>务</a:t>
            </a:r>
            <a:endParaRPr sz="1600">
              <a:latin typeface="SimHei" panose="02010609060101010101" charset="-122"/>
              <a:cs typeface="SimHei" panose="02010609060101010101" charset="-122"/>
            </a:endParaRPr>
          </a:p>
        </p:txBody>
      </p:sp>
      <p:sp>
        <p:nvSpPr>
          <p:cNvPr id="52" name="object 52"/>
          <p:cNvSpPr txBox="1"/>
          <p:nvPr/>
        </p:nvSpPr>
        <p:spPr>
          <a:xfrm>
            <a:off x="733145" y="1640204"/>
            <a:ext cx="2658110" cy="1123315"/>
          </a:xfrm>
          <a:prstGeom prst="rect">
            <a:avLst/>
          </a:prstGeom>
        </p:spPr>
        <p:txBody>
          <a:bodyPr vert="horz" wrap="square" lIns="0" tIns="11430" rIns="0" bIns="0" rtlCol="0">
            <a:spAutoFit/>
          </a:bodyPr>
          <a:lstStyle/>
          <a:p>
            <a:pPr marL="269875" indent="-257810">
              <a:lnSpc>
                <a:spcPct val="100000"/>
              </a:lnSpc>
              <a:spcBef>
                <a:spcPts val="90"/>
              </a:spcBef>
              <a:buFont typeface="Arial" panose="020B0604020202020204"/>
              <a:buChar char="•"/>
              <a:tabLst>
                <a:tab pos="269875" algn="l"/>
                <a:tab pos="270510" algn="l"/>
              </a:tabLst>
            </a:pPr>
            <a:r>
              <a:rPr sz="1450" spc="-10" dirty="0">
                <a:solidFill>
                  <a:srgbClr val="FF0000"/>
                </a:solidFill>
                <a:latin typeface="SimHei" panose="02010609060101010101" charset="-122"/>
                <a:cs typeface="SimHei" panose="02010609060101010101" charset="-122"/>
              </a:rPr>
              <a:t>室内温控调节</a:t>
            </a:r>
            <a:r>
              <a:rPr sz="1450" spc="-20" dirty="0">
                <a:solidFill>
                  <a:srgbClr val="FF0000"/>
                </a:solidFill>
                <a:latin typeface="SimHei" panose="02010609060101010101" charset="-122"/>
                <a:cs typeface="SimHei" panose="02010609060101010101" charset="-122"/>
              </a:rPr>
              <a:t>阀</a:t>
            </a:r>
            <a:r>
              <a:rPr sz="1450" spc="-25" dirty="0">
                <a:latin typeface="SimHei" panose="02010609060101010101" charset="-122"/>
                <a:cs typeface="SimHei" panose="02010609060101010101" charset="-122"/>
              </a:rPr>
              <a:t>，</a:t>
            </a:r>
            <a:r>
              <a:rPr sz="1450" spc="-10" dirty="0">
                <a:latin typeface="SimHei" panose="02010609060101010101" charset="-122"/>
                <a:cs typeface="SimHei" panose="02010609060101010101" charset="-122"/>
              </a:rPr>
              <a:t>可控制室温</a:t>
            </a:r>
            <a:endParaRPr sz="1450">
              <a:latin typeface="SimHei" panose="02010609060101010101" charset="-122"/>
              <a:cs typeface="SimHei" panose="02010609060101010101" charset="-122"/>
            </a:endParaRPr>
          </a:p>
          <a:p>
            <a:pPr marL="269875" marR="5080" indent="-257810">
              <a:lnSpc>
                <a:spcPts val="1660"/>
              </a:lnSpc>
              <a:spcBef>
                <a:spcPts val="185"/>
              </a:spcBef>
              <a:buFont typeface="Arial" panose="020B0604020202020204"/>
              <a:buChar char="•"/>
              <a:tabLst>
                <a:tab pos="269875" algn="l"/>
                <a:tab pos="270510" algn="l"/>
              </a:tabLst>
            </a:pPr>
            <a:r>
              <a:rPr sz="1450" spc="-10" dirty="0">
                <a:solidFill>
                  <a:srgbClr val="FF0000"/>
                </a:solidFill>
                <a:latin typeface="SimHei" panose="02010609060101010101" charset="-122"/>
                <a:cs typeface="SimHei" panose="02010609060101010101" charset="-122"/>
              </a:rPr>
              <a:t>楼宇换热站控</a:t>
            </a:r>
            <a:r>
              <a:rPr sz="1450" spc="-20" dirty="0">
                <a:solidFill>
                  <a:srgbClr val="FF0000"/>
                </a:solidFill>
                <a:latin typeface="SimHei" panose="02010609060101010101" charset="-122"/>
                <a:cs typeface="SimHei" panose="02010609060101010101" charset="-122"/>
              </a:rPr>
              <a:t>制</a:t>
            </a:r>
            <a:r>
              <a:rPr sz="1450" spc="-25" dirty="0">
                <a:latin typeface="SimHei" panose="02010609060101010101" charset="-122"/>
                <a:cs typeface="SimHei" panose="02010609060101010101" charset="-122"/>
              </a:rPr>
              <a:t>进</a:t>
            </a:r>
            <a:r>
              <a:rPr sz="1450" spc="-10" dirty="0">
                <a:latin typeface="SimHei" panose="02010609060101010101" charset="-122"/>
                <a:cs typeface="SimHei" panose="02010609060101010101" charset="-122"/>
              </a:rPr>
              <a:t>入建筑物供 </a:t>
            </a:r>
            <a:r>
              <a:rPr sz="1450" spc="-10" dirty="0">
                <a:latin typeface="SimHei" panose="02010609060101010101" charset="-122"/>
                <a:cs typeface="SimHei" panose="02010609060101010101" charset="-122"/>
              </a:rPr>
              <a:t>热网络的水温</a:t>
            </a:r>
            <a:endParaRPr sz="1450">
              <a:latin typeface="SimHei" panose="02010609060101010101" charset="-122"/>
              <a:cs typeface="SimHei" panose="02010609060101010101" charset="-122"/>
            </a:endParaRPr>
          </a:p>
          <a:p>
            <a:pPr marL="269875" marR="5080" indent="-257810">
              <a:lnSpc>
                <a:spcPts val="1660"/>
              </a:lnSpc>
              <a:spcBef>
                <a:spcPts val="135"/>
              </a:spcBef>
              <a:buFont typeface="Arial" panose="020B0604020202020204"/>
              <a:buChar char="•"/>
              <a:tabLst>
                <a:tab pos="269875" algn="l"/>
                <a:tab pos="270510" algn="l"/>
              </a:tabLst>
            </a:pPr>
            <a:r>
              <a:rPr sz="1450" spc="-10" dirty="0">
                <a:solidFill>
                  <a:srgbClr val="FF0000"/>
                </a:solidFill>
                <a:latin typeface="SimHei" panose="02010609060101010101" charset="-122"/>
                <a:cs typeface="SimHei" panose="02010609060101010101" charset="-122"/>
              </a:rPr>
              <a:t>区域供热网络</a:t>
            </a:r>
            <a:r>
              <a:rPr sz="1450" spc="-25" dirty="0">
                <a:latin typeface="SimHei" panose="02010609060101010101" charset="-122"/>
                <a:cs typeface="SimHei" panose="02010609060101010101" charset="-122"/>
              </a:rPr>
              <a:t>控制</a:t>
            </a:r>
            <a:r>
              <a:rPr sz="1450" spc="-10" dirty="0">
                <a:latin typeface="SimHei" panose="02010609060101010101" charset="-122"/>
                <a:cs typeface="SimHei" panose="02010609060101010101" charset="-122"/>
              </a:rPr>
              <a:t>从电厂到热 </a:t>
            </a:r>
            <a:r>
              <a:rPr sz="1450" spc="-10" dirty="0">
                <a:latin typeface="SimHei" panose="02010609060101010101" charset="-122"/>
                <a:cs typeface="SimHei" panose="02010609060101010101" charset="-122"/>
              </a:rPr>
              <a:t>网的水温</a:t>
            </a:r>
            <a:endParaRPr sz="1450">
              <a:latin typeface="SimHei" panose="02010609060101010101" charset="-122"/>
              <a:cs typeface="SimHei" panose="02010609060101010101" charset="-122"/>
            </a:endParaRPr>
          </a:p>
        </p:txBody>
      </p:sp>
      <p:sp>
        <p:nvSpPr>
          <p:cNvPr id="53" name="object 53"/>
          <p:cNvSpPr/>
          <p:nvPr/>
        </p:nvSpPr>
        <p:spPr>
          <a:xfrm>
            <a:off x="3833865" y="2070372"/>
            <a:ext cx="184996" cy="158254"/>
          </a:xfrm>
          <a:prstGeom prst="rect">
            <a:avLst/>
          </a:prstGeom>
          <a:blipFill>
            <a:blip r:embed="rId16" cstate="print"/>
            <a:stretch>
              <a:fillRect/>
            </a:stretch>
          </a:blipFill>
        </p:spPr>
        <p:txBody>
          <a:bodyPr wrap="square" lIns="0" tIns="0" rIns="0" bIns="0" rtlCol="0"/>
          <a:lstStyle/>
          <a:p/>
        </p:txBody>
      </p:sp>
      <p:sp>
        <p:nvSpPr>
          <p:cNvPr id="54" name="object 54"/>
          <p:cNvSpPr/>
          <p:nvPr/>
        </p:nvSpPr>
        <p:spPr>
          <a:xfrm>
            <a:off x="3579389" y="1900906"/>
            <a:ext cx="541655" cy="474345"/>
          </a:xfrm>
          <a:custGeom>
            <a:avLst/>
            <a:gdLst/>
            <a:ahLst/>
            <a:cxnLst/>
            <a:rect l="l" t="t" r="r" b="b"/>
            <a:pathLst>
              <a:path w="541654" h="474344">
                <a:moveTo>
                  <a:pt x="332767" y="0"/>
                </a:moveTo>
                <a:lnTo>
                  <a:pt x="288276" y="4955"/>
                </a:lnTo>
                <a:lnTo>
                  <a:pt x="247364" y="20881"/>
                </a:lnTo>
                <a:lnTo>
                  <a:pt x="212033" y="45448"/>
                </a:lnTo>
                <a:lnTo>
                  <a:pt x="183485" y="77314"/>
                </a:lnTo>
                <a:lnTo>
                  <a:pt x="162923" y="115138"/>
                </a:lnTo>
                <a:lnTo>
                  <a:pt x="151549" y="157576"/>
                </a:lnTo>
                <a:lnTo>
                  <a:pt x="116299" y="162560"/>
                </a:lnTo>
                <a:lnTo>
                  <a:pt x="54270" y="194770"/>
                </a:lnTo>
                <a:lnTo>
                  <a:pt x="9617" y="258623"/>
                </a:lnTo>
                <a:lnTo>
                  <a:pt x="0" y="299786"/>
                </a:lnTo>
                <a:lnTo>
                  <a:pt x="1265" y="342043"/>
                </a:lnTo>
                <a:lnTo>
                  <a:pt x="13633" y="383201"/>
                </a:lnTo>
                <a:lnTo>
                  <a:pt x="36671" y="418983"/>
                </a:lnTo>
                <a:lnTo>
                  <a:pt x="67838" y="446862"/>
                </a:lnTo>
                <a:lnTo>
                  <a:pt x="105238" y="465549"/>
                </a:lnTo>
                <a:lnTo>
                  <a:pt x="146975" y="473756"/>
                </a:lnTo>
                <a:lnTo>
                  <a:pt x="149569" y="473756"/>
                </a:lnTo>
                <a:lnTo>
                  <a:pt x="202143" y="421182"/>
                </a:lnTo>
                <a:lnTo>
                  <a:pt x="149262" y="421102"/>
                </a:lnTo>
                <a:lnTo>
                  <a:pt x="121535" y="415552"/>
                </a:lnTo>
                <a:lnTo>
                  <a:pt x="75945" y="384565"/>
                </a:lnTo>
                <a:lnTo>
                  <a:pt x="52369" y="333392"/>
                </a:lnTo>
                <a:lnTo>
                  <a:pt x="51525" y="305242"/>
                </a:lnTo>
                <a:lnTo>
                  <a:pt x="57891" y="277811"/>
                </a:lnTo>
                <a:lnTo>
                  <a:pt x="71326" y="252540"/>
                </a:lnTo>
                <a:lnTo>
                  <a:pt x="91248" y="232231"/>
                </a:lnTo>
                <a:lnTo>
                  <a:pt x="115461" y="218282"/>
                </a:lnTo>
                <a:lnTo>
                  <a:pt x="142513" y="211288"/>
                </a:lnTo>
                <a:lnTo>
                  <a:pt x="201021" y="211288"/>
                </a:lnTo>
                <a:lnTo>
                  <a:pt x="201021" y="183606"/>
                </a:lnTo>
                <a:lnTo>
                  <a:pt x="208468" y="140488"/>
                </a:lnTo>
                <a:lnTo>
                  <a:pt x="228929" y="103064"/>
                </a:lnTo>
                <a:lnTo>
                  <a:pt x="260236" y="74115"/>
                </a:lnTo>
                <a:lnTo>
                  <a:pt x="300220" y="56422"/>
                </a:lnTo>
                <a:lnTo>
                  <a:pt x="343780" y="53518"/>
                </a:lnTo>
                <a:lnTo>
                  <a:pt x="456947" y="53518"/>
                </a:lnTo>
                <a:lnTo>
                  <a:pt x="452090" y="47739"/>
                </a:lnTo>
                <a:lnTo>
                  <a:pt x="416544" y="22140"/>
                </a:lnTo>
                <a:lnTo>
                  <a:pt x="376146" y="5977"/>
                </a:lnTo>
                <a:lnTo>
                  <a:pt x="332767" y="0"/>
                </a:lnTo>
                <a:close/>
              </a:path>
              <a:path w="541654" h="474344">
                <a:moveTo>
                  <a:pt x="201021" y="211288"/>
                </a:moveTo>
                <a:lnTo>
                  <a:pt x="142513" y="211288"/>
                </a:lnTo>
                <a:lnTo>
                  <a:pt x="170948" y="211841"/>
                </a:lnTo>
                <a:lnTo>
                  <a:pt x="201021" y="216844"/>
                </a:lnTo>
                <a:lnTo>
                  <a:pt x="201021" y="211288"/>
                </a:lnTo>
                <a:close/>
              </a:path>
              <a:path w="541654" h="474344">
                <a:moveTo>
                  <a:pt x="456947" y="53518"/>
                </a:moveTo>
                <a:lnTo>
                  <a:pt x="343780" y="53518"/>
                </a:lnTo>
                <a:lnTo>
                  <a:pt x="384750" y="64893"/>
                </a:lnTo>
                <a:lnTo>
                  <a:pt x="419797" y="88990"/>
                </a:lnTo>
                <a:lnTo>
                  <a:pt x="445587" y="124254"/>
                </a:lnTo>
                <a:lnTo>
                  <a:pt x="455837" y="144688"/>
                </a:lnTo>
                <a:lnTo>
                  <a:pt x="477100" y="137142"/>
                </a:lnTo>
                <a:lnTo>
                  <a:pt x="488796" y="134532"/>
                </a:lnTo>
                <a:lnTo>
                  <a:pt x="541300" y="82028"/>
                </a:lnTo>
                <a:lnTo>
                  <a:pt x="480912" y="82028"/>
                </a:lnTo>
                <a:lnTo>
                  <a:pt x="456947" y="53518"/>
                </a:lnTo>
                <a:close/>
              </a:path>
              <a:path w="541654" h="474344">
                <a:moveTo>
                  <a:pt x="512623" y="78865"/>
                </a:moveTo>
                <a:lnTo>
                  <a:pt x="480912" y="82028"/>
                </a:lnTo>
                <a:lnTo>
                  <a:pt x="541300" y="82028"/>
                </a:lnTo>
                <a:lnTo>
                  <a:pt x="512623" y="78865"/>
                </a:lnTo>
                <a:close/>
              </a:path>
            </a:pathLst>
          </a:custGeom>
          <a:solidFill>
            <a:srgbClr val="000000"/>
          </a:solidFill>
        </p:spPr>
        <p:txBody>
          <a:bodyPr wrap="square" lIns="0" tIns="0" rIns="0" bIns="0" rtlCol="0"/>
          <a:lstStyle/>
          <a:p/>
        </p:txBody>
      </p:sp>
      <p:sp>
        <p:nvSpPr>
          <p:cNvPr id="55" name="object 55"/>
          <p:cNvSpPr/>
          <p:nvPr/>
        </p:nvSpPr>
        <p:spPr>
          <a:xfrm>
            <a:off x="6563106" y="1968245"/>
            <a:ext cx="836676" cy="803147"/>
          </a:xfrm>
          <a:prstGeom prst="rect">
            <a:avLst/>
          </a:prstGeom>
          <a:blipFill>
            <a:blip r:embed="rId17" cstate="print"/>
            <a:stretch>
              <a:fillRect/>
            </a:stretch>
          </a:blipFill>
        </p:spPr>
        <p:txBody>
          <a:bodyPr wrap="square" lIns="0" tIns="0" rIns="0" bIns="0" rtlCol="0"/>
          <a:lstStyle/>
          <a:p/>
        </p:txBody>
      </p:sp>
      <p:sp>
        <p:nvSpPr>
          <p:cNvPr id="56" name="object 56"/>
          <p:cNvSpPr/>
          <p:nvPr/>
        </p:nvSpPr>
        <p:spPr>
          <a:xfrm>
            <a:off x="6563106" y="1968245"/>
            <a:ext cx="836930" cy="803275"/>
          </a:xfrm>
          <a:custGeom>
            <a:avLst/>
            <a:gdLst/>
            <a:ahLst/>
            <a:cxnLst/>
            <a:rect l="l" t="t" r="r" b="b"/>
            <a:pathLst>
              <a:path w="836929" h="803275">
                <a:moveTo>
                  <a:pt x="0" y="401574"/>
                </a:moveTo>
                <a:lnTo>
                  <a:pt x="2814" y="354749"/>
                </a:lnTo>
                <a:lnTo>
                  <a:pt x="11050" y="309509"/>
                </a:lnTo>
                <a:lnTo>
                  <a:pt x="24391" y="266155"/>
                </a:lnTo>
                <a:lnTo>
                  <a:pt x="42525" y="224989"/>
                </a:lnTo>
                <a:lnTo>
                  <a:pt x="65137" y="186313"/>
                </a:lnTo>
                <a:lnTo>
                  <a:pt x="91913" y="150427"/>
                </a:lnTo>
                <a:lnTo>
                  <a:pt x="122539" y="117633"/>
                </a:lnTo>
                <a:lnTo>
                  <a:pt x="156700" y="88234"/>
                </a:lnTo>
                <a:lnTo>
                  <a:pt x="194084" y="62530"/>
                </a:lnTo>
                <a:lnTo>
                  <a:pt x="234376" y="40823"/>
                </a:lnTo>
                <a:lnTo>
                  <a:pt x="277261" y="23415"/>
                </a:lnTo>
                <a:lnTo>
                  <a:pt x="322425" y="10608"/>
                </a:lnTo>
                <a:lnTo>
                  <a:pt x="369556" y="2702"/>
                </a:lnTo>
                <a:lnTo>
                  <a:pt x="418338" y="0"/>
                </a:lnTo>
                <a:lnTo>
                  <a:pt x="467119" y="2702"/>
                </a:lnTo>
                <a:lnTo>
                  <a:pt x="514250" y="10608"/>
                </a:lnTo>
                <a:lnTo>
                  <a:pt x="559414" y="23415"/>
                </a:lnTo>
                <a:lnTo>
                  <a:pt x="602299" y="40823"/>
                </a:lnTo>
                <a:lnTo>
                  <a:pt x="642591" y="62530"/>
                </a:lnTo>
                <a:lnTo>
                  <a:pt x="679975" y="88234"/>
                </a:lnTo>
                <a:lnTo>
                  <a:pt x="714136" y="117633"/>
                </a:lnTo>
                <a:lnTo>
                  <a:pt x="744762" y="150427"/>
                </a:lnTo>
                <a:lnTo>
                  <a:pt x="771538" y="186313"/>
                </a:lnTo>
                <a:lnTo>
                  <a:pt x="794150" y="224989"/>
                </a:lnTo>
                <a:lnTo>
                  <a:pt x="812284" y="266155"/>
                </a:lnTo>
                <a:lnTo>
                  <a:pt x="825625" y="309509"/>
                </a:lnTo>
                <a:lnTo>
                  <a:pt x="833861" y="354749"/>
                </a:lnTo>
                <a:lnTo>
                  <a:pt x="836676" y="401574"/>
                </a:lnTo>
                <a:lnTo>
                  <a:pt x="833861" y="448398"/>
                </a:lnTo>
                <a:lnTo>
                  <a:pt x="825625" y="493638"/>
                </a:lnTo>
                <a:lnTo>
                  <a:pt x="812284" y="536992"/>
                </a:lnTo>
                <a:lnTo>
                  <a:pt x="794150" y="578158"/>
                </a:lnTo>
                <a:lnTo>
                  <a:pt x="771538" y="616834"/>
                </a:lnTo>
                <a:lnTo>
                  <a:pt x="744762" y="652720"/>
                </a:lnTo>
                <a:lnTo>
                  <a:pt x="714136" y="685514"/>
                </a:lnTo>
                <a:lnTo>
                  <a:pt x="679975" y="714913"/>
                </a:lnTo>
                <a:lnTo>
                  <a:pt x="642591" y="740617"/>
                </a:lnTo>
                <a:lnTo>
                  <a:pt x="602299" y="762324"/>
                </a:lnTo>
                <a:lnTo>
                  <a:pt x="559414" y="779732"/>
                </a:lnTo>
                <a:lnTo>
                  <a:pt x="514250" y="792539"/>
                </a:lnTo>
                <a:lnTo>
                  <a:pt x="467119" y="800445"/>
                </a:lnTo>
                <a:lnTo>
                  <a:pt x="418338" y="803147"/>
                </a:lnTo>
                <a:lnTo>
                  <a:pt x="369556" y="800445"/>
                </a:lnTo>
                <a:lnTo>
                  <a:pt x="322425" y="792539"/>
                </a:lnTo>
                <a:lnTo>
                  <a:pt x="277261" y="779732"/>
                </a:lnTo>
                <a:lnTo>
                  <a:pt x="234376" y="762324"/>
                </a:lnTo>
                <a:lnTo>
                  <a:pt x="194084" y="740617"/>
                </a:lnTo>
                <a:lnTo>
                  <a:pt x="156700" y="714913"/>
                </a:lnTo>
                <a:lnTo>
                  <a:pt x="122539" y="685514"/>
                </a:lnTo>
                <a:lnTo>
                  <a:pt x="91913" y="652720"/>
                </a:lnTo>
                <a:lnTo>
                  <a:pt x="65137" y="616834"/>
                </a:lnTo>
                <a:lnTo>
                  <a:pt x="42525" y="578158"/>
                </a:lnTo>
                <a:lnTo>
                  <a:pt x="24391" y="536992"/>
                </a:lnTo>
                <a:lnTo>
                  <a:pt x="11050" y="493638"/>
                </a:lnTo>
                <a:lnTo>
                  <a:pt x="2814" y="448398"/>
                </a:lnTo>
                <a:lnTo>
                  <a:pt x="0" y="401574"/>
                </a:lnTo>
                <a:close/>
              </a:path>
            </a:pathLst>
          </a:custGeom>
          <a:ln w="25400">
            <a:solidFill>
              <a:srgbClr val="FFFFFF"/>
            </a:solidFill>
          </a:ln>
        </p:spPr>
        <p:txBody>
          <a:bodyPr wrap="square" lIns="0" tIns="0" rIns="0" bIns="0" rtlCol="0"/>
          <a:lstStyle/>
          <a:p/>
        </p:txBody>
      </p:sp>
      <p:sp>
        <p:nvSpPr>
          <p:cNvPr id="57" name="object 57"/>
          <p:cNvSpPr/>
          <p:nvPr/>
        </p:nvSpPr>
        <p:spPr>
          <a:xfrm>
            <a:off x="1487424" y="3653028"/>
            <a:ext cx="929639" cy="460248"/>
          </a:xfrm>
          <a:prstGeom prst="rect">
            <a:avLst/>
          </a:prstGeom>
          <a:blipFill>
            <a:blip r:embed="rId18" cstate="print"/>
            <a:stretch>
              <a:fillRect/>
            </a:stretch>
          </a:blipFill>
        </p:spPr>
        <p:txBody>
          <a:bodyPr wrap="square" lIns="0" tIns="0" rIns="0" bIns="0" rtlCol="0"/>
          <a:lstStyle/>
          <a:p/>
        </p:txBody>
      </p:sp>
      <p:sp>
        <p:nvSpPr>
          <p:cNvPr id="58" name="object 58"/>
          <p:cNvSpPr txBox="1"/>
          <p:nvPr/>
        </p:nvSpPr>
        <p:spPr>
          <a:xfrm>
            <a:off x="1032154" y="3075559"/>
            <a:ext cx="1132205" cy="464820"/>
          </a:xfrm>
          <a:prstGeom prst="rect">
            <a:avLst/>
          </a:prstGeom>
        </p:spPr>
        <p:txBody>
          <a:bodyPr vert="horz" wrap="square" lIns="0" tIns="19685" rIns="0" bIns="0" rtlCol="0">
            <a:spAutoFit/>
          </a:bodyPr>
          <a:lstStyle/>
          <a:p>
            <a:pPr marL="12700" marR="5080">
              <a:lnSpc>
                <a:spcPts val="1730"/>
              </a:lnSpc>
              <a:spcBef>
                <a:spcPts val="155"/>
              </a:spcBef>
            </a:pPr>
            <a:r>
              <a:rPr sz="1450" b="1" spc="-10" dirty="0">
                <a:latin typeface="SimHei" panose="02010609060101010101" charset="-122"/>
                <a:cs typeface="SimHei" panose="02010609060101010101" charset="-122"/>
              </a:rPr>
              <a:t>混合区域供热 智能加热系统</a:t>
            </a:r>
            <a:endParaRPr sz="1450">
              <a:latin typeface="SimHei" panose="02010609060101010101" charset="-122"/>
              <a:cs typeface="SimHei" panose="02010609060101010101" charset="-122"/>
            </a:endParaRPr>
          </a:p>
        </p:txBody>
      </p:sp>
      <p:sp>
        <p:nvSpPr>
          <p:cNvPr id="59" name="object 59"/>
          <p:cNvSpPr/>
          <p:nvPr/>
        </p:nvSpPr>
        <p:spPr>
          <a:xfrm>
            <a:off x="5559552" y="3352800"/>
            <a:ext cx="679703" cy="413004"/>
          </a:xfrm>
          <a:prstGeom prst="rect">
            <a:avLst/>
          </a:prstGeom>
          <a:blipFill>
            <a:blip r:embed="rId19" cstate="print"/>
            <a:stretch>
              <a:fillRect/>
            </a:stretch>
          </a:blipFill>
        </p:spPr>
        <p:txBody>
          <a:bodyPr wrap="square" lIns="0" tIns="0" rIns="0" bIns="0" rtlCol="0"/>
          <a:lstStyle/>
          <a:p/>
        </p:txBody>
      </p:sp>
      <p:sp>
        <p:nvSpPr>
          <p:cNvPr id="60" name="object 60"/>
          <p:cNvSpPr/>
          <p:nvPr/>
        </p:nvSpPr>
        <p:spPr>
          <a:xfrm>
            <a:off x="4274820" y="2286126"/>
            <a:ext cx="1513205" cy="367665"/>
          </a:xfrm>
          <a:custGeom>
            <a:avLst/>
            <a:gdLst/>
            <a:ahLst/>
            <a:cxnLst/>
            <a:rect l="l" t="t" r="r" b="b"/>
            <a:pathLst>
              <a:path w="1513204" h="367664">
                <a:moveTo>
                  <a:pt x="1437316" y="336555"/>
                </a:moveTo>
                <a:lnTo>
                  <a:pt x="1430654" y="367538"/>
                </a:lnTo>
                <a:lnTo>
                  <a:pt x="1513077" y="346329"/>
                </a:lnTo>
                <a:lnTo>
                  <a:pt x="1504200" y="339217"/>
                </a:lnTo>
                <a:lnTo>
                  <a:pt x="1449704" y="339217"/>
                </a:lnTo>
                <a:lnTo>
                  <a:pt x="1437316" y="336555"/>
                </a:lnTo>
                <a:close/>
              </a:path>
              <a:path w="1513204" h="367664">
                <a:moveTo>
                  <a:pt x="1439992" y="324111"/>
                </a:moveTo>
                <a:lnTo>
                  <a:pt x="1437316" y="336555"/>
                </a:lnTo>
                <a:lnTo>
                  <a:pt x="1449704" y="339217"/>
                </a:lnTo>
                <a:lnTo>
                  <a:pt x="1452371" y="326771"/>
                </a:lnTo>
                <a:lnTo>
                  <a:pt x="1439992" y="324111"/>
                </a:lnTo>
                <a:close/>
              </a:path>
              <a:path w="1513204" h="367664">
                <a:moveTo>
                  <a:pt x="1446656" y="293116"/>
                </a:moveTo>
                <a:lnTo>
                  <a:pt x="1439992" y="324111"/>
                </a:lnTo>
                <a:lnTo>
                  <a:pt x="1452371" y="326771"/>
                </a:lnTo>
                <a:lnTo>
                  <a:pt x="1449704" y="339217"/>
                </a:lnTo>
                <a:lnTo>
                  <a:pt x="1504200" y="339217"/>
                </a:lnTo>
                <a:lnTo>
                  <a:pt x="1446656" y="293116"/>
                </a:lnTo>
                <a:close/>
              </a:path>
              <a:path w="1513204" h="367664">
                <a:moveTo>
                  <a:pt x="75882" y="31008"/>
                </a:moveTo>
                <a:lnTo>
                  <a:pt x="73206" y="43453"/>
                </a:lnTo>
                <a:lnTo>
                  <a:pt x="1437316" y="336555"/>
                </a:lnTo>
                <a:lnTo>
                  <a:pt x="1439992" y="324111"/>
                </a:lnTo>
                <a:lnTo>
                  <a:pt x="75882" y="31008"/>
                </a:lnTo>
                <a:close/>
              </a:path>
              <a:path w="1513204" h="367664">
                <a:moveTo>
                  <a:pt x="82550" y="0"/>
                </a:moveTo>
                <a:lnTo>
                  <a:pt x="0" y="21209"/>
                </a:lnTo>
                <a:lnTo>
                  <a:pt x="66547" y="74422"/>
                </a:lnTo>
                <a:lnTo>
                  <a:pt x="73206" y="43453"/>
                </a:lnTo>
                <a:lnTo>
                  <a:pt x="60705" y="40767"/>
                </a:lnTo>
                <a:lnTo>
                  <a:pt x="63372" y="28321"/>
                </a:lnTo>
                <a:lnTo>
                  <a:pt x="76460" y="28321"/>
                </a:lnTo>
                <a:lnTo>
                  <a:pt x="82550" y="0"/>
                </a:lnTo>
                <a:close/>
              </a:path>
              <a:path w="1513204" h="367664">
                <a:moveTo>
                  <a:pt x="63372" y="28321"/>
                </a:moveTo>
                <a:lnTo>
                  <a:pt x="60705" y="40767"/>
                </a:lnTo>
                <a:lnTo>
                  <a:pt x="73206" y="43453"/>
                </a:lnTo>
                <a:lnTo>
                  <a:pt x="75882" y="31008"/>
                </a:lnTo>
                <a:lnTo>
                  <a:pt x="63372" y="28321"/>
                </a:lnTo>
                <a:close/>
              </a:path>
              <a:path w="1513204" h="367664">
                <a:moveTo>
                  <a:pt x="76460" y="28321"/>
                </a:moveTo>
                <a:lnTo>
                  <a:pt x="63372" y="28321"/>
                </a:lnTo>
                <a:lnTo>
                  <a:pt x="75882" y="31008"/>
                </a:lnTo>
                <a:lnTo>
                  <a:pt x="76460" y="28321"/>
                </a:lnTo>
                <a:close/>
              </a:path>
            </a:pathLst>
          </a:custGeom>
          <a:solidFill>
            <a:srgbClr val="497DBA"/>
          </a:solidFill>
        </p:spPr>
        <p:txBody>
          <a:bodyPr wrap="square" lIns="0" tIns="0" rIns="0" bIns="0" rtlCol="0"/>
          <a:lstStyle/>
          <a:p/>
        </p:txBody>
      </p:sp>
      <p:sp>
        <p:nvSpPr>
          <p:cNvPr id="61" name="object 61"/>
          <p:cNvSpPr/>
          <p:nvPr/>
        </p:nvSpPr>
        <p:spPr>
          <a:xfrm>
            <a:off x="4207764" y="2400300"/>
            <a:ext cx="1353185" cy="1158875"/>
          </a:xfrm>
          <a:custGeom>
            <a:avLst/>
            <a:gdLst/>
            <a:ahLst/>
            <a:cxnLst/>
            <a:rect l="l" t="t" r="r" b="b"/>
            <a:pathLst>
              <a:path w="1353185" h="1158875">
                <a:moveTo>
                  <a:pt x="1291177" y="1114006"/>
                </a:moveTo>
                <a:lnTo>
                  <a:pt x="1270508" y="1138174"/>
                </a:lnTo>
                <a:lnTo>
                  <a:pt x="1353185" y="1158748"/>
                </a:lnTo>
                <a:lnTo>
                  <a:pt x="1337791" y="1122299"/>
                </a:lnTo>
                <a:lnTo>
                  <a:pt x="1300861" y="1122299"/>
                </a:lnTo>
                <a:lnTo>
                  <a:pt x="1291177" y="1114006"/>
                </a:lnTo>
                <a:close/>
              </a:path>
              <a:path w="1353185" h="1158875">
                <a:moveTo>
                  <a:pt x="1299432" y="1104354"/>
                </a:moveTo>
                <a:lnTo>
                  <a:pt x="1291177" y="1114006"/>
                </a:lnTo>
                <a:lnTo>
                  <a:pt x="1300861" y="1122299"/>
                </a:lnTo>
                <a:lnTo>
                  <a:pt x="1309115" y="1112647"/>
                </a:lnTo>
                <a:lnTo>
                  <a:pt x="1299432" y="1104354"/>
                </a:lnTo>
                <a:close/>
              </a:path>
              <a:path w="1353185" h="1158875">
                <a:moveTo>
                  <a:pt x="1320038" y="1080262"/>
                </a:moveTo>
                <a:lnTo>
                  <a:pt x="1299432" y="1104354"/>
                </a:lnTo>
                <a:lnTo>
                  <a:pt x="1309115" y="1112647"/>
                </a:lnTo>
                <a:lnTo>
                  <a:pt x="1300861" y="1122299"/>
                </a:lnTo>
                <a:lnTo>
                  <a:pt x="1337791" y="1122299"/>
                </a:lnTo>
                <a:lnTo>
                  <a:pt x="1320038" y="1080262"/>
                </a:lnTo>
                <a:close/>
              </a:path>
              <a:path w="1353185" h="1158875">
                <a:moveTo>
                  <a:pt x="62007" y="44741"/>
                </a:moveTo>
                <a:lnTo>
                  <a:pt x="53752" y="54393"/>
                </a:lnTo>
                <a:lnTo>
                  <a:pt x="1291177" y="1114006"/>
                </a:lnTo>
                <a:lnTo>
                  <a:pt x="1299432" y="1104354"/>
                </a:lnTo>
                <a:lnTo>
                  <a:pt x="62007" y="44741"/>
                </a:lnTo>
                <a:close/>
              </a:path>
              <a:path w="1353185" h="1158875">
                <a:moveTo>
                  <a:pt x="0" y="0"/>
                </a:moveTo>
                <a:lnTo>
                  <a:pt x="33147" y="78486"/>
                </a:lnTo>
                <a:lnTo>
                  <a:pt x="53752" y="54393"/>
                </a:lnTo>
                <a:lnTo>
                  <a:pt x="44069" y="46100"/>
                </a:lnTo>
                <a:lnTo>
                  <a:pt x="52324" y="36449"/>
                </a:lnTo>
                <a:lnTo>
                  <a:pt x="69099" y="36449"/>
                </a:lnTo>
                <a:lnTo>
                  <a:pt x="82676" y="20574"/>
                </a:lnTo>
                <a:lnTo>
                  <a:pt x="0" y="0"/>
                </a:lnTo>
                <a:close/>
              </a:path>
              <a:path w="1353185" h="1158875">
                <a:moveTo>
                  <a:pt x="52324" y="36449"/>
                </a:moveTo>
                <a:lnTo>
                  <a:pt x="44069" y="46100"/>
                </a:lnTo>
                <a:lnTo>
                  <a:pt x="53752" y="54393"/>
                </a:lnTo>
                <a:lnTo>
                  <a:pt x="62007" y="44741"/>
                </a:lnTo>
                <a:lnTo>
                  <a:pt x="52324" y="36449"/>
                </a:lnTo>
                <a:close/>
              </a:path>
              <a:path w="1353185" h="1158875">
                <a:moveTo>
                  <a:pt x="69099" y="36449"/>
                </a:moveTo>
                <a:lnTo>
                  <a:pt x="52324" y="36449"/>
                </a:lnTo>
                <a:lnTo>
                  <a:pt x="62007" y="44741"/>
                </a:lnTo>
                <a:lnTo>
                  <a:pt x="69099" y="36449"/>
                </a:lnTo>
                <a:close/>
              </a:path>
            </a:pathLst>
          </a:custGeom>
          <a:solidFill>
            <a:srgbClr val="497DBA"/>
          </a:solidFill>
        </p:spPr>
        <p:txBody>
          <a:bodyPr wrap="square" lIns="0" tIns="0" rIns="0" bIns="0" rtlCol="0"/>
          <a:lstStyle/>
          <a:p/>
        </p:txBody>
      </p:sp>
      <p:sp>
        <p:nvSpPr>
          <p:cNvPr id="62" name="object 62"/>
          <p:cNvSpPr/>
          <p:nvPr/>
        </p:nvSpPr>
        <p:spPr>
          <a:xfrm>
            <a:off x="4015740" y="2377439"/>
            <a:ext cx="658495" cy="1085215"/>
          </a:xfrm>
          <a:custGeom>
            <a:avLst/>
            <a:gdLst/>
            <a:ahLst/>
            <a:cxnLst/>
            <a:rect l="l" t="t" r="r" b="b"/>
            <a:pathLst>
              <a:path w="658495" h="1085214">
                <a:moveTo>
                  <a:pt x="613281" y="1023019"/>
                </a:moveTo>
                <a:lnTo>
                  <a:pt x="586105" y="1039495"/>
                </a:lnTo>
                <a:lnTo>
                  <a:pt x="658240" y="1084961"/>
                </a:lnTo>
                <a:lnTo>
                  <a:pt x="654043" y="1033907"/>
                </a:lnTo>
                <a:lnTo>
                  <a:pt x="619887" y="1033907"/>
                </a:lnTo>
                <a:lnTo>
                  <a:pt x="613281" y="1023019"/>
                </a:lnTo>
                <a:close/>
              </a:path>
              <a:path w="658495" h="1085214">
                <a:moveTo>
                  <a:pt x="624102" y="1016459"/>
                </a:moveTo>
                <a:lnTo>
                  <a:pt x="613281" y="1023019"/>
                </a:lnTo>
                <a:lnTo>
                  <a:pt x="619887" y="1033907"/>
                </a:lnTo>
                <a:lnTo>
                  <a:pt x="630682" y="1027303"/>
                </a:lnTo>
                <a:lnTo>
                  <a:pt x="624102" y="1016459"/>
                </a:lnTo>
                <a:close/>
              </a:path>
              <a:path w="658495" h="1085214">
                <a:moveTo>
                  <a:pt x="651256" y="999998"/>
                </a:moveTo>
                <a:lnTo>
                  <a:pt x="624102" y="1016459"/>
                </a:lnTo>
                <a:lnTo>
                  <a:pt x="630682" y="1027303"/>
                </a:lnTo>
                <a:lnTo>
                  <a:pt x="619887" y="1033907"/>
                </a:lnTo>
                <a:lnTo>
                  <a:pt x="654043" y="1033907"/>
                </a:lnTo>
                <a:lnTo>
                  <a:pt x="651256" y="999998"/>
                </a:lnTo>
                <a:close/>
              </a:path>
              <a:path w="658495" h="1085214">
                <a:moveTo>
                  <a:pt x="44926" y="61887"/>
                </a:moveTo>
                <a:lnTo>
                  <a:pt x="34170" y="68429"/>
                </a:lnTo>
                <a:lnTo>
                  <a:pt x="613281" y="1023019"/>
                </a:lnTo>
                <a:lnTo>
                  <a:pt x="624102" y="1016459"/>
                </a:lnTo>
                <a:lnTo>
                  <a:pt x="44926" y="61887"/>
                </a:lnTo>
                <a:close/>
              </a:path>
              <a:path w="658495" h="1085214">
                <a:moveTo>
                  <a:pt x="0" y="0"/>
                </a:moveTo>
                <a:lnTo>
                  <a:pt x="6985" y="84962"/>
                </a:lnTo>
                <a:lnTo>
                  <a:pt x="34170" y="68429"/>
                </a:lnTo>
                <a:lnTo>
                  <a:pt x="27559" y="57531"/>
                </a:lnTo>
                <a:lnTo>
                  <a:pt x="38354" y="51054"/>
                </a:lnTo>
                <a:lnTo>
                  <a:pt x="62739" y="51054"/>
                </a:lnTo>
                <a:lnTo>
                  <a:pt x="72136" y="45338"/>
                </a:lnTo>
                <a:lnTo>
                  <a:pt x="0" y="0"/>
                </a:lnTo>
                <a:close/>
              </a:path>
              <a:path w="658495" h="1085214">
                <a:moveTo>
                  <a:pt x="38354" y="51054"/>
                </a:moveTo>
                <a:lnTo>
                  <a:pt x="27559" y="57531"/>
                </a:lnTo>
                <a:lnTo>
                  <a:pt x="34170" y="68429"/>
                </a:lnTo>
                <a:lnTo>
                  <a:pt x="44926" y="61887"/>
                </a:lnTo>
                <a:lnTo>
                  <a:pt x="38354" y="51054"/>
                </a:lnTo>
                <a:close/>
              </a:path>
              <a:path w="658495" h="1085214">
                <a:moveTo>
                  <a:pt x="62739" y="51054"/>
                </a:moveTo>
                <a:lnTo>
                  <a:pt x="38354" y="51054"/>
                </a:lnTo>
                <a:lnTo>
                  <a:pt x="44926" y="61887"/>
                </a:lnTo>
                <a:lnTo>
                  <a:pt x="62739" y="51054"/>
                </a:lnTo>
                <a:close/>
              </a:path>
            </a:pathLst>
          </a:custGeom>
          <a:solidFill>
            <a:srgbClr val="497DBA"/>
          </a:solidFill>
        </p:spPr>
        <p:txBody>
          <a:bodyPr wrap="square" lIns="0" tIns="0" rIns="0" bIns="0" rtlCol="0"/>
          <a:lstStyle/>
          <a:p/>
        </p:txBody>
      </p:sp>
      <p:sp>
        <p:nvSpPr>
          <p:cNvPr id="63" name="object 63"/>
          <p:cNvSpPr/>
          <p:nvPr/>
        </p:nvSpPr>
        <p:spPr>
          <a:xfrm>
            <a:off x="3508247" y="2400300"/>
            <a:ext cx="356235" cy="653415"/>
          </a:xfrm>
          <a:custGeom>
            <a:avLst/>
            <a:gdLst/>
            <a:ahLst/>
            <a:cxnLst/>
            <a:rect l="l" t="t" r="r" b="b"/>
            <a:pathLst>
              <a:path w="356235" h="653414">
                <a:moveTo>
                  <a:pt x="3048" y="567689"/>
                </a:moveTo>
                <a:lnTo>
                  <a:pt x="0" y="652907"/>
                </a:lnTo>
                <a:lnTo>
                  <a:pt x="69976" y="604266"/>
                </a:lnTo>
                <a:lnTo>
                  <a:pt x="62540" y="600201"/>
                </a:lnTo>
                <a:lnTo>
                  <a:pt x="35940" y="600201"/>
                </a:lnTo>
                <a:lnTo>
                  <a:pt x="24891" y="594106"/>
                </a:lnTo>
                <a:lnTo>
                  <a:pt x="30975" y="582951"/>
                </a:lnTo>
                <a:lnTo>
                  <a:pt x="3048" y="567689"/>
                </a:lnTo>
                <a:close/>
              </a:path>
              <a:path w="356235" h="653414">
                <a:moveTo>
                  <a:pt x="30975" y="582951"/>
                </a:moveTo>
                <a:lnTo>
                  <a:pt x="24891" y="594106"/>
                </a:lnTo>
                <a:lnTo>
                  <a:pt x="35940" y="600201"/>
                </a:lnTo>
                <a:lnTo>
                  <a:pt x="42050" y="589004"/>
                </a:lnTo>
                <a:lnTo>
                  <a:pt x="30975" y="582951"/>
                </a:lnTo>
                <a:close/>
              </a:path>
              <a:path w="356235" h="653414">
                <a:moveTo>
                  <a:pt x="42050" y="589004"/>
                </a:moveTo>
                <a:lnTo>
                  <a:pt x="35940" y="600201"/>
                </a:lnTo>
                <a:lnTo>
                  <a:pt x="62540" y="600201"/>
                </a:lnTo>
                <a:lnTo>
                  <a:pt x="42050" y="589004"/>
                </a:lnTo>
                <a:close/>
              </a:path>
              <a:path w="356235" h="653414">
                <a:moveTo>
                  <a:pt x="314081" y="63862"/>
                </a:moveTo>
                <a:lnTo>
                  <a:pt x="30975" y="582951"/>
                </a:lnTo>
                <a:lnTo>
                  <a:pt x="42050" y="589004"/>
                </a:lnTo>
                <a:lnTo>
                  <a:pt x="325259" y="69950"/>
                </a:lnTo>
                <a:lnTo>
                  <a:pt x="314081" y="63862"/>
                </a:lnTo>
                <a:close/>
              </a:path>
              <a:path w="356235" h="653414">
                <a:moveTo>
                  <a:pt x="354220" y="52704"/>
                </a:moveTo>
                <a:lnTo>
                  <a:pt x="320166" y="52704"/>
                </a:lnTo>
                <a:lnTo>
                  <a:pt x="331342" y="58800"/>
                </a:lnTo>
                <a:lnTo>
                  <a:pt x="325259" y="69950"/>
                </a:lnTo>
                <a:lnTo>
                  <a:pt x="353060" y="85089"/>
                </a:lnTo>
                <a:lnTo>
                  <a:pt x="354220" y="52704"/>
                </a:lnTo>
                <a:close/>
              </a:path>
              <a:path w="356235" h="653414">
                <a:moveTo>
                  <a:pt x="320166" y="52704"/>
                </a:moveTo>
                <a:lnTo>
                  <a:pt x="314081" y="63862"/>
                </a:lnTo>
                <a:lnTo>
                  <a:pt x="325259" y="69950"/>
                </a:lnTo>
                <a:lnTo>
                  <a:pt x="331342" y="58800"/>
                </a:lnTo>
                <a:lnTo>
                  <a:pt x="320166" y="52704"/>
                </a:lnTo>
                <a:close/>
              </a:path>
              <a:path w="356235" h="653414">
                <a:moveTo>
                  <a:pt x="356107" y="0"/>
                </a:moveTo>
                <a:lnTo>
                  <a:pt x="286130" y="48640"/>
                </a:lnTo>
                <a:lnTo>
                  <a:pt x="314081" y="63862"/>
                </a:lnTo>
                <a:lnTo>
                  <a:pt x="320166" y="52704"/>
                </a:lnTo>
                <a:lnTo>
                  <a:pt x="354220" y="52704"/>
                </a:lnTo>
                <a:lnTo>
                  <a:pt x="356107" y="0"/>
                </a:lnTo>
                <a:close/>
              </a:path>
            </a:pathLst>
          </a:custGeom>
          <a:solidFill>
            <a:srgbClr val="497DBA"/>
          </a:solidFill>
        </p:spPr>
        <p:txBody>
          <a:bodyPr wrap="square" lIns="0" tIns="0" rIns="0" bIns="0" rtlCol="0"/>
          <a:lstStyle/>
          <a:p/>
        </p:txBody>
      </p:sp>
      <p:sp>
        <p:nvSpPr>
          <p:cNvPr id="64" name="object 64"/>
          <p:cNvSpPr/>
          <p:nvPr/>
        </p:nvSpPr>
        <p:spPr>
          <a:xfrm>
            <a:off x="2438400" y="2406395"/>
            <a:ext cx="1266190" cy="1257935"/>
          </a:xfrm>
          <a:custGeom>
            <a:avLst/>
            <a:gdLst/>
            <a:ahLst/>
            <a:cxnLst/>
            <a:rect l="l" t="t" r="r" b="b"/>
            <a:pathLst>
              <a:path w="1266189" h="1257935">
                <a:moveTo>
                  <a:pt x="27177" y="1176654"/>
                </a:moveTo>
                <a:lnTo>
                  <a:pt x="0" y="1257427"/>
                </a:lnTo>
                <a:lnTo>
                  <a:pt x="80899" y="1230756"/>
                </a:lnTo>
                <a:lnTo>
                  <a:pt x="67405" y="1217167"/>
                </a:lnTo>
                <a:lnTo>
                  <a:pt x="49530" y="1217167"/>
                </a:lnTo>
                <a:lnTo>
                  <a:pt x="40512" y="1208151"/>
                </a:lnTo>
                <a:lnTo>
                  <a:pt x="49544" y="1199180"/>
                </a:lnTo>
                <a:lnTo>
                  <a:pt x="27177" y="1176654"/>
                </a:lnTo>
                <a:close/>
              </a:path>
              <a:path w="1266189" h="1257935">
                <a:moveTo>
                  <a:pt x="49544" y="1199180"/>
                </a:moveTo>
                <a:lnTo>
                  <a:pt x="40512" y="1208151"/>
                </a:lnTo>
                <a:lnTo>
                  <a:pt x="49530" y="1217167"/>
                </a:lnTo>
                <a:lnTo>
                  <a:pt x="58528" y="1208228"/>
                </a:lnTo>
                <a:lnTo>
                  <a:pt x="49544" y="1199180"/>
                </a:lnTo>
                <a:close/>
              </a:path>
              <a:path w="1266189" h="1257935">
                <a:moveTo>
                  <a:pt x="58528" y="1208228"/>
                </a:moveTo>
                <a:lnTo>
                  <a:pt x="49530" y="1217167"/>
                </a:lnTo>
                <a:lnTo>
                  <a:pt x="67405" y="1217167"/>
                </a:lnTo>
                <a:lnTo>
                  <a:pt x="58528" y="1208228"/>
                </a:lnTo>
                <a:close/>
              </a:path>
              <a:path w="1266189" h="1257935">
                <a:moveTo>
                  <a:pt x="1207279" y="49198"/>
                </a:moveTo>
                <a:lnTo>
                  <a:pt x="49544" y="1199180"/>
                </a:lnTo>
                <a:lnTo>
                  <a:pt x="58528" y="1208228"/>
                </a:lnTo>
                <a:lnTo>
                  <a:pt x="1216201" y="58183"/>
                </a:lnTo>
                <a:lnTo>
                  <a:pt x="1207279" y="49198"/>
                </a:lnTo>
                <a:close/>
              </a:path>
              <a:path w="1266189" h="1257935">
                <a:moveTo>
                  <a:pt x="1252262" y="40258"/>
                </a:moveTo>
                <a:lnTo>
                  <a:pt x="1216278" y="40258"/>
                </a:lnTo>
                <a:lnTo>
                  <a:pt x="1225169" y="49275"/>
                </a:lnTo>
                <a:lnTo>
                  <a:pt x="1216201" y="58183"/>
                </a:lnTo>
                <a:lnTo>
                  <a:pt x="1238630" y="80771"/>
                </a:lnTo>
                <a:lnTo>
                  <a:pt x="1252262" y="40258"/>
                </a:lnTo>
                <a:close/>
              </a:path>
              <a:path w="1266189" h="1257935">
                <a:moveTo>
                  <a:pt x="1216278" y="40258"/>
                </a:moveTo>
                <a:lnTo>
                  <a:pt x="1207279" y="49198"/>
                </a:lnTo>
                <a:lnTo>
                  <a:pt x="1216201" y="58183"/>
                </a:lnTo>
                <a:lnTo>
                  <a:pt x="1225169" y="49275"/>
                </a:lnTo>
                <a:lnTo>
                  <a:pt x="1216278" y="40258"/>
                </a:lnTo>
                <a:close/>
              </a:path>
              <a:path w="1266189" h="1257935">
                <a:moveTo>
                  <a:pt x="1265809" y="0"/>
                </a:moveTo>
                <a:lnTo>
                  <a:pt x="1184910" y="26669"/>
                </a:lnTo>
                <a:lnTo>
                  <a:pt x="1207279" y="49198"/>
                </a:lnTo>
                <a:lnTo>
                  <a:pt x="1216278" y="40258"/>
                </a:lnTo>
                <a:lnTo>
                  <a:pt x="1252262" y="40258"/>
                </a:lnTo>
                <a:lnTo>
                  <a:pt x="1265809" y="0"/>
                </a:lnTo>
                <a:close/>
              </a:path>
            </a:pathLst>
          </a:custGeom>
          <a:solidFill>
            <a:srgbClr val="497DBA"/>
          </a:solidFill>
        </p:spPr>
        <p:txBody>
          <a:bodyPr wrap="square" lIns="0" tIns="0" rIns="0" bIns="0" rtlCol="0"/>
          <a:lstStyle/>
          <a:p/>
        </p:txBody>
      </p:sp>
      <p:sp>
        <p:nvSpPr>
          <p:cNvPr id="65" name="object 65"/>
          <p:cNvSpPr/>
          <p:nvPr/>
        </p:nvSpPr>
        <p:spPr>
          <a:xfrm>
            <a:off x="3240023" y="3084576"/>
            <a:ext cx="929639" cy="460248"/>
          </a:xfrm>
          <a:prstGeom prst="rect">
            <a:avLst/>
          </a:prstGeom>
          <a:blipFill>
            <a:blip r:embed="rId18" cstate="print"/>
            <a:stretch>
              <a:fillRect/>
            </a:stretch>
          </a:blipFill>
        </p:spPr>
        <p:txBody>
          <a:bodyPr wrap="square" lIns="0" tIns="0" rIns="0" bIns="0" rtlCol="0"/>
          <a:lstStyle/>
          <a:p/>
        </p:txBody>
      </p:sp>
      <p:sp>
        <p:nvSpPr>
          <p:cNvPr id="66" name="object 66"/>
          <p:cNvSpPr/>
          <p:nvPr/>
        </p:nvSpPr>
        <p:spPr>
          <a:xfrm>
            <a:off x="3935857" y="2377439"/>
            <a:ext cx="121920" cy="660400"/>
          </a:xfrm>
          <a:custGeom>
            <a:avLst/>
            <a:gdLst/>
            <a:ahLst/>
            <a:cxnLst/>
            <a:rect l="l" t="t" r="r" b="b"/>
            <a:pathLst>
              <a:path w="121920" h="660400">
                <a:moveTo>
                  <a:pt x="77225" y="584772"/>
                </a:moveTo>
                <a:lnTo>
                  <a:pt x="45592" y="587629"/>
                </a:lnTo>
                <a:lnTo>
                  <a:pt x="90423" y="660146"/>
                </a:lnTo>
                <a:lnTo>
                  <a:pt x="115017" y="597408"/>
                </a:lnTo>
                <a:lnTo>
                  <a:pt x="78358" y="597408"/>
                </a:lnTo>
                <a:lnTo>
                  <a:pt x="77225" y="584772"/>
                </a:lnTo>
                <a:close/>
              </a:path>
              <a:path w="121920" h="660400">
                <a:moveTo>
                  <a:pt x="89924" y="583625"/>
                </a:moveTo>
                <a:lnTo>
                  <a:pt x="77225" y="584772"/>
                </a:lnTo>
                <a:lnTo>
                  <a:pt x="78358" y="597408"/>
                </a:lnTo>
                <a:lnTo>
                  <a:pt x="91058" y="596265"/>
                </a:lnTo>
                <a:lnTo>
                  <a:pt x="89924" y="583625"/>
                </a:lnTo>
                <a:close/>
              </a:path>
              <a:path w="121920" h="660400">
                <a:moveTo>
                  <a:pt x="121538" y="580771"/>
                </a:moveTo>
                <a:lnTo>
                  <a:pt x="89924" y="583625"/>
                </a:lnTo>
                <a:lnTo>
                  <a:pt x="91058" y="596265"/>
                </a:lnTo>
                <a:lnTo>
                  <a:pt x="78358" y="597408"/>
                </a:lnTo>
                <a:lnTo>
                  <a:pt x="115017" y="597408"/>
                </a:lnTo>
                <a:lnTo>
                  <a:pt x="121538" y="580771"/>
                </a:lnTo>
                <a:close/>
              </a:path>
              <a:path w="121920" h="660400">
                <a:moveTo>
                  <a:pt x="44308" y="75314"/>
                </a:moveTo>
                <a:lnTo>
                  <a:pt x="31618" y="76441"/>
                </a:lnTo>
                <a:lnTo>
                  <a:pt x="77225" y="584772"/>
                </a:lnTo>
                <a:lnTo>
                  <a:pt x="89924" y="583625"/>
                </a:lnTo>
                <a:lnTo>
                  <a:pt x="44308" y="75314"/>
                </a:lnTo>
                <a:close/>
              </a:path>
              <a:path w="121920" h="660400">
                <a:moveTo>
                  <a:pt x="31114" y="0"/>
                </a:moveTo>
                <a:lnTo>
                  <a:pt x="0" y="79248"/>
                </a:lnTo>
                <a:lnTo>
                  <a:pt x="31618" y="76441"/>
                </a:lnTo>
                <a:lnTo>
                  <a:pt x="30479" y="63754"/>
                </a:lnTo>
                <a:lnTo>
                  <a:pt x="43179" y="62737"/>
                </a:lnTo>
                <a:lnTo>
                  <a:pt x="69790" y="62737"/>
                </a:lnTo>
                <a:lnTo>
                  <a:pt x="31114" y="0"/>
                </a:lnTo>
                <a:close/>
              </a:path>
              <a:path w="121920" h="660400">
                <a:moveTo>
                  <a:pt x="43179" y="62737"/>
                </a:moveTo>
                <a:lnTo>
                  <a:pt x="30479" y="63754"/>
                </a:lnTo>
                <a:lnTo>
                  <a:pt x="31618" y="76441"/>
                </a:lnTo>
                <a:lnTo>
                  <a:pt x="44308" y="75314"/>
                </a:lnTo>
                <a:lnTo>
                  <a:pt x="43179" y="62737"/>
                </a:lnTo>
                <a:close/>
              </a:path>
              <a:path w="121920" h="660400">
                <a:moveTo>
                  <a:pt x="69790" y="62737"/>
                </a:moveTo>
                <a:lnTo>
                  <a:pt x="43179" y="62737"/>
                </a:lnTo>
                <a:lnTo>
                  <a:pt x="44308" y="75314"/>
                </a:lnTo>
                <a:lnTo>
                  <a:pt x="75818" y="72517"/>
                </a:lnTo>
                <a:lnTo>
                  <a:pt x="69790" y="62737"/>
                </a:lnTo>
                <a:close/>
              </a:path>
            </a:pathLst>
          </a:custGeom>
          <a:solidFill>
            <a:srgbClr val="497DBA"/>
          </a:solidFill>
        </p:spPr>
        <p:txBody>
          <a:bodyPr wrap="square" lIns="0" tIns="0" rIns="0" bIns="0" rtlCol="0"/>
          <a:lstStyle/>
          <a:p/>
        </p:txBody>
      </p:sp>
      <p:sp>
        <p:nvSpPr>
          <p:cNvPr id="67" name="object 67"/>
          <p:cNvSpPr/>
          <p:nvPr/>
        </p:nvSpPr>
        <p:spPr>
          <a:xfrm>
            <a:off x="3997452" y="2400300"/>
            <a:ext cx="569595" cy="1641475"/>
          </a:xfrm>
          <a:custGeom>
            <a:avLst/>
            <a:gdLst/>
            <a:ahLst/>
            <a:cxnLst/>
            <a:rect l="l" t="t" r="r" b="b"/>
            <a:pathLst>
              <a:path w="569595" h="1641475">
                <a:moveTo>
                  <a:pt x="526992" y="1571019"/>
                </a:moveTo>
                <a:lnTo>
                  <a:pt x="496824" y="1581023"/>
                </a:lnTo>
                <a:lnTo>
                  <a:pt x="557022" y="1641220"/>
                </a:lnTo>
                <a:lnTo>
                  <a:pt x="565444" y="1583055"/>
                </a:lnTo>
                <a:lnTo>
                  <a:pt x="530987" y="1583055"/>
                </a:lnTo>
                <a:lnTo>
                  <a:pt x="526992" y="1571019"/>
                </a:lnTo>
                <a:close/>
              </a:path>
              <a:path w="569595" h="1641475">
                <a:moveTo>
                  <a:pt x="539075" y="1567013"/>
                </a:moveTo>
                <a:lnTo>
                  <a:pt x="526992" y="1571019"/>
                </a:lnTo>
                <a:lnTo>
                  <a:pt x="530987" y="1583055"/>
                </a:lnTo>
                <a:lnTo>
                  <a:pt x="543051" y="1578991"/>
                </a:lnTo>
                <a:lnTo>
                  <a:pt x="539075" y="1567013"/>
                </a:lnTo>
                <a:close/>
              </a:path>
              <a:path w="569595" h="1641475">
                <a:moveTo>
                  <a:pt x="569213" y="1557020"/>
                </a:moveTo>
                <a:lnTo>
                  <a:pt x="539075" y="1567013"/>
                </a:lnTo>
                <a:lnTo>
                  <a:pt x="543051" y="1578991"/>
                </a:lnTo>
                <a:lnTo>
                  <a:pt x="530987" y="1583055"/>
                </a:lnTo>
                <a:lnTo>
                  <a:pt x="565444" y="1583055"/>
                </a:lnTo>
                <a:lnTo>
                  <a:pt x="569213" y="1557020"/>
                </a:lnTo>
                <a:close/>
              </a:path>
              <a:path w="569595" h="1641475">
                <a:moveTo>
                  <a:pt x="42222" y="70327"/>
                </a:moveTo>
                <a:lnTo>
                  <a:pt x="30175" y="74322"/>
                </a:lnTo>
                <a:lnTo>
                  <a:pt x="526992" y="1571019"/>
                </a:lnTo>
                <a:lnTo>
                  <a:pt x="539075" y="1567013"/>
                </a:lnTo>
                <a:lnTo>
                  <a:pt x="42222" y="70327"/>
                </a:lnTo>
                <a:close/>
              </a:path>
              <a:path w="569595" h="1641475">
                <a:moveTo>
                  <a:pt x="12192" y="0"/>
                </a:moveTo>
                <a:lnTo>
                  <a:pt x="0" y="84327"/>
                </a:lnTo>
                <a:lnTo>
                  <a:pt x="30175" y="74322"/>
                </a:lnTo>
                <a:lnTo>
                  <a:pt x="26162" y="62229"/>
                </a:lnTo>
                <a:lnTo>
                  <a:pt x="38226" y="58292"/>
                </a:lnTo>
                <a:lnTo>
                  <a:pt x="70362" y="58292"/>
                </a:lnTo>
                <a:lnTo>
                  <a:pt x="12192" y="0"/>
                </a:lnTo>
                <a:close/>
              </a:path>
              <a:path w="569595" h="1641475">
                <a:moveTo>
                  <a:pt x="38226" y="58292"/>
                </a:moveTo>
                <a:lnTo>
                  <a:pt x="26162" y="62229"/>
                </a:lnTo>
                <a:lnTo>
                  <a:pt x="30175" y="74322"/>
                </a:lnTo>
                <a:lnTo>
                  <a:pt x="42222" y="70327"/>
                </a:lnTo>
                <a:lnTo>
                  <a:pt x="38226" y="58292"/>
                </a:lnTo>
                <a:close/>
              </a:path>
              <a:path w="569595" h="1641475">
                <a:moveTo>
                  <a:pt x="70362" y="58292"/>
                </a:moveTo>
                <a:lnTo>
                  <a:pt x="38226" y="58292"/>
                </a:lnTo>
                <a:lnTo>
                  <a:pt x="42222" y="70327"/>
                </a:lnTo>
                <a:lnTo>
                  <a:pt x="72389" y="60325"/>
                </a:lnTo>
                <a:lnTo>
                  <a:pt x="70362" y="58292"/>
                </a:lnTo>
                <a:close/>
              </a:path>
            </a:pathLst>
          </a:custGeom>
          <a:solidFill>
            <a:srgbClr val="497DBA"/>
          </a:solidFill>
        </p:spPr>
        <p:txBody>
          <a:bodyPr wrap="square" lIns="0" tIns="0" rIns="0" bIns="0" rtlCol="0"/>
          <a:lstStyle/>
          <a:p/>
        </p:txBody>
      </p:sp>
      <p:sp>
        <p:nvSpPr>
          <p:cNvPr id="68" name="object 68"/>
          <p:cNvSpPr txBox="1"/>
          <p:nvPr/>
        </p:nvSpPr>
        <p:spPr>
          <a:xfrm>
            <a:off x="4686427" y="1838070"/>
            <a:ext cx="1066165" cy="272415"/>
          </a:xfrm>
          <a:prstGeom prst="rect">
            <a:avLst/>
          </a:prstGeom>
        </p:spPr>
        <p:txBody>
          <a:bodyPr vert="horz" wrap="square" lIns="0" tIns="15240" rIns="0" bIns="0" rtlCol="0">
            <a:spAutoFit/>
          </a:bodyPr>
          <a:lstStyle/>
          <a:p>
            <a:pPr marL="12700">
              <a:lnSpc>
                <a:spcPct val="100000"/>
              </a:lnSpc>
              <a:spcBef>
                <a:spcPts val="120"/>
              </a:spcBef>
            </a:pPr>
            <a:r>
              <a:rPr sz="1600" b="1" spc="10" dirty="0">
                <a:latin typeface="Calibri" panose="020F0502020204030204"/>
                <a:cs typeface="Calibri" panose="020F0502020204030204"/>
              </a:rPr>
              <a:t>FEM</a:t>
            </a:r>
            <a:r>
              <a:rPr sz="1600" b="1" spc="-80" dirty="0">
                <a:latin typeface="Calibri" panose="020F0502020204030204"/>
                <a:cs typeface="Calibri" panose="020F0502020204030204"/>
              </a:rPr>
              <a:t> </a:t>
            </a:r>
            <a:r>
              <a:rPr sz="1600" b="1" spc="30" dirty="0">
                <a:latin typeface="SimHei" panose="02010609060101010101" charset="-122"/>
                <a:cs typeface="SimHei" panose="02010609060101010101" charset="-122"/>
              </a:rPr>
              <a:t>云</a:t>
            </a:r>
            <a:r>
              <a:rPr sz="1600" b="1" spc="15" dirty="0">
                <a:latin typeface="SimHei" panose="02010609060101010101" charset="-122"/>
                <a:cs typeface="SimHei" panose="02010609060101010101" charset="-122"/>
              </a:rPr>
              <a:t>服</a:t>
            </a:r>
            <a:r>
              <a:rPr sz="1600" b="1" spc="10" dirty="0">
                <a:latin typeface="SimHei" panose="02010609060101010101" charset="-122"/>
                <a:cs typeface="SimHei" panose="02010609060101010101" charset="-122"/>
              </a:rPr>
              <a:t>务</a:t>
            </a:r>
            <a:endParaRPr sz="1600">
              <a:latin typeface="SimHei" panose="02010609060101010101" charset="-122"/>
              <a:cs typeface="SimHei"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0567" y="64135"/>
            <a:ext cx="5711190" cy="452120"/>
          </a:xfrm>
          <a:prstGeom prst="rect">
            <a:avLst/>
          </a:prstGeom>
        </p:spPr>
        <p:txBody>
          <a:bodyPr vert="horz" wrap="square" lIns="0" tIns="12065" rIns="0" bIns="0" rtlCol="0">
            <a:spAutoFit/>
          </a:bodyPr>
          <a:lstStyle/>
          <a:p>
            <a:pPr marL="12700">
              <a:lnSpc>
                <a:spcPct val="100000"/>
              </a:lnSpc>
              <a:spcBef>
                <a:spcPts val="95"/>
              </a:spcBef>
            </a:pPr>
            <a:r>
              <a:rPr dirty="0">
                <a:solidFill>
                  <a:srgbClr val="FFFFFF"/>
                </a:solidFill>
              </a:rPr>
              <a:t>基</a:t>
            </a:r>
            <a:r>
              <a:rPr spc="-5" dirty="0">
                <a:solidFill>
                  <a:srgbClr val="FFFFFF"/>
                </a:solidFill>
              </a:rPr>
              <a:t>于三个</a:t>
            </a:r>
            <a:r>
              <a:rPr dirty="0">
                <a:solidFill>
                  <a:srgbClr val="FFFFFF"/>
                </a:solidFill>
              </a:rPr>
              <a:t>控</a:t>
            </a:r>
            <a:r>
              <a:rPr spc="-5" dirty="0">
                <a:solidFill>
                  <a:srgbClr val="FFFFFF"/>
                </a:solidFill>
              </a:rPr>
              <a:t>制点的</a:t>
            </a:r>
            <a:r>
              <a:rPr dirty="0">
                <a:solidFill>
                  <a:srgbClr val="FFFFFF"/>
                </a:solidFill>
              </a:rPr>
              <a:t>数</a:t>
            </a:r>
            <a:r>
              <a:rPr spc="-5" dirty="0">
                <a:solidFill>
                  <a:srgbClr val="FFFFFF"/>
                </a:solidFill>
              </a:rPr>
              <a:t>字孪生</a:t>
            </a:r>
            <a:r>
              <a:rPr dirty="0">
                <a:solidFill>
                  <a:srgbClr val="FFFFFF"/>
                </a:solidFill>
              </a:rPr>
              <a:t>服</a:t>
            </a:r>
            <a:r>
              <a:rPr spc="-5" dirty="0">
                <a:solidFill>
                  <a:srgbClr val="FFFFFF"/>
                </a:solidFill>
              </a:rPr>
              <a:t>务结果</a:t>
            </a:r>
            <a:endParaRPr spc="-5" dirty="0">
              <a:solidFill>
                <a:srgbClr val="FFFFFF"/>
              </a:solidFill>
            </a:endParaRPr>
          </a:p>
        </p:txBody>
      </p:sp>
      <p:sp>
        <p:nvSpPr>
          <p:cNvPr id="3" name="object 3"/>
          <p:cNvSpPr/>
          <p:nvPr/>
        </p:nvSpPr>
        <p:spPr>
          <a:xfrm>
            <a:off x="1257300" y="4439411"/>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4" name="object 4"/>
          <p:cNvSpPr/>
          <p:nvPr/>
        </p:nvSpPr>
        <p:spPr>
          <a:xfrm>
            <a:off x="1257300" y="4143755"/>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5" name="object 5"/>
          <p:cNvSpPr/>
          <p:nvPr/>
        </p:nvSpPr>
        <p:spPr>
          <a:xfrm>
            <a:off x="1257300" y="3849623"/>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6" name="object 6"/>
          <p:cNvSpPr/>
          <p:nvPr/>
        </p:nvSpPr>
        <p:spPr>
          <a:xfrm>
            <a:off x="1257300" y="3555491"/>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7" name="object 7"/>
          <p:cNvSpPr/>
          <p:nvPr/>
        </p:nvSpPr>
        <p:spPr>
          <a:xfrm>
            <a:off x="1257300" y="3259835"/>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8" name="object 8"/>
          <p:cNvSpPr/>
          <p:nvPr/>
        </p:nvSpPr>
        <p:spPr>
          <a:xfrm>
            <a:off x="1257300" y="2965704"/>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9" name="object 9"/>
          <p:cNvSpPr/>
          <p:nvPr/>
        </p:nvSpPr>
        <p:spPr>
          <a:xfrm>
            <a:off x="1257300" y="2671572"/>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10" name="object 10"/>
          <p:cNvSpPr/>
          <p:nvPr/>
        </p:nvSpPr>
        <p:spPr>
          <a:xfrm>
            <a:off x="1257300" y="2375916"/>
            <a:ext cx="6847840" cy="0"/>
          </a:xfrm>
          <a:custGeom>
            <a:avLst/>
            <a:gdLst/>
            <a:ahLst/>
            <a:cxnLst/>
            <a:rect l="l" t="t" r="r" b="b"/>
            <a:pathLst>
              <a:path w="6847840">
                <a:moveTo>
                  <a:pt x="0" y="0"/>
                </a:moveTo>
                <a:lnTo>
                  <a:pt x="6847332" y="0"/>
                </a:lnTo>
              </a:path>
            </a:pathLst>
          </a:custGeom>
          <a:ln w="9525">
            <a:solidFill>
              <a:srgbClr val="D9D9D9"/>
            </a:solidFill>
          </a:ln>
        </p:spPr>
        <p:txBody>
          <a:bodyPr wrap="square" lIns="0" tIns="0" rIns="0" bIns="0" rtlCol="0"/>
          <a:lstStyle/>
          <a:p/>
        </p:txBody>
      </p:sp>
      <p:sp>
        <p:nvSpPr>
          <p:cNvPr id="11" name="object 11"/>
          <p:cNvSpPr/>
          <p:nvPr/>
        </p:nvSpPr>
        <p:spPr>
          <a:xfrm>
            <a:off x="1827276"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2" name="object 12"/>
          <p:cNvSpPr/>
          <p:nvPr/>
        </p:nvSpPr>
        <p:spPr>
          <a:xfrm>
            <a:off x="2398776"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3" name="object 13"/>
          <p:cNvSpPr/>
          <p:nvPr/>
        </p:nvSpPr>
        <p:spPr>
          <a:xfrm>
            <a:off x="2968751"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4" name="object 14"/>
          <p:cNvSpPr/>
          <p:nvPr/>
        </p:nvSpPr>
        <p:spPr>
          <a:xfrm>
            <a:off x="3540252"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5" name="object 15"/>
          <p:cNvSpPr/>
          <p:nvPr/>
        </p:nvSpPr>
        <p:spPr>
          <a:xfrm>
            <a:off x="4110228"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6" name="object 16"/>
          <p:cNvSpPr/>
          <p:nvPr/>
        </p:nvSpPr>
        <p:spPr>
          <a:xfrm>
            <a:off x="4680203"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7" name="object 17"/>
          <p:cNvSpPr/>
          <p:nvPr/>
        </p:nvSpPr>
        <p:spPr>
          <a:xfrm>
            <a:off x="5251703"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8" name="object 18"/>
          <p:cNvSpPr/>
          <p:nvPr/>
        </p:nvSpPr>
        <p:spPr>
          <a:xfrm>
            <a:off x="5821679"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19" name="object 19"/>
          <p:cNvSpPr/>
          <p:nvPr/>
        </p:nvSpPr>
        <p:spPr>
          <a:xfrm>
            <a:off x="6393179"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20" name="object 20"/>
          <p:cNvSpPr/>
          <p:nvPr/>
        </p:nvSpPr>
        <p:spPr>
          <a:xfrm>
            <a:off x="6963156"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21" name="object 21"/>
          <p:cNvSpPr/>
          <p:nvPr/>
        </p:nvSpPr>
        <p:spPr>
          <a:xfrm>
            <a:off x="7534656"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22" name="object 22"/>
          <p:cNvSpPr/>
          <p:nvPr/>
        </p:nvSpPr>
        <p:spPr>
          <a:xfrm>
            <a:off x="8104631" y="2375916"/>
            <a:ext cx="0" cy="2357755"/>
          </a:xfrm>
          <a:custGeom>
            <a:avLst/>
            <a:gdLst/>
            <a:ahLst/>
            <a:cxnLst/>
            <a:rect l="l" t="t" r="r" b="b"/>
            <a:pathLst>
              <a:path h="2357754">
                <a:moveTo>
                  <a:pt x="0" y="0"/>
                </a:moveTo>
                <a:lnTo>
                  <a:pt x="0" y="2357628"/>
                </a:lnTo>
              </a:path>
            </a:pathLst>
          </a:custGeom>
          <a:ln w="9525">
            <a:solidFill>
              <a:srgbClr val="D9D9D9"/>
            </a:solidFill>
          </a:ln>
        </p:spPr>
        <p:txBody>
          <a:bodyPr wrap="square" lIns="0" tIns="0" rIns="0" bIns="0" rtlCol="0"/>
          <a:lstStyle/>
          <a:p/>
        </p:txBody>
      </p:sp>
      <p:sp>
        <p:nvSpPr>
          <p:cNvPr id="23" name="object 23"/>
          <p:cNvSpPr/>
          <p:nvPr/>
        </p:nvSpPr>
        <p:spPr>
          <a:xfrm>
            <a:off x="1257300" y="2375916"/>
            <a:ext cx="0" cy="2357755"/>
          </a:xfrm>
          <a:custGeom>
            <a:avLst/>
            <a:gdLst/>
            <a:ahLst/>
            <a:cxnLst/>
            <a:rect l="l" t="t" r="r" b="b"/>
            <a:pathLst>
              <a:path h="2357754">
                <a:moveTo>
                  <a:pt x="0" y="2357628"/>
                </a:moveTo>
                <a:lnTo>
                  <a:pt x="0" y="0"/>
                </a:lnTo>
              </a:path>
            </a:pathLst>
          </a:custGeom>
          <a:ln w="9525">
            <a:solidFill>
              <a:srgbClr val="BEBEBE"/>
            </a:solidFill>
          </a:ln>
        </p:spPr>
        <p:txBody>
          <a:bodyPr wrap="square" lIns="0" tIns="0" rIns="0" bIns="0" rtlCol="0"/>
          <a:lstStyle/>
          <a:p/>
        </p:txBody>
      </p:sp>
      <p:sp>
        <p:nvSpPr>
          <p:cNvPr id="24" name="object 24"/>
          <p:cNvSpPr/>
          <p:nvPr/>
        </p:nvSpPr>
        <p:spPr>
          <a:xfrm>
            <a:off x="1257300" y="4733544"/>
            <a:ext cx="6847840" cy="0"/>
          </a:xfrm>
          <a:custGeom>
            <a:avLst/>
            <a:gdLst/>
            <a:ahLst/>
            <a:cxnLst/>
            <a:rect l="l" t="t" r="r" b="b"/>
            <a:pathLst>
              <a:path w="6847840">
                <a:moveTo>
                  <a:pt x="0" y="0"/>
                </a:moveTo>
                <a:lnTo>
                  <a:pt x="6847332" y="0"/>
                </a:lnTo>
              </a:path>
            </a:pathLst>
          </a:custGeom>
          <a:ln w="9525">
            <a:solidFill>
              <a:srgbClr val="BEBEBE"/>
            </a:solidFill>
          </a:ln>
        </p:spPr>
        <p:txBody>
          <a:bodyPr wrap="square" lIns="0" tIns="0" rIns="0" bIns="0" rtlCol="0"/>
          <a:lstStyle/>
          <a:p/>
        </p:txBody>
      </p:sp>
      <p:sp>
        <p:nvSpPr>
          <p:cNvPr id="25" name="object 25"/>
          <p:cNvSpPr/>
          <p:nvPr/>
        </p:nvSpPr>
        <p:spPr>
          <a:xfrm>
            <a:off x="1256538" y="2548425"/>
            <a:ext cx="6849109" cy="1276350"/>
          </a:xfrm>
          <a:custGeom>
            <a:avLst/>
            <a:gdLst/>
            <a:ahLst/>
            <a:cxnLst/>
            <a:rect l="l" t="t" r="r" b="b"/>
            <a:pathLst>
              <a:path w="6849109" h="1276350">
                <a:moveTo>
                  <a:pt x="0" y="933025"/>
                </a:moveTo>
                <a:lnTo>
                  <a:pt x="47561" y="921209"/>
                </a:lnTo>
                <a:lnTo>
                  <a:pt x="95123" y="910163"/>
                </a:lnTo>
                <a:lnTo>
                  <a:pt x="142684" y="899630"/>
                </a:lnTo>
                <a:lnTo>
                  <a:pt x="190246" y="889356"/>
                </a:lnTo>
                <a:lnTo>
                  <a:pt x="237807" y="879084"/>
                </a:lnTo>
                <a:lnTo>
                  <a:pt x="285369" y="868557"/>
                </a:lnTo>
                <a:lnTo>
                  <a:pt x="332930" y="857520"/>
                </a:lnTo>
                <a:lnTo>
                  <a:pt x="380492" y="845715"/>
                </a:lnTo>
                <a:lnTo>
                  <a:pt x="428053" y="832888"/>
                </a:lnTo>
                <a:lnTo>
                  <a:pt x="475615" y="818781"/>
                </a:lnTo>
                <a:lnTo>
                  <a:pt x="523176" y="803139"/>
                </a:lnTo>
                <a:lnTo>
                  <a:pt x="570738" y="785705"/>
                </a:lnTo>
                <a:lnTo>
                  <a:pt x="614640" y="768245"/>
                </a:lnTo>
                <a:lnTo>
                  <a:pt x="658543" y="749917"/>
                </a:lnTo>
                <a:lnTo>
                  <a:pt x="702446" y="730722"/>
                </a:lnTo>
                <a:lnTo>
                  <a:pt x="746349" y="710658"/>
                </a:lnTo>
                <a:lnTo>
                  <a:pt x="790252" y="689724"/>
                </a:lnTo>
                <a:lnTo>
                  <a:pt x="834155" y="667919"/>
                </a:lnTo>
                <a:lnTo>
                  <a:pt x="878058" y="645242"/>
                </a:lnTo>
                <a:lnTo>
                  <a:pt x="921961" y="621692"/>
                </a:lnTo>
                <a:lnTo>
                  <a:pt x="965864" y="597268"/>
                </a:lnTo>
                <a:lnTo>
                  <a:pt x="1009767" y="571969"/>
                </a:lnTo>
                <a:lnTo>
                  <a:pt x="1053670" y="545794"/>
                </a:lnTo>
                <a:lnTo>
                  <a:pt x="1097573" y="518742"/>
                </a:lnTo>
                <a:lnTo>
                  <a:pt x="1141476" y="490811"/>
                </a:lnTo>
                <a:lnTo>
                  <a:pt x="1179525" y="464546"/>
                </a:lnTo>
                <a:lnTo>
                  <a:pt x="1217574" y="435267"/>
                </a:lnTo>
                <a:lnTo>
                  <a:pt x="1255623" y="403565"/>
                </a:lnTo>
                <a:lnTo>
                  <a:pt x="1293672" y="370027"/>
                </a:lnTo>
                <a:lnTo>
                  <a:pt x="1331722" y="335246"/>
                </a:lnTo>
                <a:lnTo>
                  <a:pt x="1369771" y="299810"/>
                </a:lnTo>
                <a:lnTo>
                  <a:pt x="1407820" y="264308"/>
                </a:lnTo>
                <a:lnTo>
                  <a:pt x="1445869" y="229332"/>
                </a:lnTo>
                <a:lnTo>
                  <a:pt x="1483918" y="195469"/>
                </a:lnTo>
                <a:lnTo>
                  <a:pt x="1521968" y="163311"/>
                </a:lnTo>
                <a:lnTo>
                  <a:pt x="1560017" y="133447"/>
                </a:lnTo>
                <a:lnTo>
                  <a:pt x="1598066" y="106467"/>
                </a:lnTo>
                <a:lnTo>
                  <a:pt x="1636115" y="82960"/>
                </a:lnTo>
                <a:lnTo>
                  <a:pt x="1674164" y="63516"/>
                </a:lnTo>
                <a:lnTo>
                  <a:pt x="1712214" y="48724"/>
                </a:lnTo>
                <a:lnTo>
                  <a:pt x="1756116" y="35181"/>
                </a:lnTo>
                <a:lnTo>
                  <a:pt x="1800019" y="23217"/>
                </a:lnTo>
                <a:lnTo>
                  <a:pt x="1843922" y="13274"/>
                </a:lnTo>
                <a:lnTo>
                  <a:pt x="1887825" y="5795"/>
                </a:lnTo>
                <a:lnTo>
                  <a:pt x="1931728" y="1223"/>
                </a:lnTo>
                <a:lnTo>
                  <a:pt x="1975631" y="0"/>
                </a:lnTo>
                <a:lnTo>
                  <a:pt x="2019534" y="2568"/>
                </a:lnTo>
                <a:lnTo>
                  <a:pt x="2063437" y="9370"/>
                </a:lnTo>
                <a:lnTo>
                  <a:pt x="2107340" y="20849"/>
                </a:lnTo>
                <a:lnTo>
                  <a:pt x="2151243" y="37448"/>
                </a:lnTo>
                <a:lnTo>
                  <a:pt x="2195146" y="59608"/>
                </a:lnTo>
                <a:lnTo>
                  <a:pt x="2239049" y="87773"/>
                </a:lnTo>
                <a:lnTo>
                  <a:pt x="2282952" y="122384"/>
                </a:lnTo>
                <a:lnTo>
                  <a:pt x="2334837" y="176614"/>
                </a:lnTo>
                <a:lnTo>
                  <a:pt x="2360779" y="210075"/>
                </a:lnTo>
                <a:lnTo>
                  <a:pt x="2386722" y="247179"/>
                </a:lnTo>
                <a:lnTo>
                  <a:pt x="2412665" y="287486"/>
                </a:lnTo>
                <a:lnTo>
                  <a:pt x="2438607" y="330556"/>
                </a:lnTo>
                <a:lnTo>
                  <a:pt x="2464550" y="375950"/>
                </a:lnTo>
                <a:lnTo>
                  <a:pt x="2490493" y="423226"/>
                </a:lnTo>
                <a:lnTo>
                  <a:pt x="2516435" y="471944"/>
                </a:lnTo>
                <a:lnTo>
                  <a:pt x="2542378" y="521665"/>
                </a:lnTo>
                <a:lnTo>
                  <a:pt x="2568321" y="571949"/>
                </a:lnTo>
                <a:lnTo>
                  <a:pt x="2594263" y="622354"/>
                </a:lnTo>
                <a:lnTo>
                  <a:pt x="2620206" y="672441"/>
                </a:lnTo>
                <a:lnTo>
                  <a:pt x="2646148" y="721770"/>
                </a:lnTo>
                <a:lnTo>
                  <a:pt x="2672091" y="769900"/>
                </a:lnTo>
                <a:lnTo>
                  <a:pt x="2698034" y="816391"/>
                </a:lnTo>
                <a:lnTo>
                  <a:pt x="2723976" y="860804"/>
                </a:lnTo>
                <a:lnTo>
                  <a:pt x="2749919" y="902697"/>
                </a:lnTo>
                <a:lnTo>
                  <a:pt x="2775862" y="941631"/>
                </a:lnTo>
                <a:lnTo>
                  <a:pt x="2801804" y="977166"/>
                </a:lnTo>
                <a:lnTo>
                  <a:pt x="2827747" y="1008861"/>
                </a:lnTo>
                <a:lnTo>
                  <a:pt x="2897592" y="1075189"/>
                </a:lnTo>
                <a:lnTo>
                  <a:pt x="2941495" y="1107418"/>
                </a:lnTo>
                <a:lnTo>
                  <a:pt x="2985398" y="1133686"/>
                </a:lnTo>
                <a:lnTo>
                  <a:pt x="3029301" y="1154717"/>
                </a:lnTo>
                <a:lnTo>
                  <a:pt x="3073204" y="1171236"/>
                </a:lnTo>
                <a:lnTo>
                  <a:pt x="3117107" y="1183966"/>
                </a:lnTo>
                <a:lnTo>
                  <a:pt x="3161010" y="1193632"/>
                </a:lnTo>
                <a:lnTo>
                  <a:pt x="3204913" y="1200955"/>
                </a:lnTo>
                <a:lnTo>
                  <a:pt x="3248816" y="1206662"/>
                </a:lnTo>
                <a:lnTo>
                  <a:pt x="3292719" y="1211475"/>
                </a:lnTo>
                <a:lnTo>
                  <a:pt x="3336622" y="1216119"/>
                </a:lnTo>
                <a:lnTo>
                  <a:pt x="3380525" y="1221317"/>
                </a:lnTo>
                <a:lnTo>
                  <a:pt x="3424428" y="1227792"/>
                </a:lnTo>
                <a:lnTo>
                  <a:pt x="3471989" y="1236252"/>
                </a:lnTo>
                <a:lnTo>
                  <a:pt x="3519551" y="1245220"/>
                </a:lnTo>
                <a:lnTo>
                  <a:pt x="3567112" y="1254081"/>
                </a:lnTo>
                <a:lnTo>
                  <a:pt x="3614674" y="1262224"/>
                </a:lnTo>
                <a:lnTo>
                  <a:pt x="3662235" y="1269032"/>
                </a:lnTo>
                <a:lnTo>
                  <a:pt x="3709797" y="1273893"/>
                </a:lnTo>
                <a:lnTo>
                  <a:pt x="3757358" y="1276194"/>
                </a:lnTo>
                <a:lnTo>
                  <a:pt x="3804920" y="1275319"/>
                </a:lnTo>
                <a:lnTo>
                  <a:pt x="3852481" y="1270655"/>
                </a:lnTo>
                <a:lnTo>
                  <a:pt x="3900043" y="1261589"/>
                </a:lnTo>
                <a:lnTo>
                  <a:pt x="3947604" y="1247506"/>
                </a:lnTo>
                <a:lnTo>
                  <a:pt x="3995166" y="1227792"/>
                </a:lnTo>
                <a:lnTo>
                  <a:pt x="4030837" y="1208864"/>
                </a:lnTo>
                <a:lnTo>
                  <a:pt x="4066508" y="1186353"/>
                </a:lnTo>
                <a:lnTo>
                  <a:pt x="4102179" y="1160594"/>
                </a:lnTo>
                <a:lnTo>
                  <a:pt x="4137850" y="1131921"/>
                </a:lnTo>
                <a:lnTo>
                  <a:pt x="4173521" y="1100671"/>
                </a:lnTo>
                <a:lnTo>
                  <a:pt x="4209192" y="1067176"/>
                </a:lnTo>
                <a:lnTo>
                  <a:pt x="4244863" y="1031773"/>
                </a:lnTo>
                <a:lnTo>
                  <a:pt x="4280534" y="994795"/>
                </a:lnTo>
                <a:lnTo>
                  <a:pt x="4316206" y="956578"/>
                </a:lnTo>
                <a:lnTo>
                  <a:pt x="4351877" y="917455"/>
                </a:lnTo>
                <a:lnTo>
                  <a:pt x="4387548" y="877762"/>
                </a:lnTo>
                <a:lnTo>
                  <a:pt x="4423219" y="837833"/>
                </a:lnTo>
                <a:lnTo>
                  <a:pt x="4458890" y="798003"/>
                </a:lnTo>
                <a:lnTo>
                  <a:pt x="4494561" y="758607"/>
                </a:lnTo>
                <a:lnTo>
                  <a:pt x="4530232" y="719979"/>
                </a:lnTo>
                <a:lnTo>
                  <a:pt x="4565904" y="682454"/>
                </a:lnTo>
                <a:lnTo>
                  <a:pt x="4597611" y="647875"/>
                </a:lnTo>
                <a:lnTo>
                  <a:pt x="4629319" y="610026"/>
                </a:lnTo>
                <a:lnTo>
                  <a:pt x="4661027" y="569507"/>
                </a:lnTo>
                <a:lnTo>
                  <a:pt x="4692734" y="526916"/>
                </a:lnTo>
                <a:lnTo>
                  <a:pt x="4724442" y="482854"/>
                </a:lnTo>
                <a:lnTo>
                  <a:pt x="4756150" y="437918"/>
                </a:lnTo>
                <a:lnTo>
                  <a:pt x="4787857" y="392709"/>
                </a:lnTo>
                <a:lnTo>
                  <a:pt x="4819565" y="347826"/>
                </a:lnTo>
                <a:lnTo>
                  <a:pt x="4851273" y="303867"/>
                </a:lnTo>
                <a:lnTo>
                  <a:pt x="4882980" y="261433"/>
                </a:lnTo>
                <a:lnTo>
                  <a:pt x="4914688" y="221122"/>
                </a:lnTo>
                <a:lnTo>
                  <a:pt x="4946396" y="183533"/>
                </a:lnTo>
                <a:lnTo>
                  <a:pt x="4978103" y="149265"/>
                </a:lnTo>
                <a:lnTo>
                  <a:pt x="5009811" y="118919"/>
                </a:lnTo>
                <a:lnTo>
                  <a:pt x="5041519" y="93092"/>
                </a:lnTo>
                <a:lnTo>
                  <a:pt x="5104934" y="57396"/>
                </a:lnTo>
                <a:lnTo>
                  <a:pt x="5172313" y="47066"/>
                </a:lnTo>
                <a:lnTo>
                  <a:pt x="5207984" y="53495"/>
                </a:lnTo>
                <a:lnTo>
                  <a:pt x="5243655" y="67114"/>
                </a:lnTo>
                <a:lnTo>
                  <a:pt x="5279326" y="87029"/>
                </a:lnTo>
                <a:lnTo>
                  <a:pt x="5314997" y="112342"/>
                </a:lnTo>
                <a:lnTo>
                  <a:pt x="5350668" y="142158"/>
                </a:lnTo>
                <a:lnTo>
                  <a:pt x="5386339" y="175580"/>
                </a:lnTo>
                <a:lnTo>
                  <a:pt x="5422011" y="211713"/>
                </a:lnTo>
                <a:lnTo>
                  <a:pt x="5457682" y="249660"/>
                </a:lnTo>
                <a:lnTo>
                  <a:pt x="5493353" y="288525"/>
                </a:lnTo>
                <a:lnTo>
                  <a:pt x="5529024" y="327412"/>
                </a:lnTo>
                <a:lnTo>
                  <a:pt x="5564695" y="365425"/>
                </a:lnTo>
                <a:lnTo>
                  <a:pt x="5600366" y="401667"/>
                </a:lnTo>
                <a:lnTo>
                  <a:pt x="5636037" y="435243"/>
                </a:lnTo>
                <a:lnTo>
                  <a:pt x="5671708" y="465257"/>
                </a:lnTo>
                <a:lnTo>
                  <a:pt x="5707380" y="490811"/>
                </a:lnTo>
                <a:lnTo>
                  <a:pt x="5751282" y="518742"/>
                </a:lnTo>
                <a:lnTo>
                  <a:pt x="5795185" y="545794"/>
                </a:lnTo>
                <a:lnTo>
                  <a:pt x="5839088" y="571969"/>
                </a:lnTo>
                <a:lnTo>
                  <a:pt x="5882991" y="597268"/>
                </a:lnTo>
                <a:lnTo>
                  <a:pt x="5926894" y="621692"/>
                </a:lnTo>
                <a:lnTo>
                  <a:pt x="5970797" y="645242"/>
                </a:lnTo>
                <a:lnTo>
                  <a:pt x="6014700" y="667919"/>
                </a:lnTo>
                <a:lnTo>
                  <a:pt x="6058603" y="689724"/>
                </a:lnTo>
                <a:lnTo>
                  <a:pt x="6102506" y="710658"/>
                </a:lnTo>
                <a:lnTo>
                  <a:pt x="6146409" y="730722"/>
                </a:lnTo>
                <a:lnTo>
                  <a:pt x="6190312" y="749917"/>
                </a:lnTo>
                <a:lnTo>
                  <a:pt x="6234215" y="768245"/>
                </a:lnTo>
                <a:lnTo>
                  <a:pt x="6278118" y="785705"/>
                </a:lnTo>
                <a:lnTo>
                  <a:pt x="6325679" y="803139"/>
                </a:lnTo>
                <a:lnTo>
                  <a:pt x="6373241" y="818781"/>
                </a:lnTo>
                <a:lnTo>
                  <a:pt x="6420802" y="832888"/>
                </a:lnTo>
                <a:lnTo>
                  <a:pt x="6468364" y="845715"/>
                </a:lnTo>
                <a:lnTo>
                  <a:pt x="6515925" y="857520"/>
                </a:lnTo>
                <a:lnTo>
                  <a:pt x="6563486" y="868557"/>
                </a:lnTo>
                <a:lnTo>
                  <a:pt x="6611048" y="879084"/>
                </a:lnTo>
                <a:lnTo>
                  <a:pt x="6658609" y="889356"/>
                </a:lnTo>
                <a:lnTo>
                  <a:pt x="6706171" y="899630"/>
                </a:lnTo>
                <a:lnTo>
                  <a:pt x="6753733" y="910163"/>
                </a:lnTo>
                <a:lnTo>
                  <a:pt x="6801294" y="921209"/>
                </a:lnTo>
                <a:lnTo>
                  <a:pt x="6848856" y="933025"/>
                </a:lnTo>
              </a:path>
            </a:pathLst>
          </a:custGeom>
          <a:ln w="19050">
            <a:solidFill>
              <a:srgbClr val="4F81BC"/>
            </a:solidFill>
          </a:ln>
        </p:spPr>
        <p:txBody>
          <a:bodyPr wrap="square" lIns="0" tIns="0" rIns="0" bIns="0" rtlCol="0"/>
          <a:lstStyle/>
          <a:p/>
        </p:txBody>
      </p:sp>
      <p:sp>
        <p:nvSpPr>
          <p:cNvPr id="26" name="object 26"/>
          <p:cNvSpPr/>
          <p:nvPr/>
        </p:nvSpPr>
        <p:spPr>
          <a:xfrm>
            <a:off x="1256538" y="3300592"/>
            <a:ext cx="6849109" cy="429259"/>
          </a:xfrm>
          <a:custGeom>
            <a:avLst/>
            <a:gdLst/>
            <a:ahLst/>
            <a:cxnLst/>
            <a:rect l="l" t="t" r="r" b="b"/>
            <a:pathLst>
              <a:path w="6849109" h="429260">
                <a:moveTo>
                  <a:pt x="0" y="401584"/>
                </a:moveTo>
                <a:lnTo>
                  <a:pt x="51885" y="402414"/>
                </a:lnTo>
                <a:lnTo>
                  <a:pt x="103770" y="404572"/>
                </a:lnTo>
                <a:lnTo>
                  <a:pt x="155655" y="407561"/>
                </a:lnTo>
                <a:lnTo>
                  <a:pt x="207541" y="410881"/>
                </a:lnTo>
                <a:lnTo>
                  <a:pt x="259426" y="414036"/>
                </a:lnTo>
                <a:lnTo>
                  <a:pt x="311311" y="416526"/>
                </a:lnTo>
                <a:lnTo>
                  <a:pt x="363196" y="417854"/>
                </a:lnTo>
                <a:lnTo>
                  <a:pt x="415082" y="417522"/>
                </a:lnTo>
                <a:lnTo>
                  <a:pt x="466967" y="415032"/>
                </a:lnTo>
                <a:lnTo>
                  <a:pt x="518852" y="409885"/>
                </a:lnTo>
                <a:lnTo>
                  <a:pt x="570738" y="401584"/>
                </a:lnTo>
                <a:lnTo>
                  <a:pt x="618299" y="390673"/>
                </a:lnTo>
                <a:lnTo>
                  <a:pt x="665861" y="376696"/>
                </a:lnTo>
                <a:lnTo>
                  <a:pt x="713422" y="360164"/>
                </a:lnTo>
                <a:lnTo>
                  <a:pt x="760984" y="341588"/>
                </a:lnTo>
                <a:lnTo>
                  <a:pt x="808545" y="321479"/>
                </a:lnTo>
                <a:lnTo>
                  <a:pt x="856107" y="300349"/>
                </a:lnTo>
                <a:lnTo>
                  <a:pt x="903668" y="278708"/>
                </a:lnTo>
                <a:lnTo>
                  <a:pt x="951230" y="257067"/>
                </a:lnTo>
                <a:lnTo>
                  <a:pt x="998791" y="235938"/>
                </a:lnTo>
                <a:lnTo>
                  <a:pt x="1046353" y="215831"/>
                </a:lnTo>
                <a:lnTo>
                  <a:pt x="1093914" y="197259"/>
                </a:lnTo>
                <a:lnTo>
                  <a:pt x="1141476" y="180731"/>
                </a:lnTo>
                <a:lnTo>
                  <a:pt x="1189037" y="165417"/>
                </a:lnTo>
                <a:lnTo>
                  <a:pt x="1236599" y="150231"/>
                </a:lnTo>
                <a:lnTo>
                  <a:pt x="1284160" y="135300"/>
                </a:lnTo>
                <a:lnTo>
                  <a:pt x="1331722" y="120754"/>
                </a:lnTo>
                <a:lnTo>
                  <a:pt x="1379283" y="106719"/>
                </a:lnTo>
                <a:lnTo>
                  <a:pt x="1426845" y="93323"/>
                </a:lnTo>
                <a:lnTo>
                  <a:pt x="1474406" y="80694"/>
                </a:lnTo>
                <a:lnTo>
                  <a:pt x="1521968" y="68961"/>
                </a:lnTo>
                <a:lnTo>
                  <a:pt x="1569529" y="58251"/>
                </a:lnTo>
                <a:lnTo>
                  <a:pt x="1617091" y="48692"/>
                </a:lnTo>
                <a:lnTo>
                  <a:pt x="1664652" y="40411"/>
                </a:lnTo>
                <a:lnTo>
                  <a:pt x="1712214" y="33538"/>
                </a:lnTo>
                <a:lnTo>
                  <a:pt x="1759775" y="27217"/>
                </a:lnTo>
                <a:lnTo>
                  <a:pt x="1807337" y="20767"/>
                </a:lnTo>
                <a:lnTo>
                  <a:pt x="1854898" y="14571"/>
                </a:lnTo>
                <a:lnTo>
                  <a:pt x="1902460" y="9013"/>
                </a:lnTo>
                <a:lnTo>
                  <a:pt x="1950021" y="4475"/>
                </a:lnTo>
                <a:lnTo>
                  <a:pt x="1997583" y="1343"/>
                </a:lnTo>
                <a:lnTo>
                  <a:pt x="2045144" y="0"/>
                </a:lnTo>
                <a:lnTo>
                  <a:pt x="2092706" y="828"/>
                </a:lnTo>
                <a:lnTo>
                  <a:pt x="2140267" y="4213"/>
                </a:lnTo>
                <a:lnTo>
                  <a:pt x="2187829" y="10537"/>
                </a:lnTo>
                <a:lnTo>
                  <a:pt x="2235390" y="20184"/>
                </a:lnTo>
                <a:lnTo>
                  <a:pt x="2282952" y="33538"/>
                </a:lnTo>
                <a:lnTo>
                  <a:pt x="2323718" y="49365"/>
                </a:lnTo>
                <a:lnTo>
                  <a:pt x="2364485" y="70020"/>
                </a:lnTo>
                <a:lnTo>
                  <a:pt x="2405252" y="94700"/>
                </a:lnTo>
                <a:lnTo>
                  <a:pt x="2446019" y="122598"/>
                </a:lnTo>
                <a:lnTo>
                  <a:pt x="2486786" y="152911"/>
                </a:lnTo>
                <a:lnTo>
                  <a:pt x="2527553" y="184834"/>
                </a:lnTo>
                <a:lnTo>
                  <a:pt x="2568320" y="217561"/>
                </a:lnTo>
                <a:lnTo>
                  <a:pt x="2609087" y="250288"/>
                </a:lnTo>
                <a:lnTo>
                  <a:pt x="2649854" y="282210"/>
                </a:lnTo>
                <a:lnTo>
                  <a:pt x="2690621" y="312523"/>
                </a:lnTo>
                <a:lnTo>
                  <a:pt x="2731388" y="340421"/>
                </a:lnTo>
                <a:lnTo>
                  <a:pt x="2772155" y="365101"/>
                </a:lnTo>
                <a:lnTo>
                  <a:pt x="2812922" y="385757"/>
                </a:lnTo>
                <a:lnTo>
                  <a:pt x="2853690" y="401584"/>
                </a:lnTo>
                <a:lnTo>
                  <a:pt x="2901251" y="414470"/>
                </a:lnTo>
                <a:lnTo>
                  <a:pt x="2948813" y="422883"/>
                </a:lnTo>
                <a:lnTo>
                  <a:pt x="2996374" y="427462"/>
                </a:lnTo>
                <a:lnTo>
                  <a:pt x="3043936" y="428846"/>
                </a:lnTo>
                <a:lnTo>
                  <a:pt x="3091497" y="427675"/>
                </a:lnTo>
                <a:lnTo>
                  <a:pt x="3139059" y="424587"/>
                </a:lnTo>
                <a:lnTo>
                  <a:pt x="3186620" y="420220"/>
                </a:lnTo>
                <a:lnTo>
                  <a:pt x="3234182" y="415215"/>
                </a:lnTo>
                <a:lnTo>
                  <a:pt x="3281743" y="410210"/>
                </a:lnTo>
                <a:lnTo>
                  <a:pt x="3329305" y="405843"/>
                </a:lnTo>
                <a:lnTo>
                  <a:pt x="3376866" y="402755"/>
                </a:lnTo>
                <a:lnTo>
                  <a:pt x="3424428" y="401584"/>
                </a:lnTo>
                <a:lnTo>
                  <a:pt x="3476313" y="402027"/>
                </a:lnTo>
                <a:lnTo>
                  <a:pt x="3528198" y="403181"/>
                </a:lnTo>
                <a:lnTo>
                  <a:pt x="3580083" y="404778"/>
                </a:lnTo>
                <a:lnTo>
                  <a:pt x="3631969" y="406553"/>
                </a:lnTo>
                <a:lnTo>
                  <a:pt x="3683854" y="408239"/>
                </a:lnTo>
                <a:lnTo>
                  <a:pt x="3735739" y="409570"/>
                </a:lnTo>
                <a:lnTo>
                  <a:pt x="3787624" y="410280"/>
                </a:lnTo>
                <a:lnTo>
                  <a:pt x="3839510" y="410102"/>
                </a:lnTo>
                <a:lnTo>
                  <a:pt x="3891395" y="408771"/>
                </a:lnTo>
                <a:lnTo>
                  <a:pt x="3943280" y="406021"/>
                </a:lnTo>
                <a:lnTo>
                  <a:pt x="3995166" y="401584"/>
                </a:lnTo>
                <a:lnTo>
                  <a:pt x="4042727" y="396303"/>
                </a:lnTo>
                <a:lnTo>
                  <a:pt x="4090289" y="390288"/>
                </a:lnTo>
                <a:lnTo>
                  <a:pt x="4137850" y="383510"/>
                </a:lnTo>
                <a:lnTo>
                  <a:pt x="4185412" y="375944"/>
                </a:lnTo>
                <a:lnTo>
                  <a:pt x="4232973" y="367563"/>
                </a:lnTo>
                <a:lnTo>
                  <a:pt x="4280535" y="358340"/>
                </a:lnTo>
                <a:lnTo>
                  <a:pt x="4328096" y="348250"/>
                </a:lnTo>
                <a:lnTo>
                  <a:pt x="4375658" y="337265"/>
                </a:lnTo>
                <a:lnTo>
                  <a:pt x="4423219" y="325360"/>
                </a:lnTo>
                <a:lnTo>
                  <a:pt x="4470781" y="312507"/>
                </a:lnTo>
                <a:lnTo>
                  <a:pt x="4518342" y="298681"/>
                </a:lnTo>
                <a:lnTo>
                  <a:pt x="4565904" y="283855"/>
                </a:lnTo>
                <a:lnTo>
                  <a:pt x="4609806" y="268060"/>
                </a:lnTo>
                <a:lnTo>
                  <a:pt x="4653709" y="249404"/>
                </a:lnTo>
                <a:lnTo>
                  <a:pt x="4697612" y="228508"/>
                </a:lnTo>
                <a:lnTo>
                  <a:pt x="4741515" y="205997"/>
                </a:lnTo>
                <a:lnTo>
                  <a:pt x="4785418" y="182494"/>
                </a:lnTo>
                <a:lnTo>
                  <a:pt x="4829321" y="158622"/>
                </a:lnTo>
                <a:lnTo>
                  <a:pt x="4873224" y="135004"/>
                </a:lnTo>
                <a:lnTo>
                  <a:pt x="4917127" y="112263"/>
                </a:lnTo>
                <a:lnTo>
                  <a:pt x="4961030" y="91024"/>
                </a:lnTo>
                <a:lnTo>
                  <a:pt x="5004933" y="71908"/>
                </a:lnTo>
                <a:lnTo>
                  <a:pt x="5048836" y="55540"/>
                </a:lnTo>
                <a:lnTo>
                  <a:pt x="5092739" y="42542"/>
                </a:lnTo>
                <a:lnTo>
                  <a:pt x="5136642" y="33538"/>
                </a:lnTo>
                <a:lnTo>
                  <a:pt x="5184203" y="28000"/>
                </a:lnTo>
                <a:lnTo>
                  <a:pt x="5231765" y="25862"/>
                </a:lnTo>
                <a:lnTo>
                  <a:pt x="5279326" y="26741"/>
                </a:lnTo>
                <a:lnTo>
                  <a:pt x="5326888" y="30254"/>
                </a:lnTo>
                <a:lnTo>
                  <a:pt x="5374449" y="36018"/>
                </a:lnTo>
                <a:lnTo>
                  <a:pt x="5422011" y="43650"/>
                </a:lnTo>
                <a:lnTo>
                  <a:pt x="5469572" y="52766"/>
                </a:lnTo>
                <a:lnTo>
                  <a:pt x="5517134" y="62983"/>
                </a:lnTo>
                <a:lnTo>
                  <a:pt x="5564695" y="73918"/>
                </a:lnTo>
                <a:lnTo>
                  <a:pt x="5612257" y="85187"/>
                </a:lnTo>
                <a:lnTo>
                  <a:pt x="5659818" y="96408"/>
                </a:lnTo>
                <a:lnTo>
                  <a:pt x="5707380" y="107198"/>
                </a:lnTo>
                <a:lnTo>
                  <a:pt x="5754941" y="118486"/>
                </a:lnTo>
                <a:lnTo>
                  <a:pt x="5802503" y="131334"/>
                </a:lnTo>
                <a:lnTo>
                  <a:pt x="5850064" y="145462"/>
                </a:lnTo>
                <a:lnTo>
                  <a:pt x="5897626" y="160589"/>
                </a:lnTo>
                <a:lnTo>
                  <a:pt x="5945187" y="176434"/>
                </a:lnTo>
                <a:lnTo>
                  <a:pt x="5992749" y="192716"/>
                </a:lnTo>
                <a:lnTo>
                  <a:pt x="6040310" y="209154"/>
                </a:lnTo>
                <a:lnTo>
                  <a:pt x="6087872" y="225468"/>
                </a:lnTo>
                <a:lnTo>
                  <a:pt x="6135433" y="241375"/>
                </a:lnTo>
                <a:lnTo>
                  <a:pt x="6182995" y="256596"/>
                </a:lnTo>
                <a:lnTo>
                  <a:pt x="6230556" y="270850"/>
                </a:lnTo>
                <a:lnTo>
                  <a:pt x="6278118" y="283855"/>
                </a:lnTo>
                <a:lnTo>
                  <a:pt x="6330003" y="296761"/>
                </a:lnTo>
                <a:lnTo>
                  <a:pt x="6381888" y="308831"/>
                </a:lnTo>
                <a:lnTo>
                  <a:pt x="6433773" y="320194"/>
                </a:lnTo>
                <a:lnTo>
                  <a:pt x="6485659" y="330985"/>
                </a:lnTo>
                <a:lnTo>
                  <a:pt x="6537544" y="341335"/>
                </a:lnTo>
                <a:lnTo>
                  <a:pt x="6589429" y="351377"/>
                </a:lnTo>
                <a:lnTo>
                  <a:pt x="6641314" y="361242"/>
                </a:lnTo>
                <a:lnTo>
                  <a:pt x="6693200" y="371063"/>
                </a:lnTo>
                <a:lnTo>
                  <a:pt x="6745085" y="380972"/>
                </a:lnTo>
                <a:lnTo>
                  <a:pt x="6796970" y="391101"/>
                </a:lnTo>
                <a:lnTo>
                  <a:pt x="6848856" y="401584"/>
                </a:lnTo>
              </a:path>
            </a:pathLst>
          </a:custGeom>
          <a:ln w="19049">
            <a:solidFill>
              <a:srgbClr val="C0504D"/>
            </a:solidFill>
          </a:ln>
        </p:spPr>
        <p:txBody>
          <a:bodyPr wrap="square" lIns="0" tIns="0" rIns="0" bIns="0" rtlCol="0"/>
          <a:lstStyle/>
          <a:p/>
        </p:txBody>
      </p:sp>
      <p:sp>
        <p:nvSpPr>
          <p:cNvPr id="27" name="object 27"/>
          <p:cNvSpPr txBox="1"/>
          <p:nvPr/>
        </p:nvSpPr>
        <p:spPr>
          <a:xfrm>
            <a:off x="955344" y="2286761"/>
            <a:ext cx="217170" cy="252095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2</a:t>
            </a:r>
            <a:r>
              <a:rPr sz="900" spc="-15" dirty="0">
                <a:solidFill>
                  <a:srgbClr val="585858"/>
                </a:solidFill>
                <a:latin typeface="Arial" panose="020B0604020202020204"/>
                <a:cs typeface="Arial" panose="020B0604020202020204"/>
              </a:rPr>
              <a:t>0</a:t>
            </a:r>
            <a:r>
              <a:rPr sz="900" spc="-5" dirty="0">
                <a:solidFill>
                  <a:srgbClr val="585858"/>
                </a:solidFill>
                <a:latin typeface="Arial" panose="020B0604020202020204"/>
                <a:cs typeface="Arial" panose="020B0604020202020204"/>
              </a:rPr>
              <a:t>0</a:t>
            </a:r>
            <a:endParaRPr sz="900">
              <a:latin typeface="Arial" panose="020B0604020202020204"/>
              <a:cs typeface="Arial" panose="020B0604020202020204"/>
            </a:endParaRPr>
          </a:p>
          <a:p>
            <a:pPr>
              <a:lnSpc>
                <a:spcPct val="100000"/>
              </a:lnSpc>
              <a:spcBef>
                <a:spcPts val="30"/>
              </a:spcBef>
            </a:pPr>
            <a:endParaRPr sz="1050">
              <a:latin typeface="Times New Roman" panose="02020603050405020304"/>
              <a:cs typeface="Times New Roman" panose="02020603050405020304"/>
            </a:endParaRPr>
          </a:p>
          <a:p>
            <a:pPr marL="12700">
              <a:lnSpc>
                <a:spcPct val="100000"/>
              </a:lnSpc>
            </a:pPr>
            <a:r>
              <a:rPr sz="900" spc="-5" dirty="0">
                <a:solidFill>
                  <a:srgbClr val="585858"/>
                </a:solidFill>
                <a:latin typeface="Arial" panose="020B0604020202020204"/>
                <a:cs typeface="Arial" panose="020B0604020202020204"/>
              </a:rPr>
              <a:t>1</a:t>
            </a:r>
            <a:r>
              <a:rPr sz="900" spc="-15" dirty="0">
                <a:solidFill>
                  <a:srgbClr val="585858"/>
                </a:solidFill>
                <a:latin typeface="Arial" panose="020B0604020202020204"/>
                <a:cs typeface="Arial" panose="020B0604020202020204"/>
              </a:rPr>
              <a:t>8</a:t>
            </a:r>
            <a:r>
              <a:rPr sz="900" spc="-5" dirty="0">
                <a:solidFill>
                  <a:srgbClr val="585858"/>
                </a:solidFill>
                <a:latin typeface="Arial" panose="020B0604020202020204"/>
                <a:cs typeface="Arial" panose="020B0604020202020204"/>
              </a:rPr>
              <a:t>0</a:t>
            </a:r>
            <a:endParaRPr sz="900">
              <a:latin typeface="Arial" panose="020B0604020202020204"/>
              <a:cs typeface="Arial" panose="020B0604020202020204"/>
            </a:endParaRPr>
          </a:p>
          <a:p>
            <a:pPr>
              <a:lnSpc>
                <a:spcPct val="100000"/>
              </a:lnSpc>
              <a:spcBef>
                <a:spcPts val="35"/>
              </a:spcBef>
            </a:pPr>
            <a:endParaRPr sz="1050">
              <a:latin typeface="Times New Roman" panose="02020603050405020304"/>
              <a:cs typeface="Times New Roman" panose="02020603050405020304"/>
            </a:endParaRPr>
          </a:p>
          <a:p>
            <a:pPr marL="12700">
              <a:lnSpc>
                <a:spcPct val="100000"/>
              </a:lnSpc>
            </a:pPr>
            <a:r>
              <a:rPr sz="900" spc="-5" dirty="0">
                <a:solidFill>
                  <a:srgbClr val="585858"/>
                </a:solidFill>
                <a:latin typeface="Arial" panose="020B0604020202020204"/>
                <a:cs typeface="Arial" panose="020B0604020202020204"/>
              </a:rPr>
              <a:t>1</a:t>
            </a:r>
            <a:r>
              <a:rPr sz="900" spc="-15" dirty="0">
                <a:solidFill>
                  <a:srgbClr val="585858"/>
                </a:solidFill>
                <a:latin typeface="Arial" panose="020B0604020202020204"/>
                <a:cs typeface="Arial" panose="020B0604020202020204"/>
              </a:rPr>
              <a:t>6</a:t>
            </a:r>
            <a:r>
              <a:rPr sz="900" spc="-5" dirty="0">
                <a:solidFill>
                  <a:srgbClr val="585858"/>
                </a:solidFill>
                <a:latin typeface="Arial" panose="020B0604020202020204"/>
                <a:cs typeface="Arial" panose="020B0604020202020204"/>
              </a:rPr>
              <a:t>0</a:t>
            </a:r>
            <a:endParaRPr sz="900">
              <a:latin typeface="Arial" panose="020B0604020202020204"/>
              <a:cs typeface="Arial" panose="020B0604020202020204"/>
            </a:endParaRPr>
          </a:p>
          <a:p>
            <a:pPr>
              <a:lnSpc>
                <a:spcPct val="100000"/>
              </a:lnSpc>
              <a:spcBef>
                <a:spcPts val="30"/>
              </a:spcBef>
            </a:pPr>
            <a:endParaRPr sz="1050">
              <a:latin typeface="Times New Roman" panose="02020603050405020304"/>
              <a:cs typeface="Times New Roman" panose="02020603050405020304"/>
            </a:endParaRPr>
          </a:p>
          <a:p>
            <a:pPr marL="12700">
              <a:lnSpc>
                <a:spcPct val="100000"/>
              </a:lnSpc>
              <a:spcBef>
                <a:spcPts val="5"/>
              </a:spcBef>
            </a:pPr>
            <a:r>
              <a:rPr sz="900" spc="-5" dirty="0">
                <a:solidFill>
                  <a:srgbClr val="585858"/>
                </a:solidFill>
                <a:latin typeface="Arial" panose="020B0604020202020204"/>
                <a:cs typeface="Arial" panose="020B0604020202020204"/>
              </a:rPr>
              <a:t>1</a:t>
            </a:r>
            <a:r>
              <a:rPr sz="900" spc="-15" dirty="0">
                <a:solidFill>
                  <a:srgbClr val="585858"/>
                </a:solidFill>
                <a:latin typeface="Arial" panose="020B0604020202020204"/>
                <a:cs typeface="Arial" panose="020B0604020202020204"/>
              </a:rPr>
              <a:t>4</a:t>
            </a:r>
            <a:r>
              <a:rPr sz="900" spc="-5" dirty="0">
                <a:solidFill>
                  <a:srgbClr val="585858"/>
                </a:solidFill>
                <a:latin typeface="Arial" panose="020B0604020202020204"/>
                <a:cs typeface="Arial" panose="020B0604020202020204"/>
              </a:rPr>
              <a:t>0</a:t>
            </a:r>
            <a:endParaRPr sz="900">
              <a:latin typeface="Arial" panose="020B0604020202020204"/>
              <a:cs typeface="Arial" panose="020B0604020202020204"/>
            </a:endParaRPr>
          </a:p>
          <a:p>
            <a:pPr>
              <a:lnSpc>
                <a:spcPct val="100000"/>
              </a:lnSpc>
              <a:spcBef>
                <a:spcPts val="30"/>
              </a:spcBef>
            </a:pPr>
            <a:endParaRPr sz="1050">
              <a:latin typeface="Times New Roman" panose="02020603050405020304"/>
              <a:cs typeface="Times New Roman" panose="02020603050405020304"/>
            </a:endParaRPr>
          </a:p>
          <a:p>
            <a:pPr marL="12700">
              <a:lnSpc>
                <a:spcPct val="100000"/>
              </a:lnSpc>
            </a:pPr>
            <a:r>
              <a:rPr sz="900" spc="-5" dirty="0">
                <a:solidFill>
                  <a:srgbClr val="585858"/>
                </a:solidFill>
                <a:latin typeface="Arial" panose="020B0604020202020204"/>
                <a:cs typeface="Arial" panose="020B0604020202020204"/>
              </a:rPr>
              <a:t>1</a:t>
            </a:r>
            <a:r>
              <a:rPr sz="900" spc="-15" dirty="0">
                <a:solidFill>
                  <a:srgbClr val="585858"/>
                </a:solidFill>
                <a:latin typeface="Arial" panose="020B0604020202020204"/>
                <a:cs typeface="Arial" panose="020B0604020202020204"/>
              </a:rPr>
              <a:t>2</a:t>
            </a:r>
            <a:r>
              <a:rPr sz="900" spc="-5" dirty="0">
                <a:solidFill>
                  <a:srgbClr val="585858"/>
                </a:solidFill>
                <a:latin typeface="Arial" panose="020B0604020202020204"/>
                <a:cs typeface="Arial" panose="020B0604020202020204"/>
              </a:rPr>
              <a:t>0</a:t>
            </a:r>
            <a:endParaRPr sz="900">
              <a:latin typeface="Arial" panose="020B0604020202020204"/>
              <a:cs typeface="Arial" panose="020B0604020202020204"/>
            </a:endParaRPr>
          </a:p>
          <a:p>
            <a:pPr>
              <a:lnSpc>
                <a:spcPct val="100000"/>
              </a:lnSpc>
              <a:spcBef>
                <a:spcPts val="35"/>
              </a:spcBef>
            </a:pPr>
            <a:endParaRPr sz="1050">
              <a:latin typeface="Times New Roman" panose="02020603050405020304"/>
              <a:cs typeface="Times New Roman" panose="02020603050405020304"/>
            </a:endParaRPr>
          </a:p>
          <a:p>
            <a:pPr marL="12700">
              <a:lnSpc>
                <a:spcPct val="100000"/>
              </a:lnSpc>
            </a:pPr>
            <a:r>
              <a:rPr sz="900" spc="-5" dirty="0">
                <a:solidFill>
                  <a:srgbClr val="585858"/>
                </a:solidFill>
                <a:latin typeface="Arial" panose="020B0604020202020204"/>
                <a:cs typeface="Arial" panose="020B0604020202020204"/>
              </a:rPr>
              <a:t>1</a:t>
            </a:r>
            <a:r>
              <a:rPr sz="900" spc="-15" dirty="0">
                <a:solidFill>
                  <a:srgbClr val="585858"/>
                </a:solidFill>
                <a:latin typeface="Arial" panose="020B0604020202020204"/>
                <a:cs typeface="Arial" panose="020B0604020202020204"/>
              </a:rPr>
              <a:t>0</a:t>
            </a:r>
            <a:r>
              <a:rPr sz="900" spc="-5" dirty="0">
                <a:solidFill>
                  <a:srgbClr val="585858"/>
                </a:solidFill>
                <a:latin typeface="Arial" panose="020B0604020202020204"/>
                <a:cs typeface="Arial" panose="020B0604020202020204"/>
              </a:rPr>
              <a:t>0</a:t>
            </a:r>
            <a:endParaRPr sz="900">
              <a:latin typeface="Arial" panose="020B0604020202020204"/>
              <a:cs typeface="Arial" panose="020B0604020202020204"/>
            </a:endParaRPr>
          </a:p>
          <a:p>
            <a:pPr>
              <a:lnSpc>
                <a:spcPct val="100000"/>
              </a:lnSpc>
              <a:spcBef>
                <a:spcPts val="30"/>
              </a:spcBef>
            </a:pPr>
            <a:endParaRPr sz="1050">
              <a:latin typeface="Times New Roman" panose="02020603050405020304"/>
              <a:cs typeface="Times New Roman" panose="02020603050405020304"/>
            </a:endParaRPr>
          </a:p>
          <a:p>
            <a:pPr marL="75565">
              <a:lnSpc>
                <a:spcPct val="100000"/>
              </a:lnSpc>
              <a:spcBef>
                <a:spcPts val="5"/>
              </a:spcBef>
            </a:pPr>
            <a:r>
              <a:rPr sz="900" spc="-5" dirty="0">
                <a:solidFill>
                  <a:srgbClr val="585858"/>
                </a:solidFill>
                <a:latin typeface="Arial" panose="020B0604020202020204"/>
                <a:cs typeface="Arial" panose="020B0604020202020204"/>
              </a:rPr>
              <a:t>80</a:t>
            </a:r>
            <a:endParaRPr sz="900">
              <a:latin typeface="Arial" panose="020B0604020202020204"/>
              <a:cs typeface="Arial" panose="020B0604020202020204"/>
            </a:endParaRPr>
          </a:p>
          <a:p>
            <a:pPr>
              <a:lnSpc>
                <a:spcPct val="100000"/>
              </a:lnSpc>
              <a:spcBef>
                <a:spcPts val="30"/>
              </a:spcBef>
            </a:pPr>
            <a:endParaRPr sz="1050">
              <a:latin typeface="Times New Roman" panose="02020603050405020304"/>
              <a:cs typeface="Times New Roman" panose="02020603050405020304"/>
            </a:endParaRPr>
          </a:p>
          <a:p>
            <a:pPr marL="75565">
              <a:lnSpc>
                <a:spcPct val="100000"/>
              </a:lnSpc>
            </a:pPr>
            <a:r>
              <a:rPr sz="900" spc="-5" dirty="0">
                <a:solidFill>
                  <a:srgbClr val="585858"/>
                </a:solidFill>
                <a:latin typeface="Arial" panose="020B0604020202020204"/>
                <a:cs typeface="Arial" panose="020B0604020202020204"/>
              </a:rPr>
              <a:t>60</a:t>
            </a:r>
            <a:endParaRPr sz="900">
              <a:latin typeface="Arial" panose="020B0604020202020204"/>
              <a:cs typeface="Arial" panose="020B0604020202020204"/>
            </a:endParaRPr>
          </a:p>
          <a:p>
            <a:pPr>
              <a:lnSpc>
                <a:spcPct val="100000"/>
              </a:lnSpc>
              <a:spcBef>
                <a:spcPts val="35"/>
              </a:spcBef>
            </a:pPr>
            <a:endParaRPr sz="1050">
              <a:latin typeface="Times New Roman" panose="02020603050405020304"/>
              <a:cs typeface="Times New Roman" panose="02020603050405020304"/>
            </a:endParaRPr>
          </a:p>
          <a:p>
            <a:pPr marL="75565">
              <a:lnSpc>
                <a:spcPct val="100000"/>
              </a:lnSpc>
            </a:pPr>
            <a:r>
              <a:rPr sz="900" spc="-5" dirty="0">
                <a:solidFill>
                  <a:srgbClr val="585858"/>
                </a:solidFill>
                <a:latin typeface="Arial" panose="020B0604020202020204"/>
                <a:cs typeface="Arial" panose="020B0604020202020204"/>
              </a:rPr>
              <a:t>40</a:t>
            </a:r>
            <a:endParaRPr sz="900">
              <a:latin typeface="Arial" panose="020B0604020202020204"/>
              <a:cs typeface="Arial" panose="020B0604020202020204"/>
            </a:endParaRPr>
          </a:p>
        </p:txBody>
      </p:sp>
      <p:sp>
        <p:nvSpPr>
          <p:cNvPr id="28" name="object 28"/>
          <p:cNvSpPr txBox="1"/>
          <p:nvPr/>
        </p:nvSpPr>
        <p:spPr>
          <a:xfrm>
            <a:off x="1212596" y="4780584"/>
            <a:ext cx="895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0</a:t>
            </a:r>
            <a:endParaRPr sz="900">
              <a:latin typeface="Arial" panose="020B0604020202020204"/>
              <a:cs typeface="Arial" panose="020B0604020202020204"/>
            </a:endParaRPr>
          </a:p>
        </p:txBody>
      </p:sp>
      <p:sp>
        <p:nvSpPr>
          <p:cNvPr id="29" name="object 29"/>
          <p:cNvSpPr txBox="1"/>
          <p:nvPr/>
        </p:nvSpPr>
        <p:spPr>
          <a:xfrm>
            <a:off x="1783207" y="4780584"/>
            <a:ext cx="895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2</a:t>
            </a:r>
            <a:endParaRPr sz="900">
              <a:latin typeface="Arial" panose="020B0604020202020204"/>
              <a:cs typeface="Arial" panose="020B0604020202020204"/>
            </a:endParaRPr>
          </a:p>
        </p:txBody>
      </p:sp>
      <p:sp>
        <p:nvSpPr>
          <p:cNvPr id="30" name="object 30"/>
          <p:cNvSpPr txBox="1"/>
          <p:nvPr/>
        </p:nvSpPr>
        <p:spPr>
          <a:xfrm>
            <a:off x="2354072" y="4780584"/>
            <a:ext cx="895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4</a:t>
            </a:r>
            <a:endParaRPr sz="900">
              <a:latin typeface="Arial" panose="020B0604020202020204"/>
              <a:cs typeface="Arial" panose="020B0604020202020204"/>
            </a:endParaRPr>
          </a:p>
        </p:txBody>
      </p:sp>
      <p:sp>
        <p:nvSpPr>
          <p:cNvPr id="31" name="object 31"/>
          <p:cNvSpPr txBox="1"/>
          <p:nvPr/>
        </p:nvSpPr>
        <p:spPr>
          <a:xfrm>
            <a:off x="2924936" y="4780584"/>
            <a:ext cx="895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6</a:t>
            </a:r>
            <a:endParaRPr sz="900">
              <a:latin typeface="Arial" panose="020B0604020202020204"/>
              <a:cs typeface="Arial" panose="020B0604020202020204"/>
            </a:endParaRPr>
          </a:p>
        </p:txBody>
      </p:sp>
      <p:sp>
        <p:nvSpPr>
          <p:cNvPr id="32" name="object 32"/>
          <p:cNvSpPr txBox="1"/>
          <p:nvPr/>
        </p:nvSpPr>
        <p:spPr>
          <a:xfrm>
            <a:off x="3495547" y="4780584"/>
            <a:ext cx="8953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8</a:t>
            </a:r>
            <a:endParaRPr sz="900">
              <a:latin typeface="Arial" panose="020B0604020202020204"/>
              <a:cs typeface="Arial" panose="020B0604020202020204"/>
            </a:endParaRPr>
          </a:p>
        </p:txBody>
      </p:sp>
      <p:sp>
        <p:nvSpPr>
          <p:cNvPr id="33" name="object 33"/>
          <p:cNvSpPr txBox="1"/>
          <p:nvPr/>
        </p:nvSpPr>
        <p:spPr>
          <a:xfrm>
            <a:off x="4034790" y="4780584"/>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10</a:t>
            </a:r>
            <a:endParaRPr sz="900">
              <a:latin typeface="Arial" panose="020B0604020202020204"/>
              <a:cs typeface="Arial" panose="020B0604020202020204"/>
            </a:endParaRPr>
          </a:p>
        </p:txBody>
      </p:sp>
      <p:sp>
        <p:nvSpPr>
          <p:cNvPr id="34" name="object 34"/>
          <p:cNvSpPr txBox="1"/>
          <p:nvPr/>
        </p:nvSpPr>
        <p:spPr>
          <a:xfrm>
            <a:off x="5176265" y="4780584"/>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14</a:t>
            </a:r>
            <a:endParaRPr sz="900">
              <a:latin typeface="Arial" panose="020B0604020202020204"/>
              <a:cs typeface="Arial" panose="020B0604020202020204"/>
            </a:endParaRPr>
          </a:p>
        </p:txBody>
      </p:sp>
      <p:sp>
        <p:nvSpPr>
          <p:cNvPr id="35" name="object 35"/>
          <p:cNvSpPr txBox="1"/>
          <p:nvPr/>
        </p:nvSpPr>
        <p:spPr>
          <a:xfrm>
            <a:off x="5746750" y="4780584"/>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16</a:t>
            </a:r>
            <a:endParaRPr sz="900">
              <a:latin typeface="Arial" panose="020B0604020202020204"/>
              <a:cs typeface="Arial" panose="020B0604020202020204"/>
            </a:endParaRPr>
          </a:p>
        </p:txBody>
      </p:sp>
      <p:sp>
        <p:nvSpPr>
          <p:cNvPr id="36" name="object 36"/>
          <p:cNvSpPr txBox="1"/>
          <p:nvPr/>
        </p:nvSpPr>
        <p:spPr>
          <a:xfrm>
            <a:off x="6317741" y="4780584"/>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18</a:t>
            </a:r>
            <a:endParaRPr sz="900">
              <a:latin typeface="Arial" panose="020B0604020202020204"/>
              <a:cs typeface="Arial" panose="020B0604020202020204"/>
            </a:endParaRPr>
          </a:p>
        </p:txBody>
      </p:sp>
      <p:sp>
        <p:nvSpPr>
          <p:cNvPr id="37" name="object 37"/>
          <p:cNvSpPr txBox="1"/>
          <p:nvPr/>
        </p:nvSpPr>
        <p:spPr>
          <a:xfrm>
            <a:off x="6888606" y="4780584"/>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20</a:t>
            </a:r>
            <a:endParaRPr sz="900">
              <a:latin typeface="Arial" panose="020B0604020202020204"/>
              <a:cs typeface="Arial" panose="020B0604020202020204"/>
            </a:endParaRPr>
          </a:p>
        </p:txBody>
      </p:sp>
      <p:sp>
        <p:nvSpPr>
          <p:cNvPr id="38" name="object 38"/>
          <p:cNvSpPr txBox="1"/>
          <p:nvPr/>
        </p:nvSpPr>
        <p:spPr>
          <a:xfrm>
            <a:off x="7459218" y="4780584"/>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22</a:t>
            </a:r>
            <a:endParaRPr sz="900">
              <a:latin typeface="Arial" panose="020B0604020202020204"/>
              <a:cs typeface="Arial" panose="020B0604020202020204"/>
            </a:endParaRPr>
          </a:p>
        </p:txBody>
      </p:sp>
      <p:sp>
        <p:nvSpPr>
          <p:cNvPr id="39" name="object 39"/>
          <p:cNvSpPr txBox="1"/>
          <p:nvPr/>
        </p:nvSpPr>
        <p:spPr>
          <a:xfrm>
            <a:off x="8030082" y="4780584"/>
            <a:ext cx="1536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Arial" panose="020B0604020202020204"/>
                <a:cs typeface="Arial" panose="020B0604020202020204"/>
              </a:rPr>
              <a:t>24</a:t>
            </a:r>
            <a:endParaRPr sz="900">
              <a:latin typeface="Arial" panose="020B0604020202020204"/>
              <a:cs typeface="Arial" panose="020B0604020202020204"/>
            </a:endParaRPr>
          </a:p>
        </p:txBody>
      </p:sp>
      <p:sp>
        <p:nvSpPr>
          <p:cNvPr id="40" name="object 40"/>
          <p:cNvSpPr txBox="1"/>
          <p:nvPr/>
        </p:nvSpPr>
        <p:spPr>
          <a:xfrm>
            <a:off x="775607" y="3024886"/>
            <a:ext cx="167005" cy="1069340"/>
          </a:xfrm>
          <a:prstGeom prst="rect">
            <a:avLst/>
          </a:prstGeom>
        </p:spPr>
        <p:txBody>
          <a:bodyPr vert="vert270" wrap="square" lIns="0" tIns="0" rIns="0" bIns="0" rtlCol="0">
            <a:spAutoFit/>
          </a:bodyPr>
          <a:lstStyle/>
          <a:p>
            <a:pPr marL="12700">
              <a:lnSpc>
                <a:spcPct val="100000"/>
              </a:lnSpc>
            </a:pPr>
            <a:r>
              <a:rPr sz="1000" spc="-5" dirty="0">
                <a:solidFill>
                  <a:srgbClr val="585858"/>
                </a:solidFill>
                <a:latin typeface="Arial" panose="020B0604020202020204"/>
                <a:cs typeface="Arial" panose="020B0604020202020204"/>
              </a:rPr>
              <a:t>Heat demands</a:t>
            </a:r>
            <a:r>
              <a:rPr sz="1000" spc="-40" dirty="0">
                <a:solidFill>
                  <a:srgbClr val="585858"/>
                </a:solidFill>
                <a:latin typeface="Arial" panose="020B0604020202020204"/>
                <a:cs typeface="Arial" panose="020B0604020202020204"/>
              </a:rPr>
              <a:t> </a:t>
            </a:r>
            <a:r>
              <a:rPr sz="1000" spc="-5" dirty="0">
                <a:solidFill>
                  <a:srgbClr val="585858"/>
                </a:solidFill>
                <a:latin typeface="Arial" panose="020B0604020202020204"/>
                <a:cs typeface="Arial" panose="020B0604020202020204"/>
              </a:rPr>
              <a:t>kW</a:t>
            </a:r>
            <a:endParaRPr sz="1000">
              <a:latin typeface="Arial" panose="020B0604020202020204"/>
              <a:cs typeface="Arial" panose="020B0604020202020204"/>
            </a:endParaRPr>
          </a:p>
        </p:txBody>
      </p:sp>
      <p:sp>
        <p:nvSpPr>
          <p:cNvPr id="41" name="object 41"/>
          <p:cNvSpPr txBox="1"/>
          <p:nvPr/>
        </p:nvSpPr>
        <p:spPr>
          <a:xfrm>
            <a:off x="4283709" y="4751940"/>
            <a:ext cx="794385" cy="375285"/>
          </a:xfrm>
          <a:prstGeom prst="rect">
            <a:avLst/>
          </a:prstGeom>
        </p:spPr>
        <p:txBody>
          <a:bodyPr vert="horz" wrap="square" lIns="0" tIns="41275" rIns="0" bIns="0" rtlCol="0">
            <a:spAutoFit/>
          </a:bodyPr>
          <a:lstStyle/>
          <a:p>
            <a:pPr marL="1905" algn="ctr">
              <a:lnSpc>
                <a:spcPct val="100000"/>
              </a:lnSpc>
              <a:spcBef>
                <a:spcPts val="325"/>
              </a:spcBef>
            </a:pPr>
            <a:r>
              <a:rPr sz="900" spc="-5" dirty="0">
                <a:solidFill>
                  <a:srgbClr val="585858"/>
                </a:solidFill>
                <a:latin typeface="Arial" panose="020B0604020202020204"/>
                <a:cs typeface="Arial" panose="020B0604020202020204"/>
              </a:rPr>
              <a:t>12</a:t>
            </a:r>
            <a:endParaRPr sz="900">
              <a:latin typeface="Arial" panose="020B0604020202020204"/>
              <a:cs typeface="Arial" panose="020B0604020202020204"/>
            </a:endParaRPr>
          </a:p>
          <a:p>
            <a:pPr algn="ctr">
              <a:lnSpc>
                <a:spcPct val="100000"/>
              </a:lnSpc>
              <a:spcBef>
                <a:spcPts val="245"/>
              </a:spcBef>
            </a:pPr>
            <a:r>
              <a:rPr sz="1000" spc="-5" dirty="0">
                <a:solidFill>
                  <a:srgbClr val="585858"/>
                </a:solidFill>
                <a:latin typeface="Arial" panose="020B0604020202020204"/>
                <a:cs typeface="Arial" panose="020B0604020202020204"/>
              </a:rPr>
              <a:t>Day hours</a:t>
            </a:r>
            <a:r>
              <a:rPr sz="1000" spc="-45" dirty="0">
                <a:solidFill>
                  <a:srgbClr val="585858"/>
                </a:solidFill>
                <a:latin typeface="Arial" panose="020B0604020202020204"/>
                <a:cs typeface="Arial" panose="020B0604020202020204"/>
              </a:rPr>
              <a:t> </a:t>
            </a:r>
            <a:r>
              <a:rPr sz="1000" spc="-5" dirty="0">
                <a:solidFill>
                  <a:srgbClr val="585858"/>
                </a:solidFill>
                <a:latin typeface="Arial" panose="020B0604020202020204"/>
                <a:cs typeface="Arial" panose="020B0604020202020204"/>
              </a:rPr>
              <a:t>(h)</a:t>
            </a:r>
            <a:endParaRPr sz="1000">
              <a:latin typeface="Arial" panose="020B0604020202020204"/>
              <a:cs typeface="Arial" panose="020B0604020202020204"/>
            </a:endParaRPr>
          </a:p>
        </p:txBody>
      </p:sp>
      <p:sp>
        <p:nvSpPr>
          <p:cNvPr id="42" name="object 42"/>
          <p:cNvSpPr txBox="1"/>
          <p:nvPr/>
        </p:nvSpPr>
        <p:spPr>
          <a:xfrm>
            <a:off x="3267836" y="1552549"/>
            <a:ext cx="2046605" cy="718185"/>
          </a:xfrm>
          <a:prstGeom prst="rect">
            <a:avLst/>
          </a:prstGeom>
        </p:spPr>
        <p:txBody>
          <a:bodyPr vert="horz" wrap="square" lIns="0" tIns="29209" rIns="0" bIns="0" rtlCol="0">
            <a:spAutoFit/>
          </a:bodyPr>
          <a:lstStyle/>
          <a:p>
            <a:pPr marL="2540" algn="ctr">
              <a:lnSpc>
                <a:spcPct val="100000"/>
              </a:lnSpc>
              <a:spcBef>
                <a:spcPts val="230"/>
              </a:spcBef>
            </a:pPr>
            <a:r>
              <a:rPr sz="1400" b="1" u="sng" spc="-5" dirty="0">
                <a:solidFill>
                  <a:srgbClr val="FF0000"/>
                </a:solidFill>
                <a:uFill>
                  <a:solidFill>
                    <a:srgbClr val="FF0000"/>
                  </a:solidFill>
                </a:uFill>
                <a:latin typeface="SimHei" panose="02010609060101010101" charset="-122"/>
                <a:cs typeface="SimHei" panose="02010609060101010101" charset="-122"/>
              </a:rPr>
              <a:t>借助云</a:t>
            </a:r>
            <a:r>
              <a:rPr sz="1400" b="1" u="sng" spc="5" dirty="0">
                <a:solidFill>
                  <a:srgbClr val="FF0000"/>
                </a:solidFill>
                <a:uFill>
                  <a:solidFill>
                    <a:srgbClr val="FF0000"/>
                  </a:solidFill>
                </a:uFill>
                <a:latin typeface="SimHei" panose="02010609060101010101" charset="-122"/>
                <a:cs typeface="SimHei" panose="02010609060101010101" charset="-122"/>
              </a:rPr>
              <a:t>服</a:t>
            </a:r>
            <a:r>
              <a:rPr sz="1400" b="1" u="sng" spc="-5" dirty="0">
                <a:solidFill>
                  <a:srgbClr val="FF0000"/>
                </a:solidFill>
                <a:uFill>
                  <a:solidFill>
                    <a:srgbClr val="FF0000"/>
                  </a:solidFill>
                </a:uFill>
                <a:latin typeface="SimHei" panose="02010609060101010101" charset="-122"/>
                <a:cs typeface="SimHei" panose="02010609060101010101" charset="-122"/>
              </a:rPr>
              <a:t>务</a:t>
            </a:r>
            <a:endParaRPr sz="1400">
              <a:latin typeface="SimHei" panose="02010609060101010101" charset="-122"/>
              <a:cs typeface="SimHei" panose="02010609060101010101" charset="-122"/>
            </a:endParaRPr>
          </a:p>
          <a:p>
            <a:pPr marL="12700" marR="5080" algn="ctr">
              <a:lnSpc>
                <a:spcPts val="1820"/>
              </a:lnSpc>
              <a:spcBef>
                <a:spcPts val="80"/>
              </a:spcBef>
            </a:pPr>
            <a:r>
              <a:rPr sz="1400" b="1" u="sng" spc="15" dirty="0">
                <a:solidFill>
                  <a:srgbClr val="FF0000"/>
                </a:solidFill>
                <a:uFill>
                  <a:solidFill>
                    <a:srgbClr val="FF0000"/>
                  </a:solidFill>
                </a:uFill>
                <a:latin typeface="SimHei" panose="02010609060101010101" charset="-122"/>
                <a:cs typeface="SimHei" panose="02010609060101010101" charset="-122"/>
              </a:rPr>
              <a:t>所</a:t>
            </a:r>
            <a:r>
              <a:rPr sz="1400" b="1" u="sng" spc="5" dirty="0">
                <a:solidFill>
                  <a:srgbClr val="FF0000"/>
                </a:solidFill>
                <a:uFill>
                  <a:solidFill>
                    <a:srgbClr val="FF0000"/>
                  </a:solidFill>
                </a:uFill>
                <a:latin typeface="SimHei" panose="02010609060101010101" charset="-122"/>
                <a:cs typeface="SimHei" panose="02010609060101010101" charset="-122"/>
              </a:rPr>
              <a:t>需</a:t>
            </a:r>
            <a:r>
              <a:rPr sz="1400" b="1" u="sng" spc="-5" dirty="0">
                <a:solidFill>
                  <a:srgbClr val="FF0000"/>
                </a:solidFill>
                <a:uFill>
                  <a:solidFill>
                    <a:srgbClr val="FF0000"/>
                  </a:solidFill>
                </a:uFill>
                <a:latin typeface="SimHei" panose="02010609060101010101" charset="-122"/>
                <a:cs typeface="SimHei" panose="02010609060101010101" charset="-122"/>
              </a:rPr>
              <a:t>负荷</a:t>
            </a:r>
            <a:r>
              <a:rPr sz="1400" b="1" u="sng" spc="5" dirty="0">
                <a:solidFill>
                  <a:srgbClr val="FF0000"/>
                </a:solidFill>
                <a:uFill>
                  <a:solidFill>
                    <a:srgbClr val="FF0000"/>
                  </a:solidFill>
                </a:uFill>
                <a:latin typeface="SimHei" panose="02010609060101010101" charset="-122"/>
                <a:cs typeface="SimHei" panose="02010609060101010101" charset="-122"/>
              </a:rPr>
              <a:t>将</a:t>
            </a:r>
            <a:r>
              <a:rPr sz="1400" b="1" u="sng" spc="-5" dirty="0">
                <a:solidFill>
                  <a:srgbClr val="FF0000"/>
                </a:solidFill>
                <a:uFill>
                  <a:solidFill>
                    <a:srgbClr val="FF0000"/>
                  </a:solidFill>
                </a:uFill>
                <a:latin typeface="SimHei" panose="02010609060101010101" charset="-122"/>
                <a:cs typeface="SimHei" panose="02010609060101010101" charset="-122"/>
              </a:rPr>
              <a:t>减</a:t>
            </a:r>
            <a:r>
              <a:rPr sz="1400" b="1" u="sng" dirty="0">
                <a:solidFill>
                  <a:srgbClr val="FF0000"/>
                </a:solidFill>
                <a:uFill>
                  <a:solidFill>
                    <a:srgbClr val="FF0000"/>
                  </a:solidFill>
                </a:uFill>
                <a:latin typeface="SimHei" panose="02010609060101010101" charset="-122"/>
                <a:cs typeface="SimHei" panose="02010609060101010101" charset="-122"/>
              </a:rPr>
              <a:t>少</a:t>
            </a:r>
            <a:r>
              <a:rPr sz="1400" b="1" u="sng" spc="-5" dirty="0">
                <a:solidFill>
                  <a:srgbClr val="FF0000"/>
                </a:solidFill>
                <a:uFill>
                  <a:solidFill>
                    <a:srgbClr val="FF0000"/>
                  </a:solidFill>
                </a:uFill>
                <a:latin typeface="Arial" panose="020B0604020202020204"/>
                <a:cs typeface="Arial" panose="020B0604020202020204"/>
              </a:rPr>
              <a:t>10</a:t>
            </a:r>
            <a:r>
              <a:rPr sz="1400" b="1" u="sng" spc="-95" dirty="0">
                <a:solidFill>
                  <a:srgbClr val="FF0000"/>
                </a:solidFill>
                <a:uFill>
                  <a:solidFill>
                    <a:srgbClr val="FF0000"/>
                  </a:solidFill>
                </a:uFill>
                <a:latin typeface="Arial" panose="020B0604020202020204"/>
                <a:cs typeface="Arial" panose="020B0604020202020204"/>
              </a:rPr>
              <a:t> </a:t>
            </a:r>
            <a:r>
              <a:rPr sz="1400" b="1" u="sng" spc="-5" dirty="0">
                <a:solidFill>
                  <a:srgbClr val="FF0000"/>
                </a:solidFill>
                <a:uFill>
                  <a:solidFill>
                    <a:srgbClr val="FF0000"/>
                  </a:solidFill>
                </a:uFill>
                <a:latin typeface="Arial" panose="020B0604020202020204"/>
                <a:cs typeface="Arial" panose="020B0604020202020204"/>
              </a:rPr>
              <a:t>-20</a:t>
            </a:r>
            <a:r>
              <a:rPr sz="1400" b="1" u="sng" spc="-5" dirty="0">
                <a:solidFill>
                  <a:srgbClr val="FF0000"/>
                </a:solidFill>
                <a:uFill>
                  <a:solidFill>
                    <a:srgbClr val="FF0000"/>
                  </a:solidFill>
                </a:uFill>
                <a:latin typeface="SimHei" panose="02010609060101010101" charset="-122"/>
                <a:cs typeface="SimHei" panose="02010609060101010101" charset="-122"/>
              </a:rPr>
              <a:t>％</a:t>
            </a:r>
            <a:r>
              <a:rPr sz="1400" b="1" u="sng" spc="-730" dirty="0">
                <a:solidFill>
                  <a:srgbClr val="FF0000"/>
                </a:solidFill>
                <a:uFill>
                  <a:solidFill>
                    <a:srgbClr val="FF0000"/>
                  </a:solidFill>
                </a:uFill>
                <a:latin typeface="SimHei" panose="02010609060101010101" charset="-122"/>
                <a:cs typeface="SimHei" panose="02010609060101010101" charset="-122"/>
              </a:rPr>
              <a:t>能 </a:t>
            </a:r>
            <a:r>
              <a:rPr sz="1400" b="1" u="sng" spc="5" dirty="0">
                <a:solidFill>
                  <a:srgbClr val="FF0000"/>
                </a:solidFill>
                <a:uFill>
                  <a:solidFill>
                    <a:srgbClr val="FF0000"/>
                  </a:solidFill>
                </a:uFill>
                <a:latin typeface="SimHei" panose="02010609060101010101" charset="-122"/>
                <a:cs typeface="SimHei" panose="02010609060101010101" charset="-122"/>
              </a:rPr>
              <a:t>源</a:t>
            </a:r>
            <a:r>
              <a:rPr sz="1400" b="1" u="sng" spc="-5" dirty="0">
                <a:solidFill>
                  <a:srgbClr val="FF0000"/>
                </a:solidFill>
                <a:uFill>
                  <a:solidFill>
                    <a:srgbClr val="FF0000"/>
                  </a:solidFill>
                </a:uFill>
                <a:latin typeface="SimHei" panose="02010609060101010101" charset="-122"/>
                <a:cs typeface="SimHei" panose="02010609060101010101" charset="-122"/>
              </a:rPr>
              <a:t>消耗</a:t>
            </a:r>
            <a:r>
              <a:rPr sz="1400" b="1" u="sng" spc="5" dirty="0">
                <a:solidFill>
                  <a:srgbClr val="FF0000"/>
                </a:solidFill>
                <a:uFill>
                  <a:solidFill>
                    <a:srgbClr val="FF0000"/>
                  </a:solidFill>
                </a:uFill>
                <a:latin typeface="SimHei" panose="02010609060101010101" charset="-122"/>
                <a:cs typeface="SimHei" panose="02010609060101010101" charset="-122"/>
              </a:rPr>
              <a:t>将</a:t>
            </a:r>
            <a:r>
              <a:rPr sz="1400" b="1" u="sng" spc="-5" dirty="0">
                <a:solidFill>
                  <a:srgbClr val="FF0000"/>
                </a:solidFill>
                <a:uFill>
                  <a:solidFill>
                    <a:srgbClr val="FF0000"/>
                  </a:solidFill>
                </a:uFill>
                <a:latin typeface="SimHei" panose="02010609060101010101" charset="-122"/>
                <a:cs typeface="SimHei" panose="02010609060101010101" charset="-122"/>
              </a:rPr>
              <a:t>减</a:t>
            </a:r>
            <a:r>
              <a:rPr sz="1400" b="1" u="sng" dirty="0">
                <a:solidFill>
                  <a:srgbClr val="FF0000"/>
                </a:solidFill>
                <a:uFill>
                  <a:solidFill>
                    <a:srgbClr val="FF0000"/>
                  </a:solidFill>
                </a:uFill>
                <a:latin typeface="SimHei" panose="02010609060101010101" charset="-122"/>
                <a:cs typeface="SimHei" panose="02010609060101010101" charset="-122"/>
              </a:rPr>
              <a:t>少</a:t>
            </a:r>
            <a:r>
              <a:rPr sz="1400" b="1" u="sng" spc="-5" dirty="0">
                <a:solidFill>
                  <a:srgbClr val="FF0000"/>
                </a:solidFill>
                <a:uFill>
                  <a:solidFill>
                    <a:srgbClr val="FF0000"/>
                  </a:solidFill>
                </a:uFill>
                <a:latin typeface="Arial" panose="020B0604020202020204"/>
                <a:cs typeface="Arial" panose="020B0604020202020204"/>
              </a:rPr>
              <a:t>10</a:t>
            </a:r>
            <a:r>
              <a:rPr sz="1400" b="1" u="sng" spc="-60" dirty="0">
                <a:solidFill>
                  <a:srgbClr val="FF0000"/>
                </a:solidFill>
                <a:uFill>
                  <a:solidFill>
                    <a:srgbClr val="FF0000"/>
                  </a:solidFill>
                </a:uFill>
                <a:latin typeface="Arial" panose="020B0604020202020204"/>
                <a:cs typeface="Arial" panose="020B0604020202020204"/>
              </a:rPr>
              <a:t> </a:t>
            </a:r>
            <a:r>
              <a:rPr sz="1400" b="1" u="sng" dirty="0">
                <a:solidFill>
                  <a:srgbClr val="FF0000"/>
                </a:solidFill>
                <a:uFill>
                  <a:solidFill>
                    <a:srgbClr val="FF0000"/>
                  </a:solidFill>
                </a:uFill>
                <a:latin typeface="Arial" panose="020B0604020202020204"/>
                <a:cs typeface="Arial" panose="020B0604020202020204"/>
              </a:rPr>
              <a:t>–</a:t>
            </a:r>
            <a:r>
              <a:rPr sz="1400" b="1" u="sng" spc="-25" dirty="0">
                <a:solidFill>
                  <a:srgbClr val="FF0000"/>
                </a:solidFill>
                <a:uFill>
                  <a:solidFill>
                    <a:srgbClr val="FF0000"/>
                  </a:solidFill>
                </a:uFill>
                <a:latin typeface="Arial" panose="020B0604020202020204"/>
                <a:cs typeface="Arial" panose="020B0604020202020204"/>
              </a:rPr>
              <a:t> </a:t>
            </a:r>
            <a:r>
              <a:rPr sz="1400" b="1" u="sng" spc="-5" dirty="0">
                <a:solidFill>
                  <a:srgbClr val="FF0000"/>
                </a:solidFill>
                <a:uFill>
                  <a:solidFill>
                    <a:srgbClr val="FF0000"/>
                  </a:solidFill>
                </a:uFill>
                <a:latin typeface="Arial" panose="020B0604020202020204"/>
                <a:cs typeface="Arial" panose="020B0604020202020204"/>
              </a:rPr>
              <a:t>20</a:t>
            </a:r>
            <a:r>
              <a:rPr sz="1400" b="1" u="sng" spc="-5" dirty="0">
                <a:solidFill>
                  <a:srgbClr val="FF0000"/>
                </a:solidFill>
                <a:uFill>
                  <a:solidFill>
                    <a:srgbClr val="FF0000"/>
                  </a:solidFill>
                </a:uFill>
                <a:latin typeface="SimHei" panose="02010609060101010101" charset="-122"/>
                <a:cs typeface="SimHei" panose="02010609060101010101" charset="-122"/>
              </a:rPr>
              <a:t>％</a:t>
            </a:r>
            <a:endParaRPr sz="1400">
              <a:latin typeface="SimHei" panose="02010609060101010101" charset="-122"/>
              <a:cs typeface="SimHei" panose="02010609060101010101" charset="-122"/>
            </a:endParaRPr>
          </a:p>
        </p:txBody>
      </p:sp>
      <p:sp>
        <p:nvSpPr>
          <p:cNvPr id="43" name="object 43"/>
          <p:cNvSpPr/>
          <p:nvPr/>
        </p:nvSpPr>
        <p:spPr>
          <a:xfrm>
            <a:off x="6637781" y="1888998"/>
            <a:ext cx="243840" cy="0"/>
          </a:xfrm>
          <a:custGeom>
            <a:avLst/>
            <a:gdLst/>
            <a:ahLst/>
            <a:cxnLst/>
            <a:rect l="l" t="t" r="r" b="b"/>
            <a:pathLst>
              <a:path w="243840">
                <a:moveTo>
                  <a:pt x="0" y="0"/>
                </a:moveTo>
                <a:lnTo>
                  <a:pt x="243840" y="0"/>
                </a:lnTo>
              </a:path>
            </a:pathLst>
          </a:custGeom>
          <a:ln w="19050">
            <a:solidFill>
              <a:srgbClr val="4F81BC"/>
            </a:solidFill>
          </a:ln>
        </p:spPr>
        <p:txBody>
          <a:bodyPr wrap="square" lIns="0" tIns="0" rIns="0" bIns="0" rtlCol="0"/>
          <a:lstStyle/>
          <a:p/>
        </p:txBody>
      </p:sp>
      <p:sp>
        <p:nvSpPr>
          <p:cNvPr id="44" name="object 44"/>
          <p:cNvSpPr txBox="1"/>
          <p:nvPr/>
        </p:nvSpPr>
        <p:spPr>
          <a:xfrm>
            <a:off x="6895338" y="1799082"/>
            <a:ext cx="1003300" cy="294005"/>
          </a:xfrm>
          <a:prstGeom prst="rect">
            <a:avLst/>
          </a:prstGeom>
        </p:spPr>
        <p:txBody>
          <a:bodyPr vert="horz" wrap="square" lIns="0" tIns="22225" rIns="0" bIns="0" rtlCol="0">
            <a:spAutoFit/>
          </a:bodyPr>
          <a:lstStyle/>
          <a:p>
            <a:pPr marL="12700" marR="5080">
              <a:lnSpc>
                <a:spcPts val="1030"/>
              </a:lnSpc>
              <a:spcBef>
                <a:spcPts val="175"/>
              </a:spcBef>
            </a:pPr>
            <a:r>
              <a:rPr sz="900" spc="-5" dirty="0">
                <a:solidFill>
                  <a:srgbClr val="585858"/>
                </a:solidFill>
                <a:latin typeface="Arial" panose="020B0604020202020204"/>
                <a:cs typeface="Arial" panose="020B0604020202020204"/>
              </a:rPr>
              <a:t>Heat power</a:t>
            </a:r>
            <a:r>
              <a:rPr sz="900" spc="-50" dirty="0">
                <a:solidFill>
                  <a:srgbClr val="585858"/>
                </a:solidFill>
                <a:latin typeface="Arial" panose="020B0604020202020204"/>
                <a:cs typeface="Arial" panose="020B0604020202020204"/>
              </a:rPr>
              <a:t> </a:t>
            </a:r>
            <a:r>
              <a:rPr sz="900" spc="-5" dirty="0">
                <a:solidFill>
                  <a:srgbClr val="585858"/>
                </a:solidFill>
                <a:latin typeface="Arial" panose="020B0604020202020204"/>
                <a:cs typeface="Arial" panose="020B0604020202020204"/>
              </a:rPr>
              <a:t>without  service</a:t>
            </a:r>
            <a:r>
              <a:rPr sz="900" spc="-15" dirty="0">
                <a:solidFill>
                  <a:srgbClr val="585858"/>
                </a:solidFill>
                <a:latin typeface="Arial" panose="020B0604020202020204"/>
                <a:cs typeface="Arial" panose="020B0604020202020204"/>
              </a:rPr>
              <a:t> </a:t>
            </a:r>
            <a:r>
              <a:rPr sz="900" dirty="0">
                <a:solidFill>
                  <a:srgbClr val="585858"/>
                </a:solidFill>
                <a:latin typeface="Arial" panose="020B0604020202020204"/>
                <a:cs typeface="Arial" panose="020B0604020202020204"/>
              </a:rPr>
              <a:t>kW</a:t>
            </a:r>
            <a:endParaRPr sz="900">
              <a:latin typeface="Arial" panose="020B0604020202020204"/>
              <a:cs typeface="Arial" panose="020B0604020202020204"/>
            </a:endParaRPr>
          </a:p>
        </p:txBody>
      </p:sp>
      <p:sp>
        <p:nvSpPr>
          <p:cNvPr id="45" name="object 45"/>
          <p:cNvSpPr txBox="1"/>
          <p:nvPr/>
        </p:nvSpPr>
        <p:spPr>
          <a:xfrm>
            <a:off x="1328419" y="891666"/>
            <a:ext cx="4826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icrosoft YaHei" panose="020B0503020204020204" charset="-122"/>
                <a:cs typeface="Microsoft YaHei" panose="020B0503020204020204" charset="-122"/>
              </a:rPr>
              <a:t>这项服务进一步提高了芬兰能源行业的关键指标</a:t>
            </a:r>
            <a:endParaRPr sz="1800">
              <a:latin typeface="Microsoft YaHei" panose="020B0503020204020204" charset="-122"/>
              <a:cs typeface="Microsoft YaHei"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8292" y="2048255"/>
            <a:ext cx="2235707" cy="1816608"/>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46405" y="691337"/>
            <a:ext cx="8787130" cy="636905"/>
          </a:xfrm>
          <a:prstGeom prst="rect">
            <a:avLst/>
          </a:prstGeom>
        </p:spPr>
        <p:txBody>
          <a:bodyPr vert="horz" wrap="square" lIns="0" tIns="13335" rIns="0" bIns="0" rtlCol="0">
            <a:spAutoFit/>
          </a:bodyPr>
          <a:lstStyle/>
          <a:p>
            <a:pPr algn="ctr">
              <a:lnSpc>
                <a:spcPct val="100000"/>
              </a:lnSpc>
              <a:spcBef>
                <a:spcPts val="105"/>
              </a:spcBef>
            </a:pPr>
            <a:r>
              <a:rPr sz="2000" b="1" spc="15" dirty="0">
                <a:solidFill>
                  <a:srgbClr val="4F81BC"/>
                </a:solidFill>
                <a:latin typeface="SimHei" panose="02010609060101010101" charset="-122"/>
                <a:cs typeface="SimHei" panose="02010609060101010101" charset="-122"/>
              </a:rPr>
              <a:t>因为</a:t>
            </a:r>
            <a:r>
              <a:rPr sz="2000" b="1" dirty="0">
                <a:solidFill>
                  <a:srgbClr val="4F81BC"/>
                </a:solidFill>
                <a:latin typeface="SimHei" panose="02010609060101010101" charset="-122"/>
                <a:cs typeface="SimHei" panose="02010609060101010101" charset="-122"/>
              </a:rPr>
              <a:t>它为运</a:t>
            </a:r>
            <a:r>
              <a:rPr sz="2000" b="1" spc="-5" dirty="0">
                <a:solidFill>
                  <a:srgbClr val="4F81BC"/>
                </a:solidFill>
                <a:latin typeface="SimHei" panose="02010609060101010101" charset="-122"/>
                <a:cs typeface="SimHei" panose="02010609060101010101" charset="-122"/>
              </a:rPr>
              <a:t>营</a:t>
            </a:r>
            <a:r>
              <a:rPr sz="2000" b="1" dirty="0">
                <a:solidFill>
                  <a:srgbClr val="4F81BC"/>
                </a:solidFill>
                <a:latin typeface="SimHei" panose="02010609060101010101" charset="-122"/>
                <a:cs typeface="SimHei" panose="02010609060101010101" charset="-122"/>
              </a:rPr>
              <a:t>和碳</a:t>
            </a:r>
            <a:r>
              <a:rPr sz="2000" b="1" spc="-5" dirty="0">
                <a:solidFill>
                  <a:srgbClr val="4F81BC"/>
                </a:solidFill>
                <a:latin typeface="SimHei" panose="02010609060101010101" charset="-122"/>
                <a:cs typeface="SimHei" panose="02010609060101010101" charset="-122"/>
              </a:rPr>
              <a:t>中</a:t>
            </a:r>
            <a:r>
              <a:rPr sz="2000" b="1" dirty="0">
                <a:solidFill>
                  <a:srgbClr val="4F81BC"/>
                </a:solidFill>
                <a:latin typeface="SimHei" panose="02010609060101010101" charset="-122"/>
                <a:cs typeface="SimHei" panose="02010609060101010101" charset="-122"/>
              </a:rPr>
              <a:t>和的未</a:t>
            </a:r>
            <a:r>
              <a:rPr sz="2000" b="1" spc="-5" dirty="0">
                <a:solidFill>
                  <a:srgbClr val="4F81BC"/>
                </a:solidFill>
                <a:latin typeface="SimHei" panose="02010609060101010101" charset="-122"/>
                <a:cs typeface="SimHei" panose="02010609060101010101" charset="-122"/>
              </a:rPr>
              <a:t>来</a:t>
            </a:r>
            <a:r>
              <a:rPr sz="2000" b="1" dirty="0">
                <a:solidFill>
                  <a:srgbClr val="4F81BC"/>
                </a:solidFill>
                <a:latin typeface="SimHei" panose="02010609060101010101" charset="-122"/>
                <a:cs typeface="SimHei" panose="02010609060101010101" charset="-122"/>
              </a:rPr>
              <a:t>提供</a:t>
            </a:r>
            <a:r>
              <a:rPr sz="2000" b="1" spc="-5" dirty="0">
                <a:solidFill>
                  <a:srgbClr val="4F81BC"/>
                </a:solidFill>
                <a:latin typeface="SimHei" panose="02010609060101010101" charset="-122"/>
                <a:cs typeface="SimHei" panose="02010609060101010101" charset="-122"/>
              </a:rPr>
              <a:t>了</a:t>
            </a:r>
            <a:r>
              <a:rPr sz="2000" b="1" dirty="0">
                <a:solidFill>
                  <a:srgbClr val="4F81BC"/>
                </a:solidFill>
                <a:latin typeface="SimHei" panose="02010609060101010101" charset="-122"/>
                <a:cs typeface="SimHei" panose="02010609060101010101" charset="-122"/>
              </a:rPr>
              <a:t>最佳</a:t>
            </a:r>
            <a:r>
              <a:rPr sz="2000" b="1" spc="-5" dirty="0">
                <a:solidFill>
                  <a:srgbClr val="4F81BC"/>
                </a:solidFill>
                <a:latin typeface="SimHei" panose="02010609060101010101" charset="-122"/>
                <a:cs typeface="SimHei" panose="02010609060101010101" charset="-122"/>
              </a:rPr>
              <a:t>，</a:t>
            </a:r>
            <a:r>
              <a:rPr sz="2000" b="1" dirty="0">
                <a:solidFill>
                  <a:srgbClr val="4F81BC"/>
                </a:solidFill>
                <a:latin typeface="SimHei" panose="02010609060101010101" charset="-122"/>
                <a:cs typeface="SimHei" panose="02010609060101010101" charset="-122"/>
              </a:rPr>
              <a:t>最经济</a:t>
            </a:r>
            <a:r>
              <a:rPr sz="2000" b="1" spc="-5" dirty="0">
                <a:solidFill>
                  <a:srgbClr val="4F81BC"/>
                </a:solidFill>
                <a:latin typeface="SimHei" panose="02010609060101010101" charset="-122"/>
                <a:cs typeface="SimHei" panose="02010609060101010101" charset="-122"/>
              </a:rPr>
              <a:t>的</a:t>
            </a:r>
            <a:r>
              <a:rPr sz="2000" b="1" dirty="0">
                <a:solidFill>
                  <a:srgbClr val="4F81BC"/>
                </a:solidFill>
                <a:latin typeface="SimHei" panose="02010609060101010101" charset="-122"/>
                <a:cs typeface="SimHei" panose="02010609060101010101" charset="-122"/>
              </a:rPr>
              <a:t>解决</a:t>
            </a:r>
            <a:r>
              <a:rPr sz="2000" b="1" spc="-5" dirty="0">
                <a:solidFill>
                  <a:srgbClr val="4F81BC"/>
                </a:solidFill>
                <a:latin typeface="SimHei" panose="02010609060101010101" charset="-122"/>
                <a:cs typeface="SimHei" panose="02010609060101010101" charset="-122"/>
              </a:rPr>
              <a:t>方</a:t>
            </a:r>
            <a:r>
              <a:rPr sz="2000" b="1" dirty="0">
                <a:solidFill>
                  <a:srgbClr val="4F81BC"/>
                </a:solidFill>
                <a:latin typeface="SimHei" panose="02010609060101010101" charset="-122"/>
                <a:cs typeface="SimHei" panose="02010609060101010101" charset="-122"/>
              </a:rPr>
              <a:t>案</a:t>
            </a:r>
            <a:r>
              <a:rPr sz="2000" b="1" spc="-5" dirty="0">
                <a:solidFill>
                  <a:srgbClr val="4F81BC"/>
                </a:solidFill>
                <a:latin typeface="SimHei" panose="02010609060101010101" charset="-122"/>
                <a:cs typeface="SimHei" panose="02010609060101010101" charset="-122"/>
              </a:rPr>
              <a:t>。</a:t>
            </a:r>
            <a:r>
              <a:rPr sz="2000" b="1" spc="-434" dirty="0">
                <a:solidFill>
                  <a:srgbClr val="4F81BC"/>
                </a:solidFill>
                <a:latin typeface="SimHei" panose="02010609060101010101" charset="-122"/>
                <a:cs typeface="SimHei" panose="02010609060101010101" charset="-122"/>
              </a:rPr>
              <a:t> </a:t>
            </a:r>
            <a:r>
              <a:rPr sz="2000" b="1" spc="5" dirty="0">
                <a:solidFill>
                  <a:srgbClr val="4F81BC"/>
                </a:solidFill>
                <a:latin typeface="SimHei" panose="02010609060101010101" charset="-122"/>
                <a:cs typeface="SimHei" panose="02010609060101010101" charset="-122"/>
              </a:rPr>
              <a:t>迈向美好</a:t>
            </a:r>
            <a:r>
              <a:rPr sz="2000" b="1" spc="-5" dirty="0">
                <a:solidFill>
                  <a:srgbClr val="4F81BC"/>
                </a:solidFill>
                <a:latin typeface="SimHei" panose="02010609060101010101" charset="-122"/>
                <a:cs typeface="SimHei" panose="02010609060101010101" charset="-122"/>
              </a:rPr>
              <a:t>未来</a:t>
            </a:r>
            <a:endParaRPr sz="2000">
              <a:latin typeface="SimHei" panose="02010609060101010101" charset="-122"/>
              <a:cs typeface="SimHei" panose="02010609060101010101" charset="-122"/>
            </a:endParaRPr>
          </a:p>
          <a:p>
            <a:pPr marL="2540" algn="ctr">
              <a:lnSpc>
                <a:spcPct val="100000"/>
              </a:lnSpc>
              <a:spcBef>
                <a:spcPts val="5"/>
              </a:spcBef>
            </a:pPr>
            <a:r>
              <a:rPr sz="2000" b="1" spc="5" dirty="0">
                <a:solidFill>
                  <a:srgbClr val="4F81BC"/>
                </a:solidFill>
                <a:latin typeface="SimHei" panose="02010609060101010101" charset="-122"/>
                <a:cs typeface="SimHei" panose="02010609060101010101" charset="-122"/>
              </a:rPr>
              <a:t>的步骤</a:t>
            </a:r>
            <a:endParaRPr sz="2000">
              <a:latin typeface="SimHei" panose="02010609060101010101" charset="-122"/>
              <a:cs typeface="SimHei" panose="02010609060101010101" charset="-122"/>
            </a:endParaRPr>
          </a:p>
        </p:txBody>
      </p:sp>
      <p:sp>
        <p:nvSpPr>
          <p:cNvPr id="4" name="object 4"/>
          <p:cNvSpPr/>
          <p:nvPr/>
        </p:nvSpPr>
        <p:spPr>
          <a:xfrm>
            <a:off x="728472" y="2791967"/>
            <a:ext cx="1836419" cy="2353056"/>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25855" y="1899919"/>
            <a:ext cx="1938655" cy="519430"/>
          </a:xfrm>
          <a:prstGeom prst="rect">
            <a:avLst/>
          </a:prstGeom>
        </p:spPr>
        <p:txBody>
          <a:bodyPr vert="horz" wrap="square" lIns="0" tIns="16510" rIns="0" bIns="0" rtlCol="0">
            <a:spAutoFit/>
          </a:bodyPr>
          <a:lstStyle/>
          <a:p>
            <a:pPr marL="12700">
              <a:lnSpc>
                <a:spcPct val="100000"/>
              </a:lnSpc>
              <a:spcBef>
                <a:spcPts val="130"/>
              </a:spcBef>
            </a:pPr>
            <a:r>
              <a:rPr sz="1050" b="1" spc="35" dirty="0">
                <a:latin typeface="SimHei" panose="02010609060101010101" charset="-122"/>
                <a:cs typeface="SimHei" panose="02010609060101010101" charset="-122"/>
              </a:rPr>
              <a:t>第一步</a:t>
            </a:r>
            <a:endParaRPr sz="1050">
              <a:latin typeface="SimHei" panose="02010609060101010101" charset="-122"/>
              <a:cs typeface="SimHei" panose="02010609060101010101" charset="-122"/>
            </a:endParaRPr>
          </a:p>
          <a:p>
            <a:pPr marL="12700" marR="5080">
              <a:lnSpc>
                <a:spcPts val="1240"/>
              </a:lnSpc>
              <a:spcBef>
                <a:spcPts val="150"/>
              </a:spcBef>
            </a:pPr>
            <a:r>
              <a:rPr sz="1050" spc="30" dirty="0">
                <a:latin typeface="SimHei" panose="02010609060101010101" charset="-122"/>
                <a:cs typeface="SimHei" panose="02010609060101010101" charset="-122"/>
              </a:rPr>
              <a:t>创建</a:t>
            </a:r>
            <a:r>
              <a:rPr sz="1050" spc="15" dirty="0">
                <a:latin typeface="SimHei" panose="02010609060101010101" charset="-122"/>
                <a:cs typeface="SimHei" panose="02010609060101010101" charset="-122"/>
              </a:rPr>
              <a:t>混</a:t>
            </a:r>
            <a:r>
              <a:rPr sz="1050" spc="30" dirty="0">
                <a:latin typeface="SimHei" panose="02010609060101010101" charset="-122"/>
                <a:cs typeface="SimHei" panose="02010609060101010101" charset="-122"/>
              </a:rPr>
              <a:t>合</a:t>
            </a:r>
            <a:r>
              <a:rPr sz="1050" spc="15" dirty="0">
                <a:latin typeface="SimHei" panose="02010609060101010101" charset="-122"/>
                <a:cs typeface="SimHei" panose="02010609060101010101" charset="-122"/>
              </a:rPr>
              <a:t>区</a:t>
            </a:r>
            <a:r>
              <a:rPr sz="1050" spc="30" dirty="0">
                <a:latin typeface="SimHei" panose="02010609060101010101" charset="-122"/>
                <a:cs typeface="SimHei" panose="02010609060101010101" charset="-122"/>
              </a:rPr>
              <a:t>域供</a:t>
            </a:r>
            <a:r>
              <a:rPr sz="1050" spc="15" dirty="0">
                <a:latin typeface="SimHei" panose="02010609060101010101" charset="-122"/>
                <a:cs typeface="SimHei" panose="02010609060101010101" charset="-122"/>
              </a:rPr>
              <a:t>热</a:t>
            </a:r>
            <a:r>
              <a:rPr sz="1050" spc="30" dirty="0">
                <a:latin typeface="SimHei" panose="02010609060101010101" charset="-122"/>
                <a:cs typeface="SimHei" panose="02010609060101010101" charset="-122"/>
              </a:rPr>
              <a:t>网</a:t>
            </a:r>
            <a:r>
              <a:rPr sz="1050" spc="15" dirty="0">
                <a:latin typeface="SimHei" panose="02010609060101010101" charset="-122"/>
                <a:cs typeface="SimHei" panose="02010609060101010101" charset="-122"/>
              </a:rPr>
              <a:t>络的</a:t>
            </a:r>
            <a:r>
              <a:rPr sz="1050" spc="25" dirty="0">
                <a:latin typeface="SimHei" panose="02010609060101010101" charset="-122"/>
                <a:cs typeface="SimHei" panose="02010609060101010101" charset="-122"/>
              </a:rPr>
              <a:t>数字孪 </a:t>
            </a:r>
            <a:r>
              <a:rPr sz="1050" spc="30" dirty="0">
                <a:latin typeface="SimHei" panose="02010609060101010101" charset="-122"/>
                <a:cs typeface="SimHei" panose="02010609060101010101" charset="-122"/>
              </a:rPr>
              <a:t>生</a:t>
            </a:r>
            <a:endParaRPr sz="1050">
              <a:latin typeface="SimHei" panose="02010609060101010101" charset="-122"/>
              <a:cs typeface="SimHei" panose="02010609060101010101" charset="-122"/>
            </a:endParaRPr>
          </a:p>
        </p:txBody>
      </p:sp>
      <p:sp>
        <p:nvSpPr>
          <p:cNvPr id="6" name="object 6"/>
          <p:cNvSpPr/>
          <p:nvPr/>
        </p:nvSpPr>
        <p:spPr>
          <a:xfrm>
            <a:off x="4118609" y="2015489"/>
            <a:ext cx="371855" cy="1353312"/>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4118609" y="2015489"/>
            <a:ext cx="372110" cy="1353820"/>
          </a:xfrm>
          <a:custGeom>
            <a:avLst/>
            <a:gdLst/>
            <a:ahLst/>
            <a:cxnLst/>
            <a:rect l="l" t="t" r="r" b="b"/>
            <a:pathLst>
              <a:path w="372110" h="1353820">
                <a:moveTo>
                  <a:pt x="61975" y="1353312"/>
                </a:moveTo>
                <a:lnTo>
                  <a:pt x="37826" y="1348450"/>
                </a:lnTo>
                <a:lnTo>
                  <a:pt x="18129" y="1335182"/>
                </a:lnTo>
                <a:lnTo>
                  <a:pt x="4861" y="1315485"/>
                </a:lnTo>
                <a:lnTo>
                  <a:pt x="0" y="1291336"/>
                </a:lnTo>
                <a:lnTo>
                  <a:pt x="0" y="61975"/>
                </a:lnTo>
                <a:lnTo>
                  <a:pt x="4861" y="37826"/>
                </a:lnTo>
                <a:lnTo>
                  <a:pt x="18129" y="18129"/>
                </a:lnTo>
                <a:lnTo>
                  <a:pt x="37826" y="4861"/>
                </a:lnTo>
                <a:lnTo>
                  <a:pt x="61975" y="0"/>
                </a:lnTo>
                <a:lnTo>
                  <a:pt x="309879" y="0"/>
                </a:lnTo>
                <a:lnTo>
                  <a:pt x="334029" y="4861"/>
                </a:lnTo>
                <a:lnTo>
                  <a:pt x="353726" y="18129"/>
                </a:lnTo>
                <a:lnTo>
                  <a:pt x="366994" y="37826"/>
                </a:lnTo>
                <a:lnTo>
                  <a:pt x="371855" y="61975"/>
                </a:lnTo>
                <a:lnTo>
                  <a:pt x="371855" y="1291336"/>
                </a:lnTo>
                <a:lnTo>
                  <a:pt x="366994" y="1315485"/>
                </a:lnTo>
                <a:lnTo>
                  <a:pt x="353726" y="1335182"/>
                </a:lnTo>
                <a:lnTo>
                  <a:pt x="334029" y="1348450"/>
                </a:lnTo>
                <a:lnTo>
                  <a:pt x="309879" y="1353312"/>
                </a:lnTo>
                <a:lnTo>
                  <a:pt x="61975" y="1353312"/>
                </a:lnTo>
                <a:close/>
              </a:path>
            </a:pathLst>
          </a:custGeom>
          <a:ln w="25400">
            <a:solidFill>
              <a:srgbClr val="385D89"/>
            </a:solidFill>
          </a:ln>
        </p:spPr>
        <p:txBody>
          <a:bodyPr wrap="square" lIns="0" tIns="0" rIns="0" bIns="0" rtlCol="0"/>
          <a:lstStyle/>
          <a:p/>
        </p:txBody>
      </p:sp>
      <p:sp>
        <p:nvSpPr>
          <p:cNvPr id="8" name="object 8"/>
          <p:cNvSpPr txBox="1"/>
          <p:nvPr/>
        </p:nvSpPr>
        <p:spPr>
          <a:xfrm>
            <a:off x="4194150" y="2370714"/>
            <a:ext cx="231140" cy="644525"/>
          </a:xfrm>
          <a:prstGeom prst="rect">
            <a:avLst/>
          </a:prstGeom>
        </p:spPr>
        <p:txBody>
          <a:bodyPr vert="vert270" wrap="square" lIns="0" tIns="0" rIns="0" bIns="0" rtlCol="0">
            <a:spAutoFit/>
          </a:bodyPr>
          <a:lstStyle/>
          <a:p>
            <a:pPr marL="12700">
              <a:lnSpc>
                <a:spcPts val="1810"/>
              </a:lnSpc>
            </a:pPr>
            <a:r>
              <a:rPr sz="1600" b="1" spc="10" dirty="0">
                <a:solidFill>
                  <a:srgbClr val="FF0000"/>
                </a:solidFill>
                <a:latin typeface="SimHei" panose="02010609060101010101" charset="-122"/>
                <a:cs typeface="SimHei" panose="02010609060101010101" charset="-122"/>
              </a:rPr>
              <a:t>数</a:t>
            </a:r>
            <a:r>
              <a:rPr sz="1600" b="1" dirty="0">
                <a:solidFill>
                  <a:srgbClr val="FF0000"/>
                </a:solidFill>
                <a:latin typeface="SimHei" panose="02010609060101010101" charset="-122"/>
                <a:cs typeface="SimHei" panose="02010609060101010101" charset="-122"/>
              </a:rPr>
              <a:t>据海</a:t>
            </a:r>
            <a:endParaRPr sz="1600">
              <a:latin typeface="SimHei" panose="02010609060101010101" charset="-122"/>
              <a:cs typeface="SimHei" panose="02010609060101010101" charset="-122"/>
            </a:endParaRPr>
          </a:p>
        </p:txBody>
      </p:sp>
      <p:sp>
        <p:nvSpPr>
          <p:cNvPr id="9" name="object 9"/>
          <p:cNvSpPr/>
          <p:nvPr/>
        </p:nvSpPr>
        <p:spPr>
          <a:xfrm>
            <a:off x="3463290" y="3722370"/>
            <a:ext cx="323215" cy="1490980"/>
          </a:xfrm>
          <a:custGeom>
            <a:avLst/>
            <a:gdLst/>
            <a:ahLst/>
            <a:cxnLst/>
            <a:rect l="l" t="t" r="r" b="b"/>
            <a:pathLst>
              <a:path w="323214" h="1490979">
                <a:moveTo>
                  <a:pt x="269239" y="0"/>
                </a:moveTo>
                <a:lnTo>
                  <a:pt x="53848" y="0"/>
                </a:lnTo>
                <a:lnTo>
                  <a:pt x="32896" y="4234"/>
                </a:lnTo>
                <a:lnTo>
                  <a:pt x="15779" y="15779"/>
                </a:lnTo>
                <a:lnTo>
                  <a:pt x="4234" y="32896"/>
                </a:lnTo>
                <a:lnTo>
                  <a:pt x="0" y="53847"/>
                </a:lnTo>
                <a:lnTo>
                  <a:pt x="0" y="1436623"/>
                </a:lnTo>
                <a:lnTo>
                  <a:pt x="4234" y="1457585"/>
                </a:lnTo>
                <a:lnTo>
                  <a:pt x="15779" y="1474701"/>
                </a:lnTo>
                <a:lnTo>
                  <a:pt x="32896" y="1486240"/>
                </a:lnTo>
                <a:lnTo>
                  <a:pt x="53848" y="1490471"/>
                </a:lnTo>
                <a:lnTo>
                  <a:pt x="269239" y="1490471"/>
                </a:lnTo>
                <a:lnTo>
                  <a:pt x="290191" y="1486240"/>
                </a:lnTo>
                <a:lnTo>
                  <a:pt x="307308" y="1474701"/>
                </a:lnTo>
                <a:lnTo>
                  <a:pt x="318853" y="1457585"/>
                </a:lnTo>
                <a:lnTo>
                  <a:pt x="323088" y="1436623"/>
                </a:lnTo>
                <a:lnTo>
                  <a:pt x="323088" y="53847"/>
                </a:lnTo>
                <a:lnTo>
                  <a:pt x="318853" y="32896"/>
                </a:lnTo>
                <a:lnTo>
                  <a:pt x="307308" y="15779"/>
                </a:lnTo>
                <a:lnTo>
                  <a:pt x="290191" y="4234"/>
                </a:lnTo>
                <a:lnTo>
                  <a:pt x="269239" y="0"/>
                </a:lnTo>
                <a:close/>
              </a:path>
            </a:pathLst>
          </a:custGeom>
          <a:solidFill>
            <a:srgbClr val="DCE6F1"/>
          </a:solidFill>
        </p:spPr>
        <p:txBody>
          <a:bodyPr wrap="square" lIns="0" tIns="0" rIns="0" bIns="0" rtlCol="0"/>
          <a:lstStyle/>
          <a:p/>
        </p:txBody>
      </p:sp>
      <p:sp>
        <p:nvSpPr>
          <p:cNvPr id="10" name="object 10"/>
          <p:cNvSpPr/>
          <p:nvPr/>
        </p:nvSpPr>
        <p:spPr>
          <a:xfrm>
            <a:off x="3463290" y="3722370"/>
            <a:ext cx="323215" cy="1490980"/>
          </a:xfrm>
          <a:custGeom>
            <a:avLst/>
            <a:gdLst/>
            <a:ahLst/>
            <a:cxnLst/>
            <a:rect l="l" t="t" r="r" b="b"/>
            <a:pathLst>
              <a:path w="323214" h="1490979">
                <a:moveTo>
                  <a:pt x="53848" y="1490471"/>
                </a:moveTo>
                <a:lnTo>
                  <a:pt x="32896" y="1486240"/>
                </a:lnTo>
                <a:lnTo>
                  <a:pt x="15779" y="1474701"/>
                </a:lnTo>
                <a:lnTo>
                  <a:pt x="4234" y="1457585"/>
                </a:lnTo>
                <a:lnTo>
                  <a:pt x="0" y="1436623"/>
                </a:lnTo>
                <a:lnTo>
                  <a:pt x="0" y="53847"/>
                </a:lnTo>
                <a:lnTo>
                  <a:pt x="4234" y="32896"/>
                </a:lnTo>
                <a:lnTo>
                  <a:pt x="15779" y="15779"/>
                </a:lnTo>
                <a:lnTo>
                  <a:pt x="32896" y="4234"/>
                </a:lnTo>
                <a:lnTo>
                  <a:pt x="53848" y="0"/>
                </a:lnTo>
                <a:lnTo>
                  <a:pt x="269239" y="0"/>
                </a:lnTo>
                <a:lnTo>
                  <a:pt x="290191" y="4234"/>
                </a:lnTo>
                <a:lnTo>
                  <a:pt x="307308" y="15779"/>
                </a:lnTo>
                <a:lnTo>
                  <a:pt x="318853" y="32896"/>
                </a:lnTo>
                <a:lnTo>
                  <a:pt x="323088" y="53847"/>
                </a:lnTo>
                <a:lnTo>
                  <a:pt x="323088" y="1436623"/>
                </a:lnTo>
                <a:lnTo>
                  <a:pt x="318853" y="1457585"/>
                </a:lnTo>
                <a:lnTo>
                  <a:pt x="307308" y="1474701"/>
                </a:lnTo>
                <a:lnTo>
                  <a:pt x="290191" y="1486240"/>
                </a:lnTo>
                <a:lnTo>
                  <a:pt x="269239" y="1490471"/>
                </a:lnTo>
                <a:lnTo>
                  <a:pt x="53848" y="1490471"/>
                </a:lnTo>
                <a:close/>
              </a:path>
            </a:pathLst>
          </a:custGeom>
          <a:ln w="25399">
            <a:solidFill>
              <a:srgbClr val="385D89"/>
            </a:solidFill>
          </a:ln>
        </p:spPr>
        <p:txBody>
          <a:bodyPr wrap="square" lIns="0" tIns="0" rIns="0" bIns="0" rtlCol="0"/>
          <a:lstStyle/>
          <a:p/>
        </p:txBody>
      </p:sp>
      <p:sp>
        <p:nvSpPr>
          <p:cNvPr id="11" name="object 11"/>
          <p:cNvSpPr txBox="1"/>
          <p:nvPr/>
        </p:nvSpPr>
        <p:spPr>
          <a:xfrm>
            <a:off x="3524313" y="4086555"/>
            <a:ext cx="208279" cy="763270"/>
          </a:xfrm>
          <a:prstGeom prst="rect">
            <a:avLst/>
          </a:prstGeom>
        </p:spPr>
        <p:txBody>
          <a:bodyPr vert="vert270" wrap="square" lIns="0" tIns="0" rIns="0" bIns="0" rtlCol="0">
            <a:spAutoFit/>
          </a:bodyPr>
          <a:lstStyle/>
          <a:p>
            <a:pPr marL="12700">
              <a:lnSpc>
                <a:spcPts val="1620"/>
              </a:lnSpc>
            </a:pPr>
            <a:r>
              <a:rPr sz="1400" b="1" spc="10" dirty="0">
                <a:solidFill>
                  <a:srgbClr val="FF0000"/>
                </a:solidFill>
                <a:latin typeface="SimHei" panose="02010609060101010101" charset="-122"/>
                <a:cs typeface="SimHei" panose="02010609060101010101" charset="-122"/>
              </a:rPr>
              <a:t>数字孪生</a:t>
            </a:r>
            <a:endParaRPr sz="1400">
              <a:latin typeface="SimHei" panose="02010609060101010101" charset="-122"/>
              <a:cs typeface="SimHei" panose="02010609060101010101" charset="-122"/>
            </a:endParaRPr>
          </a:p>
        </p:txBody>
      </p:sp>
      <p:sp>
        <p:nvSpPr>
          <p:cNvPr id="12" name="object 12"/>
          <p:cNvSpPr/>
          <p:nvPr/>
        </p:nvSpPr>
        <p:spPr>
          <a:xfrm>
            <a:off x="2904744" y="2221992"/>
            <a:ext cx="1019556" cy="1426463"/>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2628138" y="4106036"/>
            <a:ext cx="847090" cy="95250"/>
          </a:xfrm>
          <a:custGeom>
            <a:avLst/>
            <a:gdLst/>
            <a:ahLst/>
            <a:cxnLst/>
            <a:rect l="l" t="t" r="r" b="b"/>
            <a:pathLst>
              <a:path w="847089" h="95250">
                <a:moveTo>
                  <a:pt x="95250" y="0"/>
                </a:moveTo>
                <a:lnTo>
                  <a:pt x="0" y="47625"/>
                </a:lnTo>
                <a:lnTo>
                  <a:pt x="95250" y="95250"/>
                </a:lnTo>
                <a:lnTo>
                  <a:pt x="95250" y="63500"/>
                </a:lnTo>
                <a:lnTo>
                  <a:pt x="79375" y="63500"/>
                </a:lnTo>
                <a:lnTo>
                  <a:pt x="79375" y="31750"/>
                </a:lnTo>
                <a:lnTo>
                  <a:pt x="95250" y="31750"/>
                </a:lnTo>
                <a:lnTo>
                  <a:pt x="95250" y="0"/>
                </a:lnTo>
                <a:close/>
              </a:path>
              <a:path w="847089" h="95250">
                <a:moveTo>
                  <a:pt x="751713" y="0"/>
                </a:moveTo>
                <a:lnTo>
                  <a:pt x="751713" y="95250"/>
                </a:lnTo>
                <a:lnTo>
                  <a:pt x="815213" y="63500"/>
                </a:lnTo>
                <a:lnTo>
                  <a:pt x="767588" y="63500"/>
                </a:lnTo>
                <a:lnTo>
                  <a:pt x="767588" y="31750"/>
                </a:lnTo>
                <a:lnTo>
                  <a:pt x="815213" y="31750"/>
                </a:lnTo>
                <a:lnTo>
                  <a:pt x="751713" y="0"/>
                </a:lnTo>
                <a:close/>
              </a:path>
              <a:path w="847089" h="95250">
                <a:moveTo>
                  <a:pt x="95250" y="31750"/>
                </a:moveTo>
                <a:lnTo>
                  <a:pt x="79375" y="31750"/>
                </a:lnTo>
                <a:lnTo>
                  <a:pt x="79375" y="63500"/>
                </a:lnTo>
                <a:lnTo>
                  <a:pt x="95250" y="63500"/>
                </a:lnTo>
                <a:lnTo>
                  <a:pt x="95250" y="31750"/>
                </a:lnTo>
                <a:close/>
              </a:path>
              <a:path w="847089" h="95250">
                <a:moveTo>
                  <a:pt x="751713" y="31750"/>
                </a:moveTo>
                <a:lnTo>
                  <a:pt x="95250" y="31750"/>
                </a:lnTo>
                <a:lnTo>
                  <a:pt x="95250" y="63500"/>
                </a:lnTo>
                <a:lnTo>
                  <a:pt x="751713" y="63500"/>
                </a:lnTo>
                <a:lnTo>
                  <a:pt x="751713" y="31750"/>
                </a:lnTo>
                <a:close/>
              </a:path>
              <a:path w="847089" h="95250">
                <a:moveTo>
                  <a:pt x="815213" y="31750"/>
                </a:moveTo>
                <a:lnTo>
                  <a:pt x="767588" y="31750"/>
                </a:lnTo>
                <a:lnTo>
                  <a:pt x="767588" y="63500"/>
                </a:lnTo>
                <a:lnTo>
                  <a:pt x="815213" y="63500"/>
                </a:lnTo>
                <a:lnTo>
                  <a:pt x="846963" y="47625"/>
                </a:lnTo>
                <a:lnTo>
                  <a:pt x="815213" y="31750"/>
                </a:lnTo>
                <a:close/>
              </a:path>
            </a:pathLst>
          </a:custGeom>
          <a:solidFill>
            <a:srgbClr val="497DBA"/>
          </a:solidFill>
        </p:spPr>
        <p:txBody>
          <a:bodyPr wrap="square" lIns="0" tIns="0" rIns="0" bIns="0" rtlCol="0"/>
          <a:lstStyle/>
          <a:p/>
        </p:txBody>
      </p:sp>
      <p:sp>
        <p:nvSpPr>
          <p:cNvPr id="14" name="object 14"/>
          <p:cNvSpPr/>
          <p:nvPr/>
        </p:nvSpPr>
        <p:spPr>
          <a:xfrm>
            <a:off x="4490465" y="2560701"/>
            <a:ext cx="263525" cy="95250"/>
          </a:xfrm>
          <a:custGeom>
            <a:avLst/>
            <a:gdLst/>
            <a:ahLst/>
            <a:cxnLst/>
            <a:rect l="l" t="t" r="r" b="b"/>
            <a:pathLst>
              <a:path w="263525" h="95250">
                <a:moveTo>
                  <a:pt x="95250" y="0"/>
                </a:moveTo>
                <a:lnTo>
                  <a:pt x="0" y="47625"/>
                </a:lnTo>
                <a:lnTo>
                  <a:pt x="95250" y="95250"/>
                </a:lnTo>
                <a:lnTo>
                  <a:pt x="95250" y="63500"/>
                </a:lnTo>
                <a:lnTo>
                  <a:pt x="79375" y="63500"/>
                </a:lnTo>
                <a:lnTo>
                  <a:pt x="79375" y="31750"/>
                </a:lnTo>
                <a:lnTo>
                  <a:pt x="95250" y="31750"/>
                </a:lnTo>
                <a:lnTo>
                  <a:pt x="95250" y="0"/>
                </a:lnTo>
                <a:close/>
              </a:path>
              <a:path w="263525" h="95250">
                <a:moveTo>
                  <a:pt x="168148" y="0"/>
                </a:moveTo>
                <a:lnTo>
                  <a:pt x="168148" y="95250"/>
                </a:lnTo>
                <a:lnTo>
                  <a:pt x="231648" y="63500"/>
                </a:lnTo>
                <a:lnTo>
                  <a:pt x="184023" y="63500"/>
                </a:lnTo>
                <a:lnTo>
                  <a:pt x="184023" y="31750"/>
                </a:lnTo>
                <a:lnTo>
                  <a:pt x="231648" y="31750"/>
                </a:lnTo>
                <a:lnTo>
                  <a:pt x="168148" y="0"/>
                </a:lnTo>
                <a:close/>
              </a:path>
              <a:path w="263525" h="95250">
                <a:moveTo>
                  <a:pt x="95250" y="31750"/>
                </a:moveTo>
                <a:lnTo>
                  <a:pt x="79375" y="31750"/>
                </a:lnTo>
                <a:lnTo>
                  <a:pt x="79375" y="63500"/>
                </a:lnTo>
                <a:lnTo>
                  <a:pt x="95250" y="63500"/>
                </a:lnTo>
                <a:lnTo>
                  <a:pt x="95250" y="31750"/>
                </a:lnTo>
                <a:close/>
              </a:path>
              <a:path w="263525" h="95250">
                <a:moveTo>
                  <a:pt x="168148" y="31750"/>
                </a:moveTo>
                <a:lnTo>
                  <a:pt x="95250" y="31750"/>
                </a:lnTo>
                <a:lnTo>
                  <a:pt x="95250" y="63500"/>
                </a:lnTo>
                <a:lnTo>
                  <a:pt x="168148" y="63500"/>
                </a:lnTo>
                <a:lnTo>
                  <a:pt x="168148" y="31750"/>
                </a:lnTo>
                <a:close/>
              </a:path>
              <a:path w="263525" h="95250">
                <a:moveTo>
                  <a:pt x="231648" y="31750"/>
                </a:moveTo>
                <a:lnTo>
                  <a:pt x="184023" y="31750"/>
                </a:lnTo>
                <a:lnTo>
                  <a:pt x="184023" y="63500"/>
                </a:lnTo>
                <a:lnTo>
                  <a:pt x="231648" y="63500"/>
                </a:lnTo>
                <a:lnTo>
                  <a:pt x="263398" y="47625"/>
                </a:lnTo>
                <a:lnTo>
                  <a:pt x="231648" y="31750"/>
                </a:lnTo>
                <a:close/>
              </a:path>
            </a:pathLst>
          </a:custGeom>
          <a:solidFill>
            <a:srgbClr val="497DBA"/>
          </a:solidFill>
        </p:spPr>
        <p:txBody>
          <a:bodyPr wrap="square" lIns="0" tIns="0" rIns="0" bIns="0" rtlCol="0"/>
          <a:lstStyle/>
          <a:p/>
        </p:txBody>
      </p:sp>
      <p:sp>
        <p:nvSpPr>
          <p:cNvPr id="15" name="object 15"/>
          <p:cNvSpPr/>
          <p:nvPr/>
        </p:nvSpPr>
        <p:spPr>
          <a:xfrm>
            <a:off x="3922014" y="2551557"/>
            <a:ext cx="196469" cy="95250"/>
          </a:xfrm>
          <a:prstGeom prst="rect">
            <a:avLst/>
          </a:prstGeom>
          <a:blipFill>
            <a:blip r:embed="rId5" cstate="print"/>
            <a:stretch>
              <a:fillRect/>
            </a:stretch>
          </a:blipFill>
        </p:spPr>
        <p:txBody>
          <a:bodyPr wrap="square" lIns="0" tIns="0" rIns="0" bIns="0" rtlCol="0"/>
          <a:lstStyle/>
          <a:p/>
        </p:txBody>
      </p:sp>
      <p:sp>
        <p:nvSpPr>
          <p:cNvPr id="16" name="object 16"/>
          <p:cNvSpPr/>
          <p:nvPr/>
        </p:nvSpPr>
        <p:spPr>
          <a:xfrm>
            <a:off x="3829050" y="3359658"/>
            <a:ext cx="476250" cy="577215"/>
          </a:xfrm>
          <a:custGeom>
            <a:avLst/>
            <a:gdLst/>
            <a:ahLst/>
            <a:cxnLst/>
            <a:rect l="l" t="t" r="r" b="b"/>
            <a:pathLst>
              <a:path w="476250" h="577214">
                <a:moveTo>
                  <a:pt x="23875" y="472948"/>
                </a:moveTo>
                <a:lnTo>
                  <a:pt x="0" y="576707"/>
                </a:lnTo>
                <a:lnTo>
                  <a:pt x="97409" y="533527"/>
                </a:lnTo>
                <a:lnTo>
                  <a:pt x="87851" y="525653"/>
                </a:lnTo>
                <a:lnTo>
                  <a:pt x="62737" y="525653"/>
                </a:lnTo>
                <a:lnTo>
                  <a:pt x="38226" y="505460"/>
                </a:lnTo>
                <a:lnTo>
                  <a:pt x="48389" y="493142"/>
                </a:lnTo>
                <a:lnTo>
                  <a:pt x="23875" y="472948"/>
                </a:lnTo>
                <a:close/>
              </a:path>
              <a:path w="476250" h="577214">
                <a:moveTo>
                  <a:pt x="48389" y="493142"/>
                </a:moveTo>
                <a:lnTo>
                  <a:pt x="38226" y="505460"/>
                </a:lnTo>
                <a:lnTo>
                  <a:pt x="62737" y="525653"/>
                </a:lnTo>
                <a:lnTo>
                  <a:pt x="72901" y="513337"/>
                </a:lnTo>
                <a:lnTo>
                  <a:pt x="48389" y="493142"/>
                </a:lnTo>
                <a:close/>
              </a:path>
              <a:path w="476250" h="577214">
                <a:moveTo>
                  <a:pt x="72901" y="513337"/>
                </a:moveTo>
                <a:lnTo>
                  <a:pt x="62737" y="525653"/>
                </a:lnTo>
                <a:lnTo>
                  <a:pt x="87851" y="525653"/>
                </a:lnTo>
                <a:lnTo>
                  <a:pt x="72901" y="513337"/>
                </a:lnTo>
                <a:close/>
              </a:path>
              <a:path w="476250" h="577214">
                <a:moveTo>
                  <a:pt x="403003" y="63329"/>
                </a:moveTo>
                <a:lnTo>
                  <a:pt x="48389" y="493142"/>
                </a:lnTo>
                <a:lnTo>
                  <a:pt x="72901" y="513337"/>
                </a:lnTo>
                <a:lnTo>
                  <a:pt x="427557" y="83593"/>
                </a:lnTo>
                <a:lnTo>
                  <a:pt x="403003" y="63329"/>
                </a:lnTo>
                <a:close/>
              </a:path>
              <a:path w="476250" h="577214">
                <a:moveTo>
                  <a:pt x="464120" y="51054"/>
                </a:moveTo>
                <a:lnTo>
                  <a:pt x="413130" y="51054"/>
                </a:lnTo>
                <a:lnTo>
                  <a:pt x="437641" y="71374"/>
                </a:lnTo>
                <a:lnTo>
                  <a:pt x="427557" y="83593"/>
                </a:lnTo>
                <a:lnTo>
                  <a:pt x="451992" y="103759"/>
                </a:lnTo>
                <a:lnTo>
                  <a:pt x="464120" y="51054"/>
                </a:lnTo>
                <a:close/>
              </a:path>
              <a:path w="476250" h="577214">
                <a:moveTo>
                  <a:pt x="413130" y="51054"/>
                </a:moveTo>
                <a:lnTo>
                  <a:pt x="403003" y="63329"/>
                </a:lnTo>
                <a:lnTo>
                  <a:pt x="427557" y="83593"/>
                </a:lnTo>
                <a:lnTo>
                  <a:pt x="437641" y="71374"/>
                </a:lnTo>
                <a:lnTo>
                  <a:pt x="413130" y="51054"/>
                </a:lnTo>
                <a:close/>
              </a:path>
              <a:path w="476250" h="577214">
                <a:moveTo>
                  <a:pt x="475869" y="0"/>
                </a:moveTo>
                <a:lnTo>
                  <a:pt x="378587" y="43180"/>
                </a:lnTo>
                <a:lnTo>
                  <a:pt x="403003" y="63329"/>
                </a:lnTo>
                <a:lnTo>
                  <a:pt x="413130" y="51054"/>
                </a:lnTo>
                <a:lnTo>
                  <a:pt x="464120" y="51054"/>
                </a:lnTo>
                <a:lnTo>
                  <a:pt x="475869" y="0"/>
                </a:lnTo>
                <a:close/>
              </a:path>
            </a:pathLst>
          </a:custGeom>
          <a:solidFill>
            <a:srgbClr val="497DBA"/>
          </a:solidFill>
        </p:spPr>
        <p:txBody>
          <a:bodyPr wrap="square" lIns="0" tIns="0" rIns="0" bIns="0" rtlCol="0"/>
          <a:lstStyle/>
          <a:p/>
        </p:txBody>
      </p:sp>
      <p:sp>
        <p:nvSpPr>
          <p:cNvPr id="17" name="object 17"/>
          <p:cNvSpPr/>
          <p:nvPr/>
        </p:nvSpPr>
        <p:spPr>
          <a:xfrm>
            <a:off x="3786378" y="4788789"/>
            <a:ext cx="529590" cy="95250"/>
          </a:xfrm>
          <a:custGeom>
            <a:avLst/>
            <a:gdLst/>
            <a:ahLst/>
            <a:cxnLst/>
            <a:rect l="l" t="t" r="r" b="b"/>
            <a:pathLst>
              <a:path w="529589" h="95250">
                <a:moveTo>
                  <a:pt x="95250" y="0"/>
                </a:moveTo>
                <a:lnTo>
                  <a:pt x="0" y="47625"/>
                </a:lnTo>
                <a:lnTo>
                  <a:pt x="95250" y="95250"/>
                </a:lnTo>
                <a:lnTo>
                  <a:pt x="95250" y="63500"/>
                </a:lnTo>
                <a:lnTo>
                  <a:pt x="79375" y="63500"/>
                </a:lnTo>
                <a:lnTo>
                  <a:pt x="79375" y="31750"/>
                </a:lnTo>
                <a:lnTo>
                  <a:pt x="95250" y="31750"/>
                </a:lnTo>
                <a:lnTo>
                  <a:pt x="95250" y="0"/>
                </a:lnTo>
                <a:close/>
              </a:path>
              <a:path w="529589" h="95250">
                <a:moveTo>
                  <a:pt x="434086" y="0"/>
                </a:moveTo>
                <a:lnTo>
                  <a:pt x="434086" y="95250"/>
                </a:lnTo>
                <a:lnTo>
                  <a:pt x="497586" y="63500"/>
                </a:lnTo>
                <a:lnTo>
                  <a:pt x="449961" y="63500"/>
                </a:lnTo>
                <a:lnTo>
                  <a:pt x="449961" y="31750"/>
                </a:lnTo>
                <a:lnTo>
                  <a:pt x="497586" y="31750"/>
                </a:lnTo>
                <a:lnTo>
                  <a:pt x="434086" y="0"/>
                </a:lnTo>
                <a:close/>
              </a:path>
              <a:path w="529589" h="95250">
                <a:moveTo>
                  <a:pt x="95250" y="31750"/>
                </a:moveTo>
                <a:lnTo>
                  <a:pt x="79375" y="31750"/>
                </a:lnTo>
                <a:lnTo>
                  <a:pt x="79375" y="63500"/>
                </a:lnTo>
                <a:lnTo>
                  <a:pt x="95250" y="63500"/>
                </a:lnTo>
                <a:lnTo>
                  <a:pt x="95250" y="31750"/>
                </a:lnTo>
                <a:close/>
              </a:path>
              <a:path w="529589" h="95250">
                <a:moveTo>
                  <a:pt x="434086" y="31750"/>
                </a:moveTo>
                <a:lnTo>
                  <a:pt x="95250" y="31750"/>
                </a:lnTo>
                <a:lnTo>
                  <a:pt x="95250" y="63500"/>
                </a:lnTo>
                <a:lnTo>
                  <a:pt x="434086" y="63500"/>
                </a:lnTo>
                <a:lnTo>
                  <a:pt x="434086" y="31750"/>
                </a:lnTo>
                <a:close/>
              </a:path>
              <a:path w="529589" h="95250">
                <a:moveTo>
                  <a:pt x="497586" y="31750"/>
                </a:moveTo>
                <a:lnTo>
                  <a:pt x="449961" y="31750"/>
                </a:lnTo>
                <a:lnTo>
                  <a:pt x="449961" y="63500"/>
                </a:lnTo>
                <a:lnTo>
                  <a:pt x="497586" y="63500"/>
                </a:lnTo>
                <a:lnTo>
                  <a:pt x="529336" y="47625"/>
                </a:lnTo>
                <a:lnTo>
                  <a:pt x="497586" y="31750"/>
                </a:lnTo>
                <a:close/>
              </a:path>
            </a:pathLst>
          </a:custGeom>
          <a:solidFill>
            <a:srgbClr val="497DBA"/>
          </a:solidFill>
        </p:spPr>
        <p:txBody>
          <a:bodyPr wrap="square" lIns="0" tIns="0" rIns="0" bIns="0" rtlCol="0"/>
          <a:lstStyle/>
          <a:p/>
        </p:txBody>
      </p:sp>
      <p:sp>
        <p:nvSpPr>
          <p:cNvPr id="18" name="object 18"/>
          <p:cNvSpPr txBox="1">
            <a:spLocks noGrp="1"/>
          </p:cNvSpPr>
          <p:nvPr>
            <p:ph type="title"/>
          </p:nvPr>
        </p:nvSpPr>
        <p:spPr>
          <a:xfrm>
            <a:off x="1538097" y="63754"/>
            <a:ext cx="6066790" cy="452120"/>
          </a:xfrm>
          <a:prstGeom prst="rect">
            <a:avLst/>
          </a:prstGeom>
        </p:spPr>
        <p:txBody>
          <a:bodyPr vert="horz" wrap="square" lIns="0" tIns="12065" rIns="0" bIns="0" rtlCol="0">
            <a:spAutoFit/>
          </a:bodyPr>
          <a:lstStyle/>
          <a:p>
            <a:pPr marL="12700">
              <a:lnSpc>
                <a:spcPct val="100000"/>
              </a:lnSpc>
              <a:spcBef>
                <a:spcPts val="95"/>
              </a:spcBef>
            </a:pPr>
            <a:r>
              <a:rPr dirty="0"/>
              <a:t>为</a:t>
            </a:r>
            <a:r>
              <a:rPr spc="-5" dirty="0"/>
              <a:t>什么要</a:t>
            </a:r>
            <a:r>
              <a:rPr dirty="0"/>
              <a:t>使</a:t>
            </a:r>
            <a:r>
              <a:rPr spc="-5" dirty="0"/>
              <a:t>用数字</a:t>
            </a:r>
            <a:r>
              <a:rPr dirty="0"/>
              <a:t>孪</a:t>
            </a:r>
            <a:r>
              <a:rPr spc="-5" dirty="0"/>
              <a:t>生和主</a:t>
            </a:r>
            <a:r>
              <a:rPr dirty="0"/>
              <a:t>要</a:t>
            </a:r>
            <a:r>
              <a:rPr spc="-5" dirty="0"/>
              <a:t>四个步骤</a:t>
            </a:r>
            <a:endParaRPr spc="-5" dirty="0"/>
          </a:p>
        </p:txBody>
      </p:sp>
      <p:sp>
        <p:nvSpPr>
          <p:cNvPr id="19" name="object 19"/>
          <p:cNvSpPr txBox="1"/>
          <p:nvPr/>
        </p:nvSpPr>
        <p:spPr>
          <a:xfrm>
            <a:off x="2468117" y="1335150"/>
            <a:ext cx="1938655" cy="519430"/>
          </a:xfrm>
          <a:prstGeom prst="rect">
            <a:avLst/>
          </a:prstGeom>
        </p:spPr>
        <p:txBody>
          <a:bodyPr vert="horz" wrap="square" lIns="0" tIns="16510" rIns="0" bIns="0" rtlCol="0">
            <a:spAutoFit/>
          </a:bodyPr>
          <a:lstStyle/>
          <a:p>
            <a:pPr marL="12700">
              <a:lnSpc>
                <a:spcPct val="100000"/>
              </a:lnSpc>
              <a:spcBef>
                <a:spcPts val="130"/>
              </a:spcBef>
            </a:pPr>
            <a:r>
              <a:rPr sz="1050" b="1" spc="35" dirty="0">
                <a:latin typeface="SimHei" panose="02010609060101010101" charset="-122"/>
                <a:cs typeface="SimHei" panose="02010609060101010101" charset="-122"/>
              </a:rPr>
              <a:t>第二步</a:t>
            </a:r>
            <a:endParaRPr sz="1050">
              <a:latin typeface="SimHei" panose="02010609060101010101" charset="-122"/>
              <a:cs typeface="SimHei" panose="02010609060101010101" charset="-122"/>
            </a:endParaRPr>
          </a:p>
          <a:p>
            <a:pPr marL="12700">
              <a:lnSpc>
                <a:spcPts val="1250"/>
              </a:lnSpc>
              <a:spcBef>
                <a:spcPts val="95"/>
              </a:spcBef>
            </a:pPr>
            <a:r>
              <a:rPr sz="1050" spc="30" dirty="0">
                <a:latin typeface="SimHei" panose="02010609060101010101" charset="-122"/>
                <a:cs typeface="SimHei" panose="02010609060101010101" charset="-122"/>
              </a:rPr>
              <a:t>将</a:t>
            </a:r>
            <a:r>
              <a:rPr sz="1050" spc="25" dirty="0">
                <a:latin typeface="SimHei" panose="02010609060101010101" charset="-122"/>
                <a:cs typeface="SimHei" panose="02010609060101010101" charset="-122"/>
              </a:rPr>
              <a:t>与</a:t>
            </a:r>
            <a:r>
              <a:rPr sz="1050" spc="15" dirty="0">
                <a:latin typeface="SimHei" panose="02010609060101010101" charset="-122"/>
                <a:cs typeface="SimHei" panose="02010609060101010101" charset="-122"/>
              </a:rPr>
              <a:t>网</a:t>
            </a:r>
            <a:r>
              <a:rPr sz="1050" spc="30" dirty="0">
                <a:latin typeface="SimHei" panose="02010609060101010101" charset="-122"/>
                <a:cs typeface="SimHei" panose="02010609060101010101" charset="-122"/>
              </a:rPr>
              <a:t>络</a:t>
            </a:r>
            <a:r>
              <a:rPr sz="1050" spc="10" dirty="0">
                <a:latin typeface="SimHei" panose="02010609060101010101" charset="-122"/>
                <a:cs typeface="SimHei" panose="02010609060101010101" charset="-122"/>
              </a:rPr>
              <a:t>相</a:t>
            </a:r>
            <a:r>
              <a:rPr sz="1050" spc="30" dirty="0">
                <a:latin typeface="SimHei" panose="02010609060101010101" charset="-122"/>
                <a:cs typeface="SimHei" panose="02010609060101010101" charset="-122"/>
              </a:rPr>
              <a:t>关</a:t>
            </a:r>
            <a:r>
              <a:rPr sz="1050" spc="25" dirty="0">
                <a:latin typeface="SimHei" panose="02010609060101010101" charset="-122"/>
                <a:cs typeface="SimHei" panose="02010609060101010101" charset="-122"/>
              </a:rPr>
              <a:t>的</a:t>
            </a:r>
            <a:r>
              <a:rPr sz="1050" spc="15" dirty="0">
                <a:latin typeface="SimHei" panose="02010609060101010101" charset="-122"/>
                <a:cs typeface="SimHei" panose="02010609060101010101" charset="-122"/>
              </a:rPr>
              <a:t>所</a:t>
            </a:r>
            <a:r>
              <a:rPr sz="1050" spc="30" dirty="0">
                <a:latin typeface="SimHei" panose="02010609060101010101" charset="-122"/>
                <a:cs typeface="SimHei" panose="02010609060101010101" charset="-122"/>
              </a:rPr>
              <a:t>有</a:t>
            </a:r>
            <a:r>
              <a:rPr sz="1050" spc="10" dirty="0">
                <a:latin typeface="SimHei" panose="02010609060101010101" charset="-122"/>
                <a:cs typeface="SimHei" panose="02010609060101010101" charset="-122"/>
              </a:rPr>
              <a:t>物</a:t>
            </a:r>
            <a:r>
              <a:rPr sz="1050" spc="15" dirty="0">
                <a:latin typeface="SimHei" panose="02010609060101010101" charset="-122"/>
                <a:cs typeface="SimHei" panose="02010609060101010101" charset="-122"/>
              </a:rPr>
              <a:t>联</a:t>
            </a:r>
            <a:r>
              <a:rPr sz="1050" spc="30" dirty="0">
                <a:latin typeface="SimHei" panose="02010609060101010101" charset="-122"/>
                <a:cs typeface="SimHei" panose="02010609060101010101" charset="-122"/>
              </a:rPr>
              <a:t>网</a:t>
            </a:r>
            <a:r>
              <a:rPr sz="1050" spc="25" dirty="0">
                <a:latin typeface="SimHei" panose="02010609060101010101" charset="-122"/>
                <a:cs typeface="SimHei" panose="02010609060101010101" charset="-122"/>
              </a:rPr>
              <a:t>点</a:t>
            </a:r>
            <a:r>
              <a:rPr sz="1050" spc="30" dirty="0">
                <a:latin typeface="SimHei" panose="02010609060101010101" charset="-122"/>
                <a:cs typeface="SimHei" panose="02010609060101010101" charset="-122"/>
              </a:rPr>
              <a:t>连</a:t>
            </a:r>
            <a:endParaRPr sz="1050">
              <a:latin typeface="SimHei" panose="02010609060101010101" charset="-122"/>
              <a:cs typeface="SimHei" panose="02010609060101010101" charset="-122"/>
            </a:endParaRPr>
          </a:p>
          <a:p>
            <a:pPr marL="12700">
              <a:lnSpc>
                <a:spcPts val="1250"/>
              </a:lnSpc>
            </a:pPr>
            <a:r>
              <a:rPr sz="1050" spc="30" dirty="0">
                <a:latin typeface="SimHei" panose="02010609060101010101" charset="-122"/>
                <a:cs typeface="SimHei" panose="02010609060101010101" charset="-122"/>
              </a:rPr>
              <a:t>接到</a:t>
            </a:r>
            <a:r>
              <a:rPr sz="1050" spc="15" dirty="0">
                <a:latin typeface="SimHei" panose="02010609060101010101" charset="-122"/>
                <a:cs typeface="SimHei" panose="02010609060101010101" charset="-122"/>
              </a:rPr>
              <a:t>服</a:t>
            </a:r>
            <a:r>
              <a:rPr sz="1050" spc="30" dirty="0">
                <a:latin typeface="SimHei" panose="02010609060101010101" charset="-122"/>
                <a:cs typeface="SimHei" panose="02010609060101010101" charset="-122"/>
              </a:rPr>
              <a:t>务中</a:t>
            </a:r>
            <a:endParaRPr sz="1050">
              <a:latin typeface="SimHei" panose="02010609060101010101" charset="-122"/>
              <a:cs typeface="SimHei" panose="02010609060101010101" charset="-122"/>
            </a:endParaRPr>
          </a:p>
        </p:txBody>
      </p:sp>
      <p:sp>
        <p:nvSpPr>
          <p:cNvPr id="20" name="object 20"/>
          <p:cNvSpPr txBox="1"/>
          <p:nvPr/>
        </p:nvSpPr>
        <p:spPr>
          <a:xfrm>
            <a:off x="4623053" y="1366774"/>
            <a:ext cx="1938655" cy="520065"/>
          </a:xfrm>
          <a:prstGeom prst="rect">
            <a:avLst/>
          </a:prstGeom>
        </p:spPr>
        <p:txBody>
          <a:bodyPr vert="horz" wrap="square" lIns="0" tIns="16510" rIns="0" bIns="0" rtlCol="0">
            <a:spAutoFit/>
          </a:bodyPr>
          <a:lstStyle/>
          <a:p>
            <a:pPr marL="12700">
              <a:lnSpc>
                <a:spcPct val="100000"/>
              </a:lnSpc>
              <a:spcBef>
                <a:spcPts val="130"/>
              </a:spcBef>
            </a:pPr>
            <a:r>
              <a:rPr sz="1050" b="1" spc="35" dirty="0">
                <a:latin typeface="SimHei" panose="02010609060101010101" charset="-122"/>
                <a:cs typeface="SimHei" panose="02010609060101010101" charset="-122"/>
              </a:rPr>
              <a:t>第三步</a:t>
            </a:r>
            <a:endParaRPr sz="1050">
              <a:latin typeface="SimHei" panose="02010609060101010101" charset="-122"/>
              <a:cs typeface="SimHei" panose="02010609060101010101" charset="-122"/>
            </a:endParaRPr>
          </a:p>
          <a:p>
            <a:pPr marL="12700">
              <a:lnSpc>
                <a:spcPts val="1250"/>
              </a:lnSpc>
              <a:spcBef>
                <a:spcPts val="95"/>
              </a:spcBef>
            </a:pPr>
            <a:r>
              <a:rPr sz="1050" spc="30" dirty="0">
                <a:latin typeface="SimHei" panose="02010609060101010101" charset="-122"/>
                <a:cs typeface="SimHei" panose="02010609060101010101" charset="-122"/>
              </a:rPr>
              <a:t>将</a:t>
            </a:r>
            <a:r>
              <a:rPr sz="1050" spc="25" dirty="0">
                <a:latin typeface="SimHei" panose="02010609060101010101" charset="-122"/>
                <a:cs typeface="SimHei" panose="02010609060101010101" charset="-122"/>
              </a:rPr>
              <a:t>所</a:t>
            </a:r>
            <a:r>
              <a:rPr sz="1050" spc="15" dirty="0">
                <a:latin typeface="SimHei" panose="02010609060101010101" charset="-122"/>
                <a:cs typeface="SimHei" panose="02010609060101010101" charset="-122"/>
              </a:rPr>
              <a:t>有</a:t>
            </a:r>
            <a:r>
              <a:rPr sz="1050" spc="30" dirty="0">
                <a:latin typeface="SimHei" panose="02010609060101010101" charset="-122"/>
                <a:cs typeface="SimHei" panose="02010609060101010101" charset="-122"/>
              </a:rPr>
              <a:t>物</a:t>
            </a:r>
            <a:r>
              <a:rPr sz="1050" spc="10" dirty="0">
                <a:latin typeface="SimHei" panose="02010609060101010101" charset="-122"/>
                <a:cs typeface="SimHei" panose="02010609060101010101" charset="-122"/>
              </a:rPr>
              <a:t>联</a:t>
            </a:r>
            <a:r>
              <a:rPr sz="1050" spc="30" dirty="0">
                <a:latin typeface="SimHei" panose="02010609060101010101" charset="-122"/>
                <a:cs typeface="SimHei" panose="02010609060101010101" charset="-122"/>
              </a:rPr>
              <a:t>网</a:t>
            </a:r>
            <a:r>
              <a:rPr sz="1050" spc="25" dirty="0">
                <a:latin typeface="SimHei" panose="02010609060101010101" charset="-122"/>
                <a:cs typeface="SimHei" panose="02010609060101010101" charset="-122"/>
              </a:rPr>
              <a:t>点</a:t>
            </a:r>
            <a:r>
              <a:rPr sz="1050" spc="15" dirty="0">
                <a:latin typeface="SimHei" panose="02010609060101010101" charset="-122"/>
                <a:cs typeface="SimHei" panose="02010609060101010101" charset="-122"/>
              </a:rPr>
              <a:t>集</a:t>
            </a:r>
            <a:r>
              <a:rPr sz="1050" spc="30" dirty="0">
                <a:latin typeface="SimHei" panose="02010609060101010101" charset="-122"/>
                <a:cs typeface="SimHei" panose="02010609060101010101" charset="-122"/>
              </a:rPr>
              <a:t>成</a:t>
            </a:r>
            <a:r>
              <a:rPr sz="1050" spc="10" dirty="0">
                <a:latin typeface="SimHei" panose="02010609060101010101" charset="-122"/>
                <a:cs typeface="SimHei" panose="02010609060101010101" charset="-122"/>
              </a:rPr>
              <a:t>到</a:t>
            </a:r>
            <a:r>
              <a:rPr sz="1050" spc="15" dirty="0">
                <a:latin typeface="SimHei" panose="02010609060101010101" charset="-122"/>
                <a:cs typeface="SimHei" panose="02010609060101010101" charset="-122"/>
              </a:rPr>
              <a:t>数</a:t>
            </a:r>
            <a:r>
              <a:rPr sz="1050" spc="30" dirty="0">
                <a:latin typeface="SimHei" panose="02010609060101010101" charset="-122"/>
                <a:cs typeface="SimHei" panose="02010609060101010101" charset="-122"/>
              </a:rPr>
              <a:t>字</a:t>
            </a:r>
            <a:r>
              <a:rPr sz="1050" spc="25" dirty="0">
                <a:latin typeface="SimHei" panose="02010609060101010101" charset="-122"/>
                <a:cs typeface="SimHei" panose="02010609060101010101" charset="-122"/>
              </a:rPr>
              <a:t>孪</a:t>
            </a:r>
            <a:r>
              <a:rPr sz="1050" spc="30" dirty="0">
                <a:latin typeface="SimHei" panose="02010609060101010101" charset="-122"/>
                <a:cs typeface="SimHei" panose="02010609060101010101" charset="-122"/>
              </a:rPr>
              <a:t>生</a:t>
            </a:r>
            <a:endParaRPr sz="1050">
              <a:latin typeface="SimHei" panose="02010609060101010101" charset="-122"/>
              <a:cs typeface="SimHei" panose="02010609060101010101" charset="-122"/>
            </a:endParaRPr>
          </a:p>
          <a:p>
            <a:pPr marL="12700">
              <a:lnSpc>
                <a:spcPts val="1250"/>
              </a:lnSpc>
            </a:pPr>
            <a:r>
              <a:rPr sz="1050" spc="30" dirty="0">
                <a:latin typeface="SimHei" panose="02010609060101010101" charset="-122"/>
                <a:cs typeface="SimHei" panose="02010609060101010101" charset="-122"/>
              </a:rPr>
              <a:t>中的</a:t>
            </a:r>
            <a:r>
              <a:rPr sz="1050" spc="15" dirty="0">
                <a:latin typeface="SimHei" panose="02010609060101010101" charset="-122"/>
                <a:cs typeface="SimHei" panose="02010609060101010101" charset="-122"/>
              </a:rPr>
              <a:t>对</a:t>
            </a:r>
            <a:r>
              <a:rPr sz="1050" spc="30" dirty="0">
                <a:latin typeface="SimHei" panose="02010609060101010101" charset="-122"/>
                <a:cs typeface="SimHei" panose="02010609060101010101" charset="-122"/>
              </a:rPr>
              <a:t>象</a:t>
            </a:r>
            <a:endParaRPr sz="1050">
              <a:latin typeface="SimHei" panose="02010609060101010101" charset="-122"/>
              <a:cs typeface="SimHei" panose="02010609060101010101" charset="-122"/>
            </a:endParaRPr>
          </a:p>
        </p:txBody>
      </p:sp>
      <p:sp>
        <p:nvSpPr>
          <p:cNvPr id="21" name="object 21"/>
          <p:cNvSpPr txBox="1"/>
          <p:nvPr/>
        </p:nvSpPr>
        <p:spPr>
          <a:xfrm>
            <a:off x="6990080" y="1366774"/>
            <a:ext cx="1938655" cy="520065"/>
          </a:xfrm>
          <a:prstGeom prst="rect">
            <a:avLst/>
          </a:prstGeom>
        </p:spPr>
        <p:txBody>
          <a:bodyPr vert="horz" wrap="square" lIns="0" tIns="16510" rIns="0" bIns="0" rtlCol="0">
            <a:spAutoFit/>
          </a:bodyPr>
          <a:lstStyle/>
          <a:p>
            <a:pPr marL="12700">
              <a:lnSpc>
                <a:spcPct val="100000"/>
              </a:lnSpc>
              <a:spcBef>
                <a:spcPts val="130"/>
              </a:spcBef>
            </a:pPr>
            <a:r>
              <a:rPr sz="1050" b="1" spc="35" dirty="0">
                <a:latin typeface="SimHei" panose="02010609060101010101" charset="-122"/>
                <a:cs typeface="SimHei" panose="02010609060101010101" charset="-122"/>
              </a:rPr>
              <a:t>第四步</a:t>
            </a:r>
            <a:endParaRPr sz="1050">
              <a:latin typeface="SimHei" panose="02010609060101010101" charset="-122"/>
              <a:cs typeface="SimHei" panose="02010609060101010101" charset="-122"/>
            </a:endParaRPr>
          </a:p>
          <a:p>
            <a:pPr marL="12700">
              <a:lnSpc>
                <a:spcPts val="1250"/>
              </a:lnSpc>
              <a:spcBef>
                <a:spcPts val="95"/>
              </a:spcBef>
            </a:pPr>
            <a:r>
              <a:rPr sz="1050" spc="30" dirty="0">
                <a:latin typeface="SimHei" panose="02010609060101010101" charset="-122"/>
                <a:cs typeface="SimHei" panose="02010609060101010101" charset="-122"/>
              </a:rPr>
              <a:t>创</a:t>
            </a:r>
            <a:r>
              <a:rPr sz="1050" spc="25" dirty="0">
                <a:latin typeface="SimHei" panose="02010609060101010101" charset="-122"/>
                <a:cs typeface="SimHei" panose="02010609060101010101" charset="-122"/>
              </a:rPr>
              <a:t>建</a:t>
            </a:r>
            <a:r>
              <a:rPr sz="1050" spc="15" dirty="0">
                <a:latin typeface="SimHei" panose="02010609060101010101" charset="-122"/>
                <a:cs typeface="SimHei" panose="02010609060101010101" charset="-122"/>
              </a:rPr>
              <a:t>您</a:t>
            </a:r>
            <a:r>
              <a:rPr sz="1050" spc="30" dirty="0">
                <a:latin typeface="SimHei" panose="02010609060101010101" charset="-122"/>
                <a:cs typeface="SimHei" panose="02010609060101010101" charset="-122"/>
              </a:rPr>
              <a:t>喜</a:t>
            </a:r>
            <a:r>
              <a:rPr sz="1050" spc="10" dirty="0">
                <a:latin typeface="SimHei" panose="02010609060101010101" charset="-122"/>
                <a:cs typeface="SimHei" panose="02010609060101010101" charset="-122"/>
              </a:rPr>
              <a:t>欢</a:t>
            </a:r>
            <a:r>
              <a:rPr sz="1050" spc="30" dirty="0">
                <a:latin typeface="SimHei" panose="02010609060101010101" charset="-122"/>
                <a:cs typeface="SimHei" panose="02010609060101010101" charset="-122"/>
              </a:rPr>
              <a:t>的</a:t>
            </a:r>
            <a:r>
              <a:rPr sz="1050" spc="25" dirty="0">
                <a:latin typeface="SimHei" panose="02010609060101010101" charset="-122"/>
                <a:cs typeface="SimHei" panose="02010609060101010101" charset="-122"/>
              </a:rPr>
              <a:t>生</a:t>
            </a:r>
            <a:r>
              <a:rPr sz="1050" spc="15" dirty="0">
                <a:latin typeface="SimHei" panose="02010609060101010101" charset="-122"/>
                <a:cs typeface="SimHei" panose="02010609060101010101" charset="-122"/>
              </a:rPr>
              <a:t>态</a:t>
            </a:r>
            <a:r>
              <a:rPr sz="1050" spc="30" dirty="0">
                <a:latin typeface="SimHei" panose="02010609060101010101" charset="-122"/>
                <a:cs typeface="SimHei" panose="02010609060101010101" charset="-122"/>
              </a:rPr>
              <a:t>系</a:t>
            </a:r>
            <a:r>
              <a:rPr sz="1050" spc="10" dirty="0">
                <a:latin typeface="SimHei" panose="02010609060101010101" charset="-122"/>
                <a:cs typeface="SimHei" panose="02010609060101010101" charset="-122"/>
              </a:rPr>
              <a:t>统</a:t>
            </a:r>
            <a:r>
              <a:rPr sz="1050" spc="15" dirty="0">
                <a:latin typeface="SimHei" panose="02010609060101010101" charset="-122"/>
                <a:cs typeface="SimHei" panose="02010609060101010101" charset="-122"/>
              </a:rPr>
              <a:t>并</a:t>
            </a:r>
            <a:r>
              <a:rPr sz="1050" spc="30" dirty="0">
                <a:latin typeface="SimHei" panose="02010609060101010101" charset="-122"/>
                <a:cs typeface="SimHei" panose="02010609060101010101" charset="-122"/>
              </a:rPr>
              <a:t>开</a:t>
            </a:r>
            <a:r>
              <a:rPr sz="1050" spc="25" dirty="0">
                <a:latin typeface="SimHei" panose="02010609060101010101" charset="-122"/>
                <a:cs typeface="SimHei" panose="02010609060101010101" charset="-122"/>
              </a:rPr>
              <a:t>始</a:t>
            </a:r>
            <a:r>
              <a:rPr sz="1050" spc="30" dirty="0">
                <a:latin typeface="SimHei" panose="02010609060101010101" charset="-122"/>
                <a:cs typeface="SimHei" panose="02010609060101010101" charset="-122"/>
              </a:rPr>
              <a:t>利</a:t>
            </a:r>
            <a:endParaRPr sz="1050">
              <a:latin typeface="SimHei" panose="02010609060101010101" charset="-122"/>
              <a:cs typeface="SimHei" panose="02010609060101010101" charset="-122"/>
            </a:endParaRPr>
          </a:p>
          <a:p>
            <a:pPr marL="12700">
              <a:lnSpc>
                <a:spcPts val="1250"/>
              </a:lnSpc>
            </a:pPr>
            <a:r>
              <a:rPr sz="1050" spc="30" dirty="0">
                <a:latin typeface="SimHei" panose="02010609060101010101" charset="-122"/>
                <a:cs typeface="SimHei" panose="02010609060101010101" charset="-122"/>
              </a:rPr>
              <a:t>用其</a:t>
            </a:r>
            <a:r>
              <a:rPr sz="1050" spc="15" dirty="0">
                <a:latin typeface="SimHei" panose="02010609060101010101" charset="-122"/>
                <a:cs typeface="SimHei" panose="02010609060101010101" charset="-122"/>
              </a:rPr>
              <a:t>设</a:t>
            </a:r>
            <a:r>
              <a:rPr sz="1050" spc="30" dirty="0">
                <a:latin typeface="SimHei" panose="02010609060101010101" charset="-122"/>
                <a:cs typeface="SimHei" panose="02010609060101010101" charset="-122"/>
              </a:rPr>
              <a:t>计</a:t>
            </a:r>
            <a:r>
              <a:rPr sz="1050" spc="15" dirty="0">
                <a:latin typeface="SimHei" panose="02010609060101010101" charset="-122"/>
                <a:cs typeface="SimHei" panose="02010609060101010101" charset="-122"/>
              </a:rPr>
              <a:t>和</a:t>
            </a:r>
            <a:r>
              <a:rPr sz="1050" spc="30" dirty="0">
                <a:latin typeface="SimHei" panose="02010609060101010101" charset="-122"/>
                <a:cs typeface="SimHei" panose="02010609060101010101" charset="-122"/>
              </a:rPr>
              <a:t>运营</a:t>
            </a:r>
            <a:endParaRPr sz="1050">
              <a:latin typeface="SimHei" panose="02010609060101010101" charset="-122"/>
              <a:cs typeface="SimHei" panose="02010609060101010101" charset="-122"/>
            </a:endParaRPr>
          </a:p>
        </p:txBody>
      </p:sp>
      <p:sp>
        <p:nvSpPr>
          <p:cNvPr id="22" name="object 22"/>
          <p:cNvSpPr/>
          <p:nvPr/>
        </p:nvSpPr>
        <p:spPr>
          <a:xfrm>
            <a:off x="4824221" y="1873757"/>
            <a:ext cx="2078989" cy="2025650"/>
          </a:xfrm>
          <a:custGeom>
            <a:avLst/>
            <a:gdLst/>
            <a:ahLst/>
            <a:cxnLst/>
            <a:rect l="l" t="t" r="r" b="b"/>
            <a:pathLst>
              <a:path w="2078990" h="2025650">
                <a:moveTo>
                  <a:pt x="1741170" y="0"/>
                </a:moveTo>
                <a:lnTo>
                  <a:pt x="337565" y="0"/>
                </a:lnTo>
                <a:lnTo>
                  <a:pt x="291759" y="3081"/>
                </a:lnTo>
                <a:lnTo>
                  <a:pt x="247826" y="12057"/>
                </a:lnTo>
                <a:lnTo>
                  <a:pt x="206168" y="26527"/>
                </a:lnTo>
                <a:lnTo>
                  <a:pt x="167188" y="46086"/>
                </a:lnTo>
                <a:lnTo>
                  <a:pt x="131288" y="70335"/>
                </a:lnTo>
                <a:lnTo>
                  <a:pt x="98869" y="98869"/>
                </a:lnTo>
                <a:lnTo>
                  <a:pt x="70335" y="131288"/>
                </a:lnTo>
                <a:lnTo>
                  <a:pt x="46086" y="167188"/>
                </a:lnTo>
                <a:lnTo>
                  <a:pt x="26527" y="206168"/>
                </a:lnTo>
                <a:lnTo>
                  <a:pt x="12057" y="247826"/>
                </a:lnTo>
                <a:lnTo>
                  <a:pt x="3081" y="291759"/>
                </a:lnTo>
                <a:lnTo>
                  <a:pt x="0" y="337565"/>
                </a:lnTo>
                <a:lnTo>
                  <a:pt x="0" y="1687829"/>
                </a:lnTo>
                <a:lnTo>
                  <a:pt x="3081" y="1733636"/>
                </a:lnTo>
                <a:lnTo>
                  <a:pt x="12057" y="1777569"/>
                </a:lnTo>
                <a:lnTo>
                  <a:pt x="26527" y="1819227"/>
                </a:lnTo>
                <a:lnTo>
                  <a:pt x="46086" y="1858207"/>
                </a:lnTo>
                <a:lnTo>
                  <a:pt x="70335" y="1894107"/>
                </a:lnTo>
                <a:lnTo>
                  <a:pt x="98869" y="1926526"/>
                </a:lnTo>
                <a:lnTo>
                  <a:pt x="131288" y="1955060"/>
                </a:lnTo>
                <a:lnTo>
                  <a:pt x="167188" y="1979309"/>
                </a:lnTo>
                <a:lnTo>
                  <a:pt x="206168" y="1998868"/>
                </a:lnTo>
                <a:lnTo>
                  <a:pt x="247826" y="2013338"/>
                </a:lnTo>
                <a:lnTo>
                  <a:pt x="291759" y="2022314"/>
                </a:lnTo>
                <a:lnTo>
                  <a:pt x="337565" y="2025395"/>
                </a:lnTo>
                <a:lnTo>
                  <a:pt x="1741170" y="2025395"/>
                </a:lnTo>
                <a:lnTo>
                  <a:pt x="1786976" y="2022314"/>
                </a:lnTo>
                <a:lnTo>
                  <a:pt x="1830909" y="2013338"/>
                </a:lnTo>
                <a:lnTo>
                  <a:pt x="1872567" y="1998868"/>
                </a:lnTo>
                <a:lnTo>
                  <a:pt x="1911547" y="1979309"/>
                </a:lnTo>
                <a:lnTo>
                  <a:pt x="1947447" y="1955060"/>
                </a:lnTo>
                <a:lnTo>
                  <a:pt x="1979866" y="1926526"/>
                </a:lnTo>
                <a:lnTo>
                  <a:pt x="2008400" y="1894107"/>
                </a:lnTo>
                <a:lnTo>
                  <a:pt x="2032649" y="1858207"/>
                </a:lnTo>
                <a:lnTo>
                  <a:pt x="2052208" y="1819227"/>
                </a:lnTo>
                <a:lnTo>
                  <a:pt x="2066678" y="1777569"/>
                </a:lnTo>
                <a:lnTo>
                  <a:pt x="2075654" y="1733636"/>
                </a:lnTo>
                <a:lnTo>
                  <a:pt x="2078735" y="1687829"/>
                </a:lnTo>
                <a:lnTo>
                  <a:pt x="2078735" y="337565"/>
                </a:lnTo>
                <a:lnTo>
                  <a:pt x="2075654" y="291759"/>
                </a:lnTo>
                <a:lnTo>
                  <a:pt x="2066678" y="247826"/>
                </a:lnTo>
                <a:lnTo>
                  <a:pt x="2052208" y="206168"/>
                </a:lnTo>
                <a:lnTo>
                  <a:pt x="2032649" y="167188"/>
                </a:lnTo>
                <a:lnTo>
                  <a:pt x="2008400" y="131288"/>
                </a:lnTo>
                <a:lnTo>
                  <a:pt x="1979866" y="98869"/>
                </a:lnTo>
                <a:lnTo>
                  <a:pt x="1947447" y="70335"/>
                </a:lnTo>
                <a:lnTo>
                  <a:pt x="1911547" y="46086"/>
                </a:lnTo>
                <a:lnTo>
                  <a:pt x="1872567" y="26527"/>
                </a:lnTo>
                <a:lnTo>
                  <a:pt x="1830909" y="12057"/>
                </a:lnTo>
                <a:lnTo>
                  <a:pt x="1786976" y="3081"/>
                </a:lnTo>
                <a:lnTo>
                  <a:pt x="1741170" y="0"/>
                </a:lnTo>
                <a:close/>
              </a:path>
            </a:pathLst>
          </a:custGeom>
          <a:solidFill>
            <a:srgbClr val="4F81BC">
              <a:alpha val="14117"/>
            </a:srgbClr>
          </a:solidFill>
        </p:spPr>
        <p:txBody>
          <a:bodyPr wrap="square" lIns="0" tIns="0" rIns="0" bIns="0" rtlCol="0"/>
          <a:lstStyle/>
          <a:p/>
        </p:txBody>
      </p:sp>
      <p:sp>
        <p:nvSpPr>
          <p:cNvPr id="23" name="object 23"/>
          <p:cNvSpPr/>
          <p:nvPr/>
        </p:nvSpPr>
        <p:spPr>
          <a:xfrm>
            <a:off x="4824221" y="1873757"/>
            <a:ext cx="2078989" cy="2025650"/>
          </a:xfrm>
          <a:custGeom>
            <a:avLst/>
            <a:gdLst/>
            <a:ahLst/>
            <a:cxnLst/>
            <a:rect l="l" t="t" r="r" b="b"/>
            <a:pathLst>
              <a:path w="2078990" h="2025650">
                <a:moveTo>
                  <a:pt x="0" y="337565"/>
                </a:moveTo>
                <a:lnTo>
                  <a:pt x="3081" y="291759"/>
                </a:lnTo>
                <a:lnTo>
                  <a:pt x="12057" y="247826"/>
                </a:lnTo>
                <a:lnTo>
                  <a:pt x="26527" y="206168"/>
                </a:lnTo>
                <a:lnTo>
                  <a:pt x="46086" y="167188"/>
                </a:lnTo>
                <a:lnTo>
                  <a:pt x="70335" y="131288"/>
                </a:lnTo>
                <a:lnTo>
                  <a:pt x="98869" y="98869"/>
                </a:lnTo>
                <a:lnTo>
                  <a:pt x="131288" y="70335"/>
                </a:lnTo>
                <a:lnTo>
                  <a:pt x="167188" y="46086"/>
                </a:lnTo>
                <a:lnTo>
                  <a:pt x="206168" y="26527"/>
                </a:lnTo>
                <a:lnTo>
                  <a:pt x="247826" y="12057"/>
                </a:lnTo>
                <a:lnTo>
                  <a:pt x="291759" y="3081"/>
                </a:lnTo>
                <a:lnTo>
                  <a:pt x="337565" y="0"/>
                </a:lnTo>
                <a:lnTo>
                  <a:pt x="1741170" y="0"/>
                </a:lnTo>
                <a:lnTo>
                  <a:pt x="1786976" y="3081"/>
                </a:lnTo>
                <a:lnTo>
                  <a:pt x="1830909" y="12057"/>
                </a:lnTo>
                <a:lnTo>
                  <a:pt x="1872567" y="26527"/>
                </a:lnTo>
                <a:lnTo>
                  <a:pt x="1911547" y="46086"/>
                </a:lnTo>
                <a:lnTo>
                  <a:pt x="1947447" y="70335"/>
                </a:lnTo>
                <a:lnTo>
                  <a:pt x="1979866" y="98869"/>
                </a:lnTo>
                <a:lnTo>
                  <a:pt x="2008400" y="131288"/>
                </a:lnTo>
                <a:lnTo>
                  <a:pt x="2032649" y="167188"/>
                </a:lnTo>
                <a:lnTo>
                  <a:pt x="2052208" y="206168"/>
                </a:lnTo>
                <a:lnTo>
                  <a:pt x="2066678" y="247826"/>
                </a:lnTo>
                <a:lnTo>
                  <a:pt x="2075654" y="291759"/>
                </a:lnTo>
                <a:lnTo>
                  <a:pt x="2078735" y="337565"/>
                </a:lnTo>
                <a:lnTo>
                  <a:pt x="2078735" y="1687829"/>
                </a:lnTo>
                <a:lnTo>
                  <a:pt x="2075654" y="1733636"/>
                </a:lnTo>
                <a:lnTo>
                  <a:pt x="2066678" y="1777569"/>
                </a:lnTo>
                <a:lnTo>
                  <a:pt x="2052208" y="1819227"/>
                </a:lnTo>
                <a:lnTo>
                  <a:pt x="2032649" y="1858207"/>
                </a:lnTo>
                <a:lnTo>
                  <a:pt x="2008400" y="1894107"/>
                </a:lnTo>
                <a:lnTo>
                  <a:pt x="1979866" y="1926526"/>
                </a:lnTo>
                <a:lnTo>
                  <a:pt x="1947447" y="1955060"/>
                </a:lnTo>
                <a:lnTo>
                  <a:pt x="1911547" y="1979309"/>
                </a:lnTo>
                <a:lnTo>
                  <a:pt x="1872567" y="1998868"/>
                </a:lnTo>
                <a:lnTo>
                  <a:pt x="1830909" y="2013338"/>
                </a:lnTo>
                <a:lnTo>
                  <a:pt x="1786976" y="2022314"/>
                </a:lnTo>
                <a:lnTo>
                  <a:pt x="1741170" y="2025395"/>
                </a:lnTo>
                <a:lnTo>
                  <a:pt x="337565" y="2025395"/>
                </a:lnTo>
                <a:lnTo>
                  <a:pt x="291759" y="2022314"/>
                </a:lnTo>
                <a:lnTo>
                  <a:pt x="247826" y="2013338"/>
                </a:lnTo>
                <a:lnTo>
                  <a:pt x="206168" y="1998868"/>
                </a:lnTo>
                <a:lnTo>
                  <a:pt x="167188" y="1979309"/>
                </a:lnTo>
                <a:lnTo>
                  <a:pt x="131288" y="1955060"/>
                </a:lnTo>
                <a:lnTo>
                  <a:pt x="98869" y="1926526"/>
                </a:lnTo>
                <a:lnTo>
                  <a:pt x="70335" y="1894107"/>
                </a:lnTo>
                <a:lnTo>
                  <a:pt x="46086" y="1858207"/>
                </a:lnTo>
                <a:lnTo>
                  <a:pt x="26527" y="1819227"/>
                </a:lnTo>
                <a:lnTo>
                  <a:pt x="12057" y="1777569"/>
                </a:lnTo>
                <a:lnTo>
                  <a:pt x="3081" y="1733636"/>
                </a:lnTo>
                <a:lnTo>
                  <a:pt x="0" y="1687829"/>
                </a:lnTo>
                <a:lnTo>
                  <a:pt x="0" y="337565"/>
                </a:lnTo>
                <a:close/>
              </a:path>
            </a:pathLst>
          </a:custGeom>
          <a:ln w="25400">
            <a:solidFill>
              <a:srgbClr val="385D89"/>
            </a:solidFill>
          </a:ln>
        </p:spPr>
        <p:txBody>
          <a:bodyPr wrap="square" lIns="0" tIns="0" rIns="0" bIns="0" rtlCol="0"/>
          <a:lstStyle/>
          <a:p/>
        </p:txBody>
      </p:sp>
      <p:sp>
        <p:nvSpPr>
          <p:cNvPr id="24" name="object 24"/>
          <p:cNvSpPr/>
          <p:nvPr/>
        </p:nvSpPr>
        <p:spPr>
          <a:xfrm>
            <a:off x="7223759" y="3980688"/>
            <a:ext cx="1786127" cy="1050036"/>
          </a:xfrm>
          <a:prstGeom prst="rect">
            <a:avLst/>
          </a:prstGeom>
          <a:blipFill>
            <a:blip r:embed="rId6" cstate="print"/>
            <a:stretch>
              <a:fillRect/>
            </a:stretch>
          </a:blipFill>
        </p:spPr>
        <p:txBody>
          <a:bodyPr wrap="square" lIns="0" tIns="0" rIns="0" bIns="0" rtlCol="0"/>
          <a:lstStyle/>
          <a:p/>
        </p:txBody>
      </p:sp>
      <p:sp>
        <p:nvSpPr>
          <p:cNvPr id="25" name="object 25"/>
          <p:cNvSpPr txBox="1"/>
          <p:nvPr/>
        </p:nvSpPr>
        <p:spPr>
          <a:xfrm>
            <a:off x="4893945" y="1990725"/>
            <a:ext cx="1808480" cy="663575"/>
          </a:xfrm>
          <a:prstGeom prst="rect">
            <a:avLst/>
          </a:prstGeom>
        </p:spPr>
        <p:txBody>
          <a:bodyPr vert="horz" wrap="square" lIns="0" tIns="14604" rIns="0" bIns="0" rtlCol="0">
            <a:spAutoFit/>
          </a:bodyPr>
          <a:lstStyle/>
          <a:p>
            <a:pPr marL="12700" marR="5080" algn="just">
              <a:lnSpc>
                <a:spcPct val="99000"/>
              </a:lnSpc>
              <a:spcBef>
                <a:spcPts val="115"/>
              </a:spcBef>
            </a:pPr>
            <a:r>
              <a:rPr sz="1400" b="1" dirty="0">
                <a:latin typeface="Microsoft YaHei" panose="020B0503020204020204" charset="-122"/>
                <a:cs typeface="Microsoft YaHei" panose="020B0503020204020204" charset="-122"/>
              </a:rPr>
              <a:t>连接加入生态系统的公 </a:t>
            </a:r>
            <a:r>
              <a:rPr sz="1400" b="1" dirty="0">
                <a:latin typeface="Microsoft YaHei" panose="020B0503020204020204" charset="-122"/>
                <a:cs typeface="Microsoft YaHei" panose="020B0503020204020204" charset="-122"/>
              </a:rPr>
              <a:t>司提供的不同</a:t>
            </a:r>
            <a:r>
              <a:rPr sz="1400" b="1" dirty="0">
                <a:latin typeface="Calibri" panose="020F0502020204030204"/>
                <a:cs typeface="Calibri" panose="020F0502020204030204"/>
              </a:rPr>
              <a:t>API</a:t>
            </a:r>
            <a:r>
              <a:rPr sz="1400" b="1" dirty="0">
                <a:latin typeface="Microsoft YaHei" panose="020B0503020204020204" charset="-122"/>
                <a:cs typeface="Microsoft YaHei" panose="020B0503020204020204" charset="-122"/>
              </a:rPr>
              <a:t>，</a:t>
            </a:r>
            <a:r>
              <a:rPr sz="1400" b="1" dirty="0">
                <a:latin typeface="Calibri" panose="020F0502020204030204"/>
                <a:cs typeface="Calibri" panose="020F0502020204030204"/>
              </a:rPr>
              <a:t>ABI  </a:t>
            </a:r>
            <a:r>
              <a:rPr sz="1400" b="1" dirty="0">
                <a:latin typeface="Microsoft YaHei" panose="020B0503020204020204" charset="-122"/>
                <a:cs typeface="Microsoft YaHei" panose="020B0503020204020204" charset="-122"/>
              </a:rPr>
              <a:t>或</a:t>
            </a:r>
            <a:r>
              <a:rPr sz="1400" b="1" spc="-15" dirty="0">
                <a:latin typeface="Calibri" panose="020F0502020204030204"/>
                <a:cs typeface="Calibri" panose="020F0502020204030204"/>
              </a:rPr>
              <a:t>Wasm</a:t>
            </a:r>
            <a:r>
              <a:rPr sz="1400" b="1" dirty="0">
                <a:latin typeface="Microsoft YaHei" panose="020B0503020204020204" charset="-122"/>
                <a:cs typeface="Microsoft YaHei" panose="020B0503020204020204" charset="-122"/>
              </a:rPr>
              <a:t>服务</a:t>
            </a:r>
            <a:endParaRPr sz="1400">
              <a:latin typeface="Microsoft YaHei" panose="020B0503020204020204" charset="-122"/>
              <a:cs typeface="Microsoft YaHei" panose="020B0503020204020204" charset="-122"/>
            </a:endParaRPr>
          </a:p>
        </p:txBody>
      </p:sp>
      <p:sp>
        <p:nvSpPr>
          <p:cNvPr id="26" name="object 26"/>
          <p:cNvSpPr/>
          <p:nvPr/>
        </p:nvSpPr>
        <p:spPr>
          <a:xfrm>
            <a:off x="5460491" y="3086100"/>
            <a:ext cx="746760" cy="723900"/>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4296155" y="4223003"/>
            <a:ext cx="1054608" cy="1031747"/>
          </a:xfrm>
          <a:prstGeom prst="rect">
            <a:avLst/>
          </a:prstGeom>
          <a:blipFill>
            <a:blip r:embed="rId8" cstate="print"/>
            <a:stretch>
              <a:fillRect/>
            </a:stretch>
          </a:blipFill>
        </p:spPr>
        <p:txBody>
          <a:bodyPr wrap="square" lIns="0" tIns="0" rIns="0" bIns="0" rtlCol="0"/>
          <a:lstStyle/>
          <a:p/>
        </p:txBody>
      </p:sp>
      <p:sp>
        <p:nvSpPr>
          <p:cNvPr id="28" name="object 28"/>
          <p:cNvSpPr/>
          <p:nvPr/>
        </p:nvSpPr>
        <p:spPr>
          <a:xfrm>
            <a:off x="4764785" y="3928109"/>
            <a:ext cx="311785" cy="327025"/>
          </a:xfrm>
          <a:custGeom>
            <a:avLst/>
            <a:gdLst/>
            <a:ahLst/>
            <a:cxnLst/>
            <a:rect l="l" t="t" r="r" b="b"/>
            <a:pathLst>
              <a:path w="311785" h="327025">
                <a:moveTo>
                  <a:pt x="31241" y="225043"/>
                </a:moveTo>
                <a:lnTo>
                  <a:pt x="0" y="326897"/>
                </a:lnTo>
                <a:lnTo>
                  <a:pt x="100202" y="290702"/>
                </a:lnTo>
                <a:lnTo>
                  <a:pt x="89265" y="280288"/>
                </a:lnTo>
                <a:lnTo>
                  <a:pt x="66293" y="280288"/>
                </a:lnTo>
                <a:lnTo>
                  <a:pt x="43179" y="258444"/>
                </a:lnTo>
                <a:lnTo>
                  <a:pt x="54187" y="246890"/>
                </a:lnTo>
                <a:lnTo>
                  <a:pt x="31241" y="225043"/>
                </a:lnTo>
                <a:close/>
              </a:path>
              <a:path w="311785" h="327025">
                <a:moveTo>
                  <a:pt x="54187" y="246890"/>
                </a:moveTo>
                <a:lnTo>
                  <a:pt x="43179" y="258444"/>
                </a:lnTo>
                <a:lnTo>
                  <a:pt x="66293" y="280288"/>
                </a:lnTo>
                <a:lnTo>
                  <a:pt x="77219" y="268820"/>
                </a:lnTo>
                <a:lnTo>
                  <a:pt x="54187" y="246890"/>
                </a:lnTo>
                <a:close/>
              </a:path>
              <a:path w="311785" h="327025">
                <a:moveTo>
                  <a:pt x="77219" y="268820"/>
                </a:moveTo>
                <a:lnTo>
                  <a:pt x="66293" y="280288"/>
                </a:lnTo>
                <a:lnTo>
                  <a:pt x="89265" y="280288"/>
                </a:lnTo>
                <a:lnTo>
                  <a:pt x="77219" y="268820"/>
                </a:lnTo>
                <a:close/>
              </a:path>
              <a:path w="311785" h="327025">
                <a:moveTo>
                  <a:pt x="234060" y="58080"/>
                </a:moveTo>
                <a:lnTo>
                  <a:pt x="54187" y="246890"/>
                </a:lnTo>
                <a:lnTo>
                  <a:pt x="77219" y="268820"/>
                </a:lnTo>
                <a:lnTo>
                  <a:pt x="257089" y="80007"/>
                </a:lnTo>
                <a:lnTo>
                  <a:pt x="234060" y="58080"/>
                </a:lnTo>
                <a:close/>
              </a:path>
              <a:path w="311785" h="327025">
                <a:moveTo>
                  <a:pt x="297019" y="46481"/>
                </a:moveTo>
                <a:lnTo>
                  <a:pt x="245110" y="46481"/>
                </a:lnTo>
                <a:lnTo>
                  <a:pt x="268097" y="68452"/>
                </a:lnTo>
                <a:lnTo>
                  <a:pt x="257089" y="80007"/>
                </a:lnTo>
                <a:lnTo>
                  <a:pt x="280035" y="101853"/>
                </a:lnTo>
                <a:lnTo>
                  <a:pt x="297019" y="46481"/>
                </a:lnTo>
                <a:close/>
              </a:path>
              <a:path w="311785" h="327025">
                <a:moveTo>
                  <a:pt x="245110" y="46481"/>
                </a:moveTo>
                <a:lnTo>
                  <a:pt x="234060" y="58080"/>
                </a:lnTo>
                <a:lnTo>
                  <a:pt x="257089" y="80007"/>
                </a:lnTo>
                <a:lnTo>
                  <a:pt x="268097" y="68452"/>
                </a:lnTo>
                <a:lnTo>
                  <a:pt x="245110" y="46481"/>
                </a:lnTo>
                <a:close/>
              </a:path>
              <a:path w="311785" h="327025">
                <a:moveTo>
                  <a:pt x="311276" y="0"/>
                </a:moveTo>
                <a:lnTo>
                  <a:pt x="211074" y="36194"/>
                </a:lnTo>
                <a:lnTo>
                  <a:pt x="234060" y="58080"/>
                </a:lnTo>
                <a:lnTo>
                  <a:pt x="245110" y="46481"/>
                </a:lnTo>
                <a:lnTo>
                  <a:pt x="297019" y="46481"/>
                </a:lnTo>
                <a:lnTo>
                  <a:pt x="311276" y="0"/>
                </a:lnTo>
                <a:close/>
              </a:path>
            </a:pathLst>
          </a:custGeom>
          <a:solidFill>
            <a:srgbClr val="497DBA"/>
          </a:solidFill>
        </p:spPr>
        <p:txBody>
          <a:bodyPr wrap="square" lIns="0" tIns="0" rIns="0" bIns="0" rtlCol="0"/>
          <a:lstStyle/>
          <a:p/>
        </p:txBody>
      </p:sp>
      <p:sp>
        <p:nvSpPr>
          <p:cNvPr id="29" name="object 29"/>
          <p:cNvSpPr/>
          <p:nvPr/>
        </p:nvSpPr>
        <p:spPr>
          <a:xfrm>
            <a:off x="6858761" y="2482976"/>
            <a:ext cx="236220" cy="95250"/>
          </a:xfrm>
          <a:prstGeom prst="rect">
            <a:avLst/>
          </a:prstGeom>
          <a:blipFill>
            <a:blip r:embed="rId9" cstate="print"/>
            <a:stretch>
              <a:fillRect/>
            </a:stretch>
          </a:blipFill>
        </p:spPr>
        <p:txBody>
          <a:bodyPr wrap="square" lIns="0" tIns="0" rIns="0" bIns="0" rtlCol="0"/>
          <a:lstStyle/>
          <a:p/>
        </p:txBody>
      </p:sp>
      <p:sp>
        <p:nvSpPr>
          <p:cNvPr id="30" name="object 30"/>
          <p:cNvSpPr/>
          <p:nvPr/>
        </p:nvSpPr>
        <p:spPr>
          <a:xfrm>
            <a:off x="6848093" y="3722370"/>
            <a:ext cx="486409" cy="268605"/>
          </a:xfrm>
          <a:custGeom>
            <a:avLst/>
            <a:gdLst/>
            <a:ahLst/>
            <a:cxnLst/>
            <a:rect l="l" t="t" r="r" b="b"/>
            <a:pathLst>
              <a:path w="486409" h="268604">
                <a:moveTo>
                  <a:pt x="395232" y="236331"/>
                </a:moveTo>
                <a:lnTo>
                  <a:pt x="379856" y="264159"/>
                </a:lnTo>
                <a:lnTo>
                  <a:pt x="486282" y="268477"/>
                </a:lnTo>
                <a:lnTo>
                  <a:pt x="469433" y="243966"/>
                </a:lnTo>
                <a:lnTo>
                  <a:pt x="409066" y="243966"/>
                </a:lnTo>
                <a:lnTo>
                  <a:pt x="395232" y="236331"/>
                </a:lnTo>
                <a:close/>
              </a:path>
              <a:path w="486409" h="268604">
                <a:moveTo>
                  <a:pt x="410548" y="208611"/>
                </a:moveTo>
                <a:lnTo>
                  <a:pt x="395232" y="236331"/>
                </a:lnTo>
                <a:lnTo>
                  <a:pt x="409066" y="243966"/>
                </a:lnTo>
                <a:lnTo>
                  <a:pt x="424433" y="216280"/>
                </a:lnTo>
                <a:lnTo>
                  <a:pt x="410548" y="208611"/>
                </a:lnTo>
                <a:close/>
              </a:path>
              <a:path w="486409" h="268604">
                <a:moveTo>
                  <a:pt x="425957" y="180720"/>
                </a:moveTo>
                <a:lnTo>
                  <a:pt x="410548" y="208611"/>
                </a:lnTo>
                <a:lnTo>
                  <a:pt x="424433" y="216280"/>
                </a:lnTo>
                <a:lnTo>
                  <a:pt x="409066" y="243966"/>
                </a:lnTo>
                <a:lnTo>
                  <a:pt x="469433" y="243966"/>
                </a:lnTo>
                <a:lnTo>
                  <a:pt x="425957" y="180720"/>
                </a:lnTo>
                <a:close/>
              </a:path>
              <a:path w="486409" h="268604">
                <a:moveTo>
                  <a:pt x="91048" y="32150"/>
                </a:moveTo>
                <a:lnTo>
                  <a:pt x="75683" y="59959"/>
                </a:lnTo>
                <a:lnTo>
                  <a:pt x="395232" y="236331"/>
                </a:lnTo>
                <a:lnTo>
                  <a:pt x="410548" y="208611"/>
                </a:lnTo>
                <a:lnTo>
                  <a:pt x="91048" y="32150"/>
                </a:lnTo>
                <a:close/>
              </a:path>
              <a:path w="486409" h="268604">
                <a:moveTo>
                  <a:pt x="0" y="0"/>
                </a:moveTo>
                <a:lnTo>
                  <a:pt x="60325" y="87756"/>
                </a:lnTo>
                <a:lnTo>
                  <a:pt x="75683" y="59959"/>
                </a:lnTo>
                <a:lnTo>
                  <a:pt x="61849" y="52323"/>
                </a:lnTo>
                <a:lnTo>
                  <a:pt x="77215" y="24510"/>
                </a:lnTo>
                <a:lnTo>
                  <a:pt x="95269" y="24510"/>
                </a:lnTo>
                <a:lnTo>
                  <a:pt x="106425" y="4317"/>
                </a:lnTo>
                <a:lnTo>
                  <a:pt x="0" y="0"/>
                </a:lnTo>
                <a:close/>
              </a:path>
              <a:path w="486409" h="268604">
                <a:moveTo>
                  <a:pt x="77215" y="24510"/>
                </a:moveTo>
                <a:lnTo>
                  <a:pt x="61849" y="52323"/>
                </a:lnTo>
                <a:lnTo>
                  <a:pt x="75683" y="59959"/>
                </a:lnTo>
                <a:lnTo>
                  <a:pt x="91048" y="32150"/>
                </a:lnTo>
                <a:lnTo>
                  <a:pt x="77215" y="24510"/>
                </a:lnTo>
                <a:close/>
              </a:path>
              <a:path w="486409" h="268604">
                <a:moveTo>
                  <a:pt x="95269" y="24510"/>
                </a:moveTo>
                <a:lnTo>
                  <a:pt x="77215" y="24510"/>
                </a:lnTo>
                <a:lnTo>
                  <a:pt x="91048" y="32150"/>
                </a:lnTo>
                <a:lnTo>
                  <a:pt x="95269" y="24510"/>
                </a:lnTo>
                <a:close/>
              </a:path>
            </a:pathLst>
          </a:custGeom>
          <a:solidFill>
            <a:srgbClr val="497DBA"/>
          </a:solidFill>
        </p:spPr>
        <p:txBody>
          <a:bodyPr wrap="square" lIns="0" tIns="0" rIns="0" bIns="0" rtlCol="0"/>
          <a:lstStyle/>
          <a:p/>
        </p:txBody>
      </p:sp>
      <p:sp>
        <p:nvSpPr>
          <p:cNvPr id="31" name="object 31"/>
          <p:cNvSpPr txBox="1"/>
          <p:nvPr/>
        </p:nvSpPr>
        <p:spPr>
          <a:xfrm>
            <a:off x="4393819" y="4235272"/>
            <a:ext cx="426084" cy="187325"/>
          </a:xfrm>
          <a:prstGeom prst="rect">
            <a:avLst/>
          </a:prstGeom>
        </p:spPr>
        <p:txBody>
          <a:bodyPr vert="horz" wrap="square" lIns="0" tIns="13335" rIns="0" bIns="0" rtlCol="0">
            <a:spAutoFit/>
          </a:bodyPr>
          <a:lstStyle/>
          <a:p>
            <a:pPr marL="12700">
              <a:lnSpc>
                <a:spcPct val="100000"/>
              </a:lnSpc>
              <a:spcBef>
                <a:spcPts val="105"/>
              </a:spcBef>
            </a:pPr>
            <a:r>
              <a:rPr sz="1050" b="1" spc="5" dirty="0">
                <a:latin typeface="SimHei" panose="02010609060101010101" charset="-122"/>
                <a:cs typeface="SimHei" panose="02010609060101010101" charset="-122"/>
              </a:rPr>
              <a:t>公</a:t>
            </a:r>
            <a:r>
              <a:rPr sz="1050" b="1" spc="260" dirty="0">
                <a:latin typeface="SimHei" panose="02010609060101010101" charset="-122"/>
                <a:cs typeface="SimHei" panose="02010609060101010101" charset="-122"/>
              </a:rPr>
              <a:t>司</a:t>
            </a:r>
            <a:r>
              <a:rPr sz="1050" b="1" spc="5" dirty="0">
                <a:latin typeface="Arial" panose="020B0604020202020204"/>
                <a:cs typeface="Arial" panose="020B0604020202020204"/>
              </a:rPr>
              <a:t>A</a:t>
            </a:r>
            <a:endParaRPr sz="1050">
              <a:latin typeface="Arial" panose="020B0604020202020204"/>
              <a:cs typeface="Arial" panose="020B0604020202020204"/>
            </a:endParaRPr>
          </a:p>
        </p:txBody>
      </p:sp>
      <p:sp>
        <p:nvSpPr>
          <p:cNvPr id="32" name="object 32"/>
          <p:cNvSpPr/>
          <p:nvPr/>
        </p:nvSpPr>
        <p:spPr>
          <a:xfrm>
            <a:off x="5920740" y="4244340"/>
            <a:ext cx="1056132" cy="1031747"/>
          </a:xfrm>
          <a:prstGeom prst="rect">
            <a:avLst/>
          </a:prstGeom>
          <a:blipFill>
            <a:blip r:embed="rId8" cstate="print"/>
            <a:stretch>
              <a:fillRect/>
            </a:stretch>
          </a:blipFill>
        </p:spPr>
        <p:txBody>
          <a:bodyPr wrap="square" lIns="0" tIns="0" rIns="0" bIns="0" rtlCol="0"/>
          <a:lstStyle/>
          <a:p/>
        </p:txBody>
      </p:sp>
      <p:sp>
        <p:nvSpPr>
          <p:cNvPr id="33" name="object 33"/>
          <p:cNvSpPr txBox="1"/>
          <p:nvPr/>
        </p:nvSpPr>
        <p:spPr>
          <a:xfrm>
            <a:off x="6112890" y="4252086"/>
            <a:ext cx="426084" cy="186690"/>
          </a:xfrm>
          <a:prstGeom prst="rect">
            <a:avLst/>
          </a:prstGeom>
        </p:spPr>
        <p:txBody>
          <a:bodyPr vert="horz" wrap="square" lIns="0" tIns="13335" rIns="0" bIns="0" rtlCol="0">
            <a:spAutoFit/>
          </a:bodyPr>
          <a:lstStyle/>
          <a:p>
            <a:pPr marL="12700">
              <a:lnSpc>
                <a:spcPct val="100000"/>
              </a:lnSpc>
              <a:spcBef>
                <a:spcPts val="105"/>
              </a:spcBef>
            </a:pPr>
            <a:r>
              <a:rPr sz="1050" b="1" spc="10" dirty="0">
                <a:latin typeface="SimHei" panose="02010609060101010101" charset="-122"/>
                <a:cs typeface="SimHei" panose="02010609060101010101" charset="-122"/>
              </a:rPr>
              <a:t>公</a:t>
            </a:r>
            <a:r>
              <a:rPr sz="1050" b="1" dirty="0">
                <a:latin typeface="SimHei" panose="02010609060101010101" charset="-122"/>
                <a:cs typeface="SimHei" panose="02010609060101010101" charset="-122"/>
              </a:rPr>
              <a:t>司</a:t>
            </a:r>
            <a:r>
              <a:rPr sz="1050" b="1" spc="-335" dirty="0">
                <a:latin typeface="SimHei" panose="02010609060101010101" charset="-122"/>
                <a:cs typeface="SimHei" panose="02010609060101010101" charset="-122"/>
              </a:rPr>
              <a:t> </a:t>
            </a:r>
            <a:r>
              <a:rPr sz="1050" b="1" dirty="0">
                <a:latin typeface="Arial" panose="020B0604020202020204"/>
                <a:cs typeface="Arial" panose="020B0604020202020204"/>
              </a:rPr>
              <a:t>N</a:t>
            </a:r>
            <a:endParaRPr sz="1050">
              <a:latin typeface="Arial" panose="020B0604020202020204"/>
              <a:cs typeface="Arial" panose="020B0604020202020204"/>
            </a:endParaRPr>
          </a:p>
        </p:txBody>
      </p:sp>
      <p:sp>
        <p:nvSpPr>
          <p:cNvPr id="34" name="object 34"/>
          <p:cNvSpPr/>
          <p:nvPr/>
        </p:nvSpPr>
        <p:spPr>
          <a:xfrm>
            <a:off x="6084570" y="3960114"/>
            <a:ext cx="368300" cy="294005"/>
          </a:xfrm>
          <a:custGeom>
            <a:avLst/>
            <a:gdLst/>
            <a:ahLst/>
            <a:cxnLst/>
            <a:rect l="l" t="t" r="r" b="b"/>
            <a:pathLst>
              <a:path w="368300" h="294004">
                <a:moveTo>
                  <a:pt x="283962" y="246984"/>
                </a:moveTo>
                <a:lnTo>
                  <a:pt x="264159" y="271780"/>
                </a:lnTo>
                <a:lnTo>
                  <a:pt x="368300" y="294005"/>
                </a:lnTo>
                <a:lnTo>
                  <a:pt x="351146" y="256921"/>
                </a:lnTo>
                <a:lnTo>
                  <a:pt x="296417" y="256921"/>
                </a:lnTo>
                <a:lnTo>
                  <a:pt x="283962" y="246984"/>
                </a:lnTo>
                <a:close/>
              </a:path>
              <a:path w="368300" h="294004">
                <a:moveTo>
                  <a:pt x="303816" y="222125"/>
                </a:moveTo>
                <a:lnTo>
                  <a:pt x="283962" y="246984"/>
                </a:lnTo>
                <a:lnTo>
                  <a:pt x="296417" y="256921"/>
                </a:lnTo>
                <a:lnTo>
                  <a:pt x="316229" y="232029"/>
                </a:lnTo>
                <a:lnTo>
                  <a:pt x="303816" y="222125"/>
                </a:lnTo>
                <a:close/>
              </a:path>
              <a:path w="368300" h="294004">
                <a:moveTo>
                  <a:pt x="323595" y="197358"/>
                </a:moveTo>
                <a:lnTo>
                  <a:pt x="303816" y="222125"/>
                </a:lnTo>
                <a:lnTo>
                  <a:pt x="316229" y="232029"/>
                </a:lnTo>
                <a:lnTo>
                  <a:pt x="296417" y="256921"/>
                </a:lnTo>
                <a:lnTo>
                  <a:pt x="351146" y="256921"/>
                </a:lnTo>
                <a:lnTo>
                  <a:pt x="323595" y="197358"/>
                </a:lnTo>
                <a:close/>
              </a:path>
              <a:path w="368300" h="294004">
                <a:moveTo>
                  <a:pt x="84337" y="47020"/>
                </a:moveTo>
                <a:lnTo>
                  <a:pt x="64483" y="71879"/>
                </a:lnTo>
                <a:lnTo>
                  <a:pt x="283962" y="246984"/>
                </a:lnTo>
                <a:lnTo>
                  <a:pt x="303816" y="222125"/>
                </a:lnTo>
                <a:lnTo>
                  <a:pt x="84337" y="47020"/>
                </a:lnTo>
                <a:close/>
              </a:path>
              <a:path w="368300" h="294004">
                <a:moveTo>
                  <a:pt x="0" y="0"/>
                </a:moveTo>
                <a:lnTo>
                  <a:pt x="44703" y="96647"/>
                </a:lnTo>
                <a:lnTo>
                  <a:pt x="64483" y="71879"/>
                </a:lnTo>
                <a:lnTo>
                  <a:pt x="52069" y="61975"/>
                </a:lnTo>
                <a:lnTo>
                  <a:pt x="71881" y="37084"/>
                </a:lnTo>
                <a:lnTo>
                  <a:pt x="92273" y="37084"/>
                </a:lnTo>
                <a:lnTo>
                  <a:pt x="104139" y="22225"/>
                </a:lnTo>
                <a:lnTo>
                  <a:pt x="0" y="0"/>
                </a:lnTo>
                <a:close/>
              </a:path>
              <a:path w="368300" h="294004">
                <a:moveTo>
                  <a:pt x="71881" y="37084"/>
                </a:moveTo>
                <a:lnTo>
                  <a:pt x="52069" y="61975"/>
                </a:lnTo>
                <a:lnTo>
                  <a:pt x="64483" y="71879"/>
                </a:lnTo>
                <a:lnTo>
                  <a:pt x="84337" y="47020"/>
                </a:lnTo>
                <a:lnTo>
                  <a:pt x="71881" y="37084"/>
                </a:lnTo>
                <a:close/>
              </a:path>
              <a:path w="368300" h="294004">
                <a:moveTo>
                  <a:pt x="92273" y="37084"/>
                </a:moveTo>
                <a:lnTo>
                  <a:pt x="71881" y="37084"/>
                </a:lnTo>
                <a:lnTo>
                  <a:pt x="84337" y="47020"/>
                </a:lnTo>
                <a:lnTo>
                  <a:pt x="92273" y="37084"/>
                </a:lnTo>
                <a:close/>
              </a:path>
            </a:pathLst>
          </a:custGeom>
          <a:solidFill>
            <a:srgbClr val="497DBA"/>
          </a:solid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联</a:t>
            </a:r>
            <a:r>
              <a:rPr spc="-5" dirty="0"/>
              <a:t>系我们</a:t>
            </a:r>
            <a:r>
              <a:rPr dirty="0"/>
              <a:t>获</a:t>
            </a:r>
            <a:r>
              <a:rPr spc="-5" dirty="0"/>
              <a:t>取更多</a:t>
            </a:r>
            <a:r>
              <a:rPr dirty="0"/>
              <a:t>信</a:t>
            </a:r>
            <a:r>
              <a:rPr spc="-5" dirty="0"/>
              <a:t>息</a:t>
            </a:r>
            <a:endParaRPr spc="-5" dirty="0"/>
          </a:p>
        </p:txBody>
      </p:sp>
      <p:sp>
        <p:nvSpPr>
          <p:cNvPr id="3" name="object 3"/>
          <p:cNvSpPr txBox="1"/>
          <p:nvPr/>
        </p:nvSpPr>
        <p:spPr>
          <a:xfrm>
            <a:off x="1370457" y="1666212"/>
            <a:ext cx="1378585" cy="1124585"/>
          </a:xfrm>
          <a:prstGeom prst="rect">
            <a:avLst/>
          </a:prstGeom>
        </p:spPr>
        <p:txBody>
          <a:bodyPr vert="horz" wrap="square" lIns="0" tIns="12065" rIns="0" bIns="0" rtlCol="0">
            <a:spAutoFit/>
          </a:bodyPr>
          <a:lstStyle/>
          <a:p>
            <a:pPr marL="12700" marR="5080">
              <a:lnSpc>
                <a:spcPct val="106000"/>
              </a:lnSpc>
              <a:spcBef>
                <a:spcPts val="95"/>
              </a:spcBef>
            </a:pPr>
            <a:r>
              <a:rPr sz="1600" spc="-5" dirty="0">
                <a:latin typeface="Arial" panose="020B0604020202020204"/>
                <a:cs typeface="Arial" panose="020B0604020202020204"/>
              </a:rPr>
              <a:t>Esa </a:t>
            </a:r>
            <a:r>
              <a:rPr sz="1600" spc="-40" dirty="0">
                <a:latin typeface="Arial" panose="020B0604020202020204"/>
                <a:cs typeface="Arial" panose="020B0604020202020204"/>
              </a:rPr>
              <a:t>Teppo  </a:t>
            </a:r>
            <a:r>
              <a:rPr sz="1600" spc="-5" dirty="0">
                <a:latin typeface="Arial" panose="020B0604020202020204"/>
                <a:cs typeface="Arial" panose="020B0604020202020204"/>
              </a:rPr>
              <a:t>Katja</a:t>
            </a:r>
            <a:r>
              <a:rPr sz="1600" spc="-65" dirty="0">
                <a:latin typeface="Arial" panose="020B0604020202020204"/>
                <a:cs typeface="Arial" panose="020B0604020202020204"/>
              </a:rPr>
              <a:t> </a:t>
            </a:r>
            <a:r>
              <a:rPr sz="1600" spc="-5" dirty="0">
                <a:latin typeface="Arial" panose="020B0604020202020204"/>
                <a:cs typeface="Arial" panose="020B0604020202020204"/>
              </a:rPr>
              <a:t>Granlund  </a:t>
            </a:r>
            <a:r>
              <a:rPr sz="1600" spc="-60" dirty="0">
                <a:latin typeface="Arial" panose="020B0604020202020204"/>
                <a:cs typeface="Arial" panose="020B0604020202020204"/>
              </a:rPr>
              <a:t>Yu</a:t>
            </a:r>
            <a:r>
              <a:rPr sz="1600" spc="10" dirty="0">
                <a:latin typeface="Arial" panose="020B0604020202020204"/>
                <a:cs typeface="Arial" panose="020B0604020202020204"/>
              </a:rPr>
              <a:t> </a:t>
            </a:r>
            <a:r>
              <a:rPr sz="1600" spc="-5" dirty="0">
                <a:latin typeface="Arial" panose="020B0604020202020204"/>
                <a:cs typeface="Arial" panose="020B0604020202020204"/>
              </a:rPr>
              <a:t>Li</a:t>
            </a:r>
            <a:endParaRPr sz="1600">
              <a:latin typeface="Arial" panose="020B0604020202020204"/>
              <a:cs typeface="Arial" panose="020B0604020202020204"/>
            </a:endParaRPr>
          </a:p>
          <a:p>
            <a:pPr marL="12700">
              <a:lnSpc>
                <a:spcPct val="100000"/>
              </a:lnSpc>
              <a:spcBef>
                <a:spcPts val="615"/>
              </a:spcBef>
            </a:pPr>
            <a:r>
              <a:rPr sz="1600" spc="-10" dirty="0">
                <a:latin typeface="Arial" panose="020B0604020202020204"/>
                <a:cs typeface="Arial" panose="020B0604020202020204"/>
              </a:rPr>
              <a:t>Han</a:t>
            </a:r>
            <a:r>
              <a:rPr sz="1600" spc="-30" dirty="0">
                <a:latin typeface="Arial" panose="020B0604020202020204"/>
                <a:cs typeface="Arial" panose="020B0604020202020204"/>
              </a:rPr>
              <a:t> </a:t>
            </a:r>
            <a:r>
              <a:rPr sz="1600" spc="-10" dirty="0">
                <a:latin typeface="Arial" panose="020B0604020202020204"/>
                <a:cs typeface="Arial" panose="020B0604020202020204"/>
              </a:rPr>
              <a:t>Rongxian</a:t>
            </a:r>
            <a:endParaRPr sz="1600">
              <a:latin typeface="Arial" panose="020B0604020202020204"/>
              <a:cs typeface="Arial" panose="020B0604020202020204"/>
            </a:endParaRPr>
          </a:p>
        </p:txBody>
      </p:sp>
      <p:sp>
        <p:nvSpPr>
          <p:cNvPr id="4" name="object 4"/>
          <p:cNvSpPr txBox="1"/>
          <p:nvPr/>
        </p:nvSpPr>
        <p:spPr>
          <a:xfrm>
            <a:off x="2856738" y="1666212"/>
            <a:ext cx="2557780" cy="1124585"/>
          </a:xfrm>
          <a:prstGeom prst="rect">
            <a:avLst/>
          </a:prstGeom>
        </p:spPr>
        <p:txBody>
          <a:bodyPr vert="horz" wrap="square" lIns="0" tIns="27305" rIns="0" bIns="0" rtlCol="0">
            <a:spAutoFit/>
          </a:bodyPr>
          <a:lstStyle/>
          <a:p>
            <a:pPr marL="12700">
              <a:lnSpc>
                <a:spcPct val="100000"/>
              </a:lnSpc>
              <a:spcBef>
                <a:spcPts val="215"/>
              </a:spcBef>
            </a:pPr>
            <a:r>
              <a:rPr sz="1600" spc="-5" dirty="0">
                <a:latin typeface="Arial" panose="020B0604020202020204"/>
                <a:cs typeface="Arial" panose="020B0604020202020204"/>
              </a:rPr>
              <a:t>phone : 040 900</a:t>
            </a:r>
            <a:r>
              <a:rPr sz="1600" spc="-25" dirty="0">
                <a:latin typeface="Arial" panose="020B0604020202020204"/>
                <a:cs typeface="Arial" panose="020B0604020202020204"/>
              </a:rPr>
              <a:t> </a:t>
            </a:r>
            <a:r>
              <a:rPr sz="1600" spc="-5" dirty="0">
                <a:latin typeface="Arial" panose="020B0604020202020204"/>
                <a:cs typeface="Arial" panose="020B0604020202020204"/>
              </a:rPr>
              <a:t>6900,</a:t>
            </a:r>
            <a:endParaRPr sz="1600">
              <a:latin typeface="Arial" panose="020B0604020202020204"/>
              <a:cs typeface="Arial" panose="020B0604020202020204"/>
            </a:endParaRPr>
          </a:p>
          <a:p>
            <a:pPr marL="12700">
              <a:lnSpc>
                <a:spcPct val="100000"/>
              </a:lnSpc>
              <a:spcBef>
                <a:spcPts val="120"/>
              </a:spcBef>
            </a:pPr>
            <a:r>
              <a:rPr sz="1600" spc="-10" dirty="0">
                <a:latin typeface="Arial" panose="020B0604020202020204"/>
                <a:cs typeface="Arial" panose="020B0604020202020204"/>
              </a:rPr>
              <a:t>phone </a:t>
            </a:r>
            <a:r>
              <a:rPr sz="1600" spc="-5" dirty="0">
                <a:latin typeface="Arial" panose="020B0604020202020204"/>
                <a:cs typeface="Arial" panose="020B0604020202020204"/>
              </a:rPr>
              <a:t>: 044 781</a:t>
            </a:r>
            <a:r>
              <a:rPr sz="1600" spc="-30" dirty="0">
                <a:latin typeface="Arial" panose="020B0604020202020204"/>
                <a:cs typeface="Arial" panose="020B0604020202020204"/>
              </a:rPr>
              <a:t> </a:t>
            </a:r>
            <a:r>
              <a:rPr sz="1600" spc="-10" dirty="0">
                <a:latin typeface="Arial" panose="020B0604020202020204"/>
                <a:cs typeface="Arial" panose="020B0604020202020204"/>
              </a:rPr>
              <a:t>9306,</a:t>
            </a:r>
            <a:endParaRPr sz="1600">
              <a:latin typeface="Arial" panose="020B0604020202020204"/>
              <a:cs typeface="Arial" panose="020B0604020202020204"/>
            </a:endParaRPr>
          </a:p>
          <a:p>
            <a:pPr marL="12700">
              <a:lnSpc>
                <a:spcPct val="100000"/>
              </a:lnSpc>
              <a:spcBef>
                <a:spcPts val="125"/>
              </a:spcBef>
            </a:pPr>
            <a:r>
              <a:rPr sz="1600" spc="-5" dirty="0">
                <a:latin typeface="Arial" panose="020B0604020202020204"/>
                <a:cs typeface="Arial" panose="020B0604020202020204"/>
              </a:rPr>
              <a:t>phone : 044 781</a:t>
            </a:r>
            <a:r>
              <a:rPr sz="1600" spc="-20" dirty="0">
                <a:latin typeface="Arial" panose="020B0604020202020204"/>
                <a:cs typeface="Arial" panose="020B0604020202020204"/>
              </a:rPr>
              <a:t> </a:t>
            </a:r>
            <a:r>
              <a:rPr sz="1600" spc="-5" dirty="0">
                <a:latin typeface="Arial" panose="020B0604020202020204"/>
                <a:cs typeface="Arial" panose="020B0604020202020204"/>
              </a:rPr>
              <a:t>9303,</a:t>
            </a:r>
            <a:endParaRPr sz="1600">
              <a:latin typeface="Arial" panose="020B0604020202020204"/>
              <a:cs typeface="Arial" panose="020B0604020202020204"/>
            </a:endParaRPr>
          </a:p>
          <a:p>
            <a:pPr marL="12700">
              <a:lnSpc>
                <a:spcPct val="100000"/>
              </a:lnSpc>
              <a:spcBef>
                <a:spcPts val="610"/>
              </a:spcBef>
            </a:pPr>
            <a:r>
              <a:rPr sz="1600" spc="-5" dirty="0">
                <a:latin typeface="Arial" panose="020B0604020202020204"/>
                <a:cs typeface="Arial" panose="020B0604020202020204"/>
              </a:rPr>
              <a:t>phone : +86 138 </a:t>
            </a:r>
            <a:r>
              <a:rPr sz="1600" spc="-35" dirty="0">
                <a:latin typeface="Arial" panose="020B0604020202020204"/>
                <a:cs typeface="Arial" panose="020B0604020202020204"/>
              </a:rPr>
              <a:t>1136</a:t>
            </a:r>
            <a:r>
              <a:rPr sz="1600" dirty="0">
                <a:latin typeface="Arial" panose="020B0604020202020204"/>
                <a:cs typeface="Arial" panose="020B0604020202020204"/>
              </a:rPr>
              <a:t> </a:t>
            </a:r>
            <a:r>
              <a:rPr sz="1600" spc="-5" dirty="0">
                <a:latin typeface="Arial" panose="020B0604020202020204"/>
                <a:cs typeface="Arial" panose="020B0604020202020204"/>
              </a:rPr>
              <a:t>1942,</a:t>
            </a:r>
            <a:endParaRPr sz="1600">
              <a:latin typeface="Arial" panose="020B0604020202020204"/>
              <a:cs typeface="Arial" panose="020B0604020202020204"/>
            </a:endParaRPr>
          </a:p>
        </p:txBody>
      </p:sp>
      <p:sp>
        <p:nvSpPr>
          <p:cNvPr id="5" name="object 5"/>
          <p:cNvSpPr txBox="1"/>
          <p:nvPr/>
        </p:nvSpPr>
        <p:spPr>
          <a:xfrm>
            <a:off x="1370457" y="2766792"/>
            <a:ext cx="3544570" cy="540385"/>
          </a:xfrm>
          <a:prstGeom prst="rect">
            <a:avLst/>
          </a:prstGeom>
        </p:spPr>
        <p:txBody>
          <a:bodyPr vert="horz" wrap="square" lIns="0" tIns="26034" rIns="0" bIns="0" rtlCol="0">
            <a:spAutoFit/>
          </a:bodyPr>
          <a:lstStyle/>
          <a:p>
            <a:pPr marL="12700">
              <a:lnSpc>
                <a:spcPct val="100000"/>
              </a:lnSpc>
              <a:spcBef>
                <a:spcPts val="205"/>
              </a:spcBef>
            </a:pPr>
            <a:r>
              <a:rPr sz="1600" spc="-5" dirty="0">
                <a:latin typeface="Arial" panose="020B0604020202020204"/>
                <a:cs typeface="Arial" panose="020B0604020202020204"/>
              </a:rPr>
              <a:t>Sami Österman  phone : 040 520</a:t>
            </a:r>
            <a:r>
              <a:rPr sz="1600" spc="-265" dirty="0">
                <a:latin typeface="Arial" panose="020B0604020202020204"/>
                <a:cs typeface="Arial" panose="020B0604020202020204"/>
              </a:rPr>
              <a:t> </a:t>
            </a:r>
            <a:r>
              <a:rPr sz="1600" spc="-5" dirty="0">
                <a:latin typeface="Arial" panose="020B0604020202020204"/>
                <a:cs typeface="Arial" panose="020B0604020202020204"/>
              </a:rPr>
              <a:t>4700,</a:t>
            </a:r>
            <a:endParaRPr sz="1600">
              <a:latin typeface="Arial" panose="020B0604020202020204"/>
              <a:cs typeface="Arial" panose="020B0604020202020204"/>
            </a:endParaRPr>
          </a:p>
          <a:p>
            <a:pPr marL="12700">
              <a:lnSpc>
                <a:spcPct val="100000"/>
              </a:lnSpc>
              <a:spcBef>
                <a:spcPts val="110"/>
              </a:spcBef>
              <a:tabLst>
                <a:tab pos="1498600" algn="l"/>
              </a:tabLst>
            </a:pPr>
            <a:r>
              <a:rPr sz="1600" dirty="0">
                <a:latin typeface="Arial" panose="020B0604020202020204"/>
                <a:cs typeface="Arial" panose="020B0604020202020204"/>
              </a:rPr>
              <a:t>Risto</a:t>
            </a:r>
            <a:r>
              <a:rPr sz="1600" spc="5" dirty="0">
                <a:latin typeface="Arial" panose="020B0604020202020204"/>
                <a:cs typeface="Arial" panose="020B0604020202020204"/>
              </a:rPr>
              <a:t> </a:t>
            </a:r>
            <a:r>
              <a:rPr sz="1600" spc="-5" dirty="0">
                <a:latin typeface="Arial" panose="020B0604020202020204"/>
                <a:cs typeface="Arial" panose="020B0604020202020204"/>
              </a:rPr>
              <a:t>Prokkola	</a:t>
            </a:r>
            <a:r>
              <a:rPr sz="1600" spc="-10" dirty="0">
                <a:latin typeface="Arial" panose="020B0604020202020204"/>
                <a:cs typeface="Arial" panose="020B0604020202020204"/>
              </a:rPr>
              <a:t>phone </a:t>
            </a:r>
            <a:r>
              <a:rPr sz="1600" spc="-5" dirty="0">
                <a:latin typeface="Arial" panose="020B0604020202020204"/>
                <a:cs typeface="Arial" panose="020B0604020202020204"/>
              </a:rPr>
              <a:t>: 044 422</a:t>
            </a:r>
            <a:r>
              <a:rPr sz="1600" spc="-30" dirty="0">
                <a:latin typeface="Arial" panose="020B0604020202020204"/>
                <a:cs typeface="Arial" panose="020B0604020202020204"/>
              </a:rPr>
              <a:t> </a:t>
            </a:r>
            <a:r>
              <a:rPr sz="1600" spc="-10" dirty="0">
                <a:latin typeface="Arial" panose="020B0604020202020204"/>
                <a:cs typeface="Arial" panose="020B0604020202020204"/>
              </a:rPr>
              <a:t>9604,</a:t>
            </a:r>
            <a:endParaRPr sz="1600">
              <a:latin typeface="Arial" panose="020B0604020202020204"/>
              <a:cs typeface="Arial" panose="020B0604020202020204"/>
            </a:endParaRPr>
          </a:p>
        </p:txBody>
      </p:sp>
      <p:sp>
        <p:nvSpPr>
          <p:cNvPr id="6" name="object 6"/>
          <p:cNvSpPr txBox="1"/>
          <p:nvPr/>
        </p:nvSpPr>
        <p:spPr>
          <a:xfrm>
            <a:off x="5600446" y="1666212"/>
            <a:ext cx="2397125" cy="1640839"/>
          </a:xfrm>
          <a:prstGeom prst="rect">
            <a:avLst/>
          </a:prstGeom>
        </p:spPr>
        <p:txBody>
          <a:bodyPr vert="horz" wrap="square" lIns="0" tIns="12065" rIns="0" bIns="0" rtlCol="0">
            <a:spAutoFit/>
          </a:bodyPr>
          <a:lstStyle/>
          <a:p>
            <a:pPr marL="12700" marR="60325">
              <a:lnSpc>
                <a:spcPct val="106000"/>
              </a:lnSpc>
              <a:spcBef>
                <a:spcPts val="95"/>
              </a:spcBef>
            </a:pPr>
            <a:r>
              <a:rPr sz="1600" u="heavy" spc="-5" dirty="0">
                <a:solidFill>
                  <a:srgbClr val="0000FF"/>
                </a:solidFill>
                <a:uFill>
                  <a:solidFill>
                    <a:srgbClr val="0000FF"/>
                  </a:solidFill>
                </a:uFill>
                <a:latin typeface="Arial" panose="020B0604020202020204"/>
                <a:cs typeface="Arial" panose="020B0604020202020204"/>
                <a:hlinkClick r:id="rId1"/>
              </a:rPr>
              <a:t>esa.teppo@planora.fi </a:t>
            </a:r>
            <a:r>
              <a:rPr sz="1600" spc="-5" dirty="0">
                <a:solidFill>
                  <a:srgbClr val="0000FF"/>
                </a:solidFill>
                <a:latin typeface="Arial" panose="020B0604020202020204"/>
                <a:cs typeface="Arial" panose="020B0604020202020204"/>
              </a:rPr>
              <a:t> </a:t>
            </a:r>
            <a:r>
              <a:rPr sz="1600" u="heavy" spc="-5" dirty="0">
                <a:solidFill>
                  <a:srgbClr val="0000FF"/>
                </a:solidFill>
                <a:uFill>
                  <a:solidFill>
                    <a:srgbClr val="0000FF"/>
                  </a:solidFill>
                </a:uFill>
                <a:latin typeface="Arial" panose="020B0604020202020204"/>
                <a:cs typeface="Arial" panose="020B0604020202020204"/>
                <a:hlinkClick r:id="rId2"/>
              </a:rPr>
              <a:t>katja.granlund@planora.fi </a:t>
            </a:r>
            <a:r>
              <a:rPr sz="1600" spc="-5" dirty="0">
                <a:solidFill>
                  <a:srgbClr val="0000FF"/>
                </a:solidFill>
                <a:latin typeface="Arial" panose="020B0604020202020204"/>
                <a:cs typeface="Arial" panose="020B0604020202020204"/>
              </a:rPr>
              <a:t> </a:t>
            </a:r>
            <a:r>
              <a:rPr sz="1600" u="heavy" spc="-5" dirty="0">
                <a:solidFill>
                  <a:srgbClr val="0000FF"/>
                </a:solidFill>
                <a:uFill>
                  <a:solidFill>
                    <a:srgbClr val="0000FF"/>
                  </a:solidFill>
                </a:uFill>
                <a:latin typeface="Arial" panose="020B0604020202020204"/>
                <a:cs typeface="Arial" panose="020B0604020202020204"/>
                <a:hlinkClick r:id="rId3"/>
              </a:rPr>
              <a:t>yu.li@planora.fi</a:t>
            </a:r>
            <a:endParaRPr sz="1600">
              <a:latin typeface="Arial" panose="020B0604020202020204"/>
              <a:cs typeface="Arial" panose="020B0604020202020204"/>
            </a:endParaRPr>
          </a:p>
          <a:p>
            <a:pPr marL="12700" marR="5080">
              <a:lnSpc>
                <a:spcPct val="106000"/>
              </a:lnSpc>
              <a:spcBef>
                <a:spcPts val="500"/>
              </a:spcBef>
            </a:pPr>
            <a:r>
              <a:rPr sz="1600" u="heavy" spc="-5" dirty="0">
                <a:solidFill>
                  <a:srgbClr val="0000FF"/>
                </a:solidFill>
                <a:uFill>
                  <a:solidFill>
                    <a:srgbClr val="0000FF"/>
                  </a:solidFill>
                </a:uFill>
                <a:latin typeface="Arial" panose="020B0604020202020204"/>
                <a:cs typeface="Arial" panose="020B0604020202020204"/>
                <a:hlinkClick r:id="rId4"/>
              </a:rPr>
              <a:t>hanhar@163.com </a:t>
            </a:r>
            <a:r>
              <a:rPr sz="1600" spc="-5" dirty="0">
                <a:solidFill>
                  <a:srgbClr val="0000FF"/>
                </a:solidFill>
                <a:latin typeface="Arial" panose="020B0604020202020204"/>
                <a:cs typeface="Arial" panose="020B0604020202020204"/>
              </a:rPr>
              <a:t> </a:t>
            </a:r>
            <a:r>
              <a:rPr sz="1600" u="heavy" spc="-5" dirty="0">
                <a:solidFill>
                  <a:srgbClr val="0000FF"/>
                </a:solidFill>
                <a:uFill>
                  <a:solidFill>
                    <a:srgbClr val="0000FF"/>
                  </a:solidFill>
                </a:uFill>
                <a:latin typeface="Arial" panose="020B0604020202020204"/>
                <a:cs typeface="Arial" panose="020B0604020202020204"/>
                <a:hlinkClick r:id="rId5"/>
              </a:rPr>
              <a:t>s</a:t>
            </a:r>
            <a:r>
              <a:rPr sz="1600" u="heavy" spc="-5" dirty="0">
                <a:solidFill>
                  <a:srgbClr val="0000FF"/>
                </a:solidFill>
                <a:uFill>
                  <a:solidFill>
                    <a:srgbClr val="0000FF"/>
                  </a:solidFill>
                </a:uFill>
                <a:latin typeface="Arial" panose="020B0604020202020204"/>
                <a:cs typeface="Arial" panose="020B0604020202020204"/>
                <a:hlinkClick r:id="rId5"/>
              </a:rPr>
              <a:t>am</a:t>
            </a:r>
            <a:r>
              <a:rPr sz="1600" u="heavy" dirty="0">
                <a:solidFill>
                  <a:srgbClr val="0000FF"/>
                </a:solidFill>
                <a:uFill>
                  <a:solidFill>
                    <a:srgbClr val="0000FF"/>
                  </a:solidFill>
                </a:uFill>
                <a:latin typeface="Arial" panose="020B0604020202020204"/>
                <a:cs typeface="Arial" panose="020B0604020202020204"/>
                <a:hlinkClick r:id="rId5"/>
              </a:rPr>
              <a:t>i</a:t>
            </a:r>
            <a:r>
              <a:rPr sz="1600" u="heavy" spc="-5" dirty="0">
                <a:solidFill>
                  <a:srgbClr val="0000FF"/>
                </a:solidFill>
                <a:uFill>
                  <a:solidFill>
                    <a:srgbClr val="0000FF"/>
                  </a:solidFill>
                </a:uFill>
                <a:latin typeface="Arial" panose="020B0604020202020204"/>
                <a:cs typeface="Arial" panose="020B0604020202020204"/>
                <a:hlinkClick r:id="rId5"/>
              </a:rPr>
              <a:t>.os</a:t>
            </a:r>
            <a:r>
              <a:rPr sz="1600" u="heavy" spc="-5" dirty="0">
                <a:solidFill>
                  <a:srgbClr val="0000FF"/>
                </a:solidFill>
                <a:uFill>
                  <a:solidFill>
                    <a:srgbClr val="0000FF"/>
                  </a:solidFill>
                </a:uFill>
                <a:latin typeface="Arial" panose="020B0604020202020204"/>
                <a:cs typeface="Arial" panose="020B0604020202020204"/>
                <a:hlinkClick r:id="rId5"/>
              </a:rPr>
              <a:t>terman@p</a:t>
            </a:r>
            <a:r>
              <a:rPr sz="1600" u="heavy" dirty="0">
                <a:solidFill>
                  <a:srgbClr val="0000FF"/>
                </a:solidFill>
                <a:uFill>
                  <a:solidFill>
                    <a:srgbClr val="0000FF"/>
                  </a:solidFill>
                </a:uFill>
                <a:latin typeface="Arial" panose="020B0604020202020204"/>
                <a:cs typeface="Arial" panose="020B0604020202020204"/>
                <a:hlinkClick r:id="rId5"/>
              </a:rPr>
              <a:t>l</a:t>
            </a:r>
            <a:r>
              <a:rPr sz="1600" u="heavy" spc="-5" dirty="0">
                <a:solidFill>
                  <a:srgbClr val="0000FF"/>
                </a:solidFill>
                <a:uFill>
                  <a:solidFill>
                    <a:srgbClr val="0000FF"/>
                  </a:solidFill>
                </a:uFill>
                <a:latin typeface="Arial" panose="020B0604020202020204"/>
                <a:cs typeface="Arial" panose="020B0604020202020204"/>
                <a:hlinkClick r:id="rId5"/>
              </a:rPr>
              <a:t>anora.fi </a:t>
            </a:r>
            <a:r>
              <a:rPr sz="1600" spc="-5" dirty="0">
                <a:solidFill>
                  <a:srgbClr val="0000FF"/>
                </a:solidFill>
                <a:latin typeface="Arial" panose="020B0604020202020204"/>
                <a:cs typeface="Arial" panose="020B0604020202020204"/>
              </a:rPr>
              <a:t> </a:t>
            </a:r>
            <a:r>
              <a:rPr sz="1600" u="heavy" spc="-5" dirty="0">
                <a:solidFill>
                  <a:srgbClr val="0000FF"/>
                </a:solidFill>
                <a:uFill>
                  <a:solidFill>
                    <a:srgbClr val="0000FF"/>
                  </a:solidFill>
                </a:uFill>
                <a:latin typeface="Arial" panose="020B0604020202020204"/>
                <a:cs typeface="Arial" panose="020B0604020202020204"/>
                <a:hlinkClick r:id="rId6"/>
              </a:rPr>
              <a:t>risto.prokkola@planora.fi</a:t>
            </a:r>
            <a:endParaRPr sz="1600">
              <a:latin typeface="Arial" panose="020B0604020202020204"/>
              <a:cs typeface="Arial" panose="020B0604020202020204"/>
            </a:endParaRPr>
          </a:p>
        </p:txBody>
      </p:sp>
      <p:sp>
        <p:nvSpPr>
          <p:cNvPr id="7" name="object 7"/>
          <p:cNvSpPr txBox="1"/>
          <p:nvPr/>
        </p:nvSpPr>
        <p:spPr>
          <a:xfrm>
            <a:off x="4260596" y="3835653"/>
            <a:ext cx="1180465" cy="239395"/>
          </a:xfrm>
          <a:prstGeom prst="rect">
            <a:avLst/>
          </a:prstGeom>
        </p:spPr>
        <p:txBody>
          <a:bodyPr vert="horz" wrap="square" lIns="0" tIns="12700" rIns="0" bIns="0" rtlCol="0">
            <a:spAutoFit/>
          </a:bodyPr>
          <a:lstStyle/>
          <a:p>
            <a:pPr marL="12700">
              <a:lnSpc>
                <a:spcPct val="100000"/>
              </a:lnSpc>
              <a:spcBef>
                <a:spcPts val="100"/>
              </a:spcBef>
            </a:pPr>
            <a:r>
              <a:rPr sz="1400" u="heavy" spc="-10" dirty="0">
                <a:solidFill>
                  <a:srgbClr val="0000FF"/>
                </a:solidFill>
                <a:uFill>
                  <a:solidFill>
                    <a:srgbClr val="0000FF"/>
                  </a:solidFill>
                </a:uFill>
                <a:latin typeface="Arial" panose="020B0604020202020204"/>
                <a:cs typeface="Arial" panose="020B0604020202020204"/>
                <a:hlinkClick r:id="rId7"/>
              </a:rPr>
              <a:t>www.planora.fi</a:t>
            </a:r>
            <a:endParaRPr sz="1400">
              <a:latin typeface="Arial" panose="020B0604020202020204"/>
              <a:cs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8976" y="93344"/>
            <a:ext cx="6811009" cy="452120"/>
          </a:xfrm>
          <a:prstGeom prst="rect">
            <a:avLst/>
          </a:prstGeom>
        </p:spPr>
        <p:txBody>
          <a:bodyPr vert="horz" wrap="square" lIns="0" tIns="12065" rIns="0" bIns="0" rtlCol="0">
            <a:spAutoFit/>
          </a:bodyPr>
          <a:lstStyle/>
          <a:p>
            <a:pPr marL="12700">
              <a:lnSpc>
                <a:spcPct val="100000"/>
              </a:lnSpc>
              <a:spcBef>
                <a:spcPts val="95"/>
              </a:spcBef>
            </a:pPr>
            <a:r>
              <a:rPr dirty="0">
                <a:latin typeface="Arial" panose="020B0604020202020204"/>
                <a:cs typeface="Arial" panose="020B0604020202020204"/>
              </a:rPr>
              <a:t>Planora</a:t>
            </a:r>
            <a:r>
              <a:rPr spc="5" dirty="0"/>
              <a:t>的能源概</a:t>
            </a:r>
            <a:r>
              <a:rPr spc="-5" dirty="0"/>
              <a:t>念</a:t>
            </a:r>
            <a:r>
              <a:rPr spc="-700" dirty="0"/>
              <a:t> </a:t>
            </a:r>
            <a:r>
              <a:rPr dirty="0"/>
              <a:t>芬兰能源</a:t>
            </a:r>
            <a:r>
              <a:rPr spc="-5" dirty="0"/>
              <a:t>模</a:t>
            </a:r>
            <a:r>
              <a:rPr spc="20" dirty="0"/>
              <a:t>式</a:t>
            </a:r>
            <a:r>
              <a:rPr spc="-5" dirty="0">
                <a:latin typeface="Arial" panose="020B0604020202020204"/>
                <a:cs typeface="Arial" panose="020B0604020202020204"/>
              </a:rPr>
              <a:t>-</a:t>
            </a:r>
            <a:r>
              <a:rPr spc="-5" dirty="0"/>
              <a:t>数字</a:t>
            </a:r>
            <a:r>
              <a:rPr dirty="0"/>
              <a:t>孪</a:t>
            </a:r>
            <a:r>
              <a:rPr spc="-5" dirty="0"/>
              <a:t>生</a:t>
            </a:r>
            <a:endParaRPr spc="-5" dirty="0"/>
          </a:p>
        </p:txBody>
      </p:sp>
      <p:sp>
        <p:nvSpPr>
          <p:cNvPr id="3" name="object 3"/>
          <p:cNvSpPr txBox="1"/>
          <p:nvPr/>
        </p:nvSpPr>
        <p:spPr>
          <a:xfrm>
            <a:off x="523443" y="855345"/>
            <a:ext cx="7958455" cy="1066800"/>
          </a:xfrm>
          <a:prstGeom prst="rect">
            <a:avLst/>
          </a:prstGeom>
        </p:spPr>
        <p:txBody>
          <a:bodyPr vert="horz" wrap="square" lIns="0" tIns="43815" rIns="0" bIns="0" rtlCol="0">
            <a:spAutoFit/>
          </a:bodyPr>
          <a:lstStyle/>
          <a:p>
            <a:pPr marL="12700" marR="5080">
              <a:lnSpc>
                <a:spcPts val="1940"/>
              </a:lnSpc>
              <a:spcBef>
                <a:spcPts val="345"/>
              </a:spcBef>
            </a:pPr>
            <a:r>
              <a:rPr sz="1800" b="1" spc="-5" dirty="0">
                <a:solidFill>
                  <a:srgbClr val="1F487C"/>
                </a:solidFill>
                <a:latin typeface="Arial" panose="020B0604020202020204"/>
                <a:cs typeface="Arial" panose="020B0604020202020204"/>
              </a:rPr>
              <a:t>Planoras</a:t>
            </a:r>
            <a:r>
              <a:rPr sz="1800" b="1" spc="20" dirty="0">
                <a:solidFill>
                  <a:srgbClr val="1F487C"/>
                </a:solidFill>
                <a:latin typeface="Arial" panose="020B0604020202020204"/>
                <a:cs typeface="Arial" panose="020B0604020202020204"/>
              </a:rPr>
              <a:t> </a:t>
            </a:r>
            <a:r>
              <a:rPr sz="1800" b="1" dirty="0">
                <a:solidFill>
                  <a:srgbClr val="1F487C"/>
                </a:solidFill>
                <a:latin typeface="SimHei" panose="02010609060101010101" charset="-122"/>
                <a:cs typeface="SimHei" panose="02010609060101010101" charset="-122"/>
              </a:rPr>
              <a:t>的能源概念考虑能源系统的每个对象（客户，网络，不同的能源），  并优化整个系统的运行，而不仅仅是整个系统的一部分。</a:t>
            </a:r>
            <a:endParaRPr sz="1800">
              <a:latin typeface="SimHei" panose="02010609060101010101" charset="-122"/>
              <a:cs typeface="SimHei" panose="02010609060101010101" charset="-122"/>
            </a:endParaRPr>
          </a:p>
          <a:p>
            <a:pPr>
              <a:lnSpc>
                <a:spcPct val="100000"/>
              </a:lnSpc>
              <a:spcBef>
                <a:spcPts val="20"/>
              </a:spcBef>
            </a:pPr>
            <a:endParaRPr sz="1850">
              <a:latin typeface="Times New Roman" panose="02020603050405020304"/>
              <a:cs typeface="Times New Roman" panose="02020603050405020304"/>
            </a:endParaRPr>
          </a:p>
          <a:p>
            <a:pPr marL="107315">
              <a:lnSpc>
                <a:spcPct val="100000"/>
              </a:lnSpc>
              <a:spcBef>
                <a:spcPts val="5"/>
              </a:spcBef>
              <a:tabLst>
                <a:tab pos="4284345" algn="l"/>
              </a:tabLst>
            </a:pPr>
            <a:r>
              <a:rPr sz="1600" b="1" spc="5" dirty="0">
                <a:solidFill>
                  <a:srgbClr val="4F81BC"/>
                </a:solidFill>
                <a:latin typeface="SimHei" panose="02010609060101010101" charset="-122"/>
                <a:cs typeface="SimHei" panose="02010609060101010101" charset="-122"/>
              </a:rPr>
              <a:t>这</a:t>
            </a:r>
            <a:r>
              <a:rPr sz="1600" b="1" spc="-5" dirty="0">
                <a:solidFill>
                  <a:srgbClr val="4F81BC"/>
                </a:solidFill>
                <a:latin typeface="SimHei" panose="02010609060101010101" charset="-122"/>
                <a:cs typeface="SimHei" panose="02010609060101010101" charset="-122"/>
              </a:rPr>
              <a:t>个概</a:t>
            </a:r>
            <a:r>
              <a:rPr sz="1600" b="1" spc="5" dirty="0">
                <a:solidFill>
                  <a:srgbClr val="4F81BC"/>
                </a:solidFill>
                <a:latin typeface="SimHei" panose="02010609060101010101" charset="-122"/>
                <a:cs typeface="SimHei" panose="02010609060101010101" charset="-122"/>
              </a:rPr>
              <a:t>念</a:t>
            </a:r>
            <a:r>
              <a:rPr sz="1600" b="1" spc="-5" dirty="0">
                <a:solidFill>
                  <a:srgbClr val="4F81BC"/>
                </a:solidFill>
                <a:latin typeface="SimHei" panose="02010609060101010101" charset="-122"/>
                <a:cs typeface="SimHei" panose="02010609060101010101" charset="-122"/>
              </a:rPr>
              <a:t>创</a:t>
            </a:r>
            <a:r>
              <a:rPr sz="1600" b="1" spc="5" dirty="0">
                <a:solidFill>
                  <a:srgbClr val="4F81BC"/>
                </a:solidFill>
                <a:latin typeface="SimHei" panose="02010609060101010101" charset="-122"/>
                <a:cs typeface="SimHei" panose="02010609060101010101" charset="-122"/>
              </a:rPr>
              <a:t>造</a:t>
            </a:r>
            <a:r>
              <a:rPr sz="1600" b="1" spc="-5" dirty="0">
                <a:solidFill>
                  <a:srgbClr val="4F81BC"/>
                </a:solidFill>
                <a:latin typeface="SimHei" panose="02010609060101010101" charset="-122"/>
                <a:cs typeface="SimHei" panose="02010609060101010101" charset="-122"/>
              </a:rPr>
              <a:t>了</a:t>
            </a:r>
            <a:r>
              <a:rPr sz="1600" b="1" spc="5" dirty="0">
                <a:solidFill>
                  <a:srgbClr val="4F81BC"/>
                </a:solidFill>
                <a:latin typeface="SimHei" panose="02010609060101010101" charset="-122"/>
                <a:cs typeface="SimHei" panose="02010609060101010101" charset="-122"/>
              </a:rPr>
              <a:t>幸</a:t>
            </a:r>
            <a:r>
              <a:rPr sz="1600" b="1" spc="-15" dirty="0">
                <a:solidFill>
                  <a:srgbClr val="4F81BC"/>
                </a:solidFill>
                <a:latin typeface="SimHei" panose="02010609060101010101" charset="-122"/>
                <a:cs typeface="SimHei" panose="02010609060101010101" charset="-122"/>
              </a:rPr>
              <a:t>福	</a:t>
            </a:r>
            <a:r>
              <a:rPr sz="1600" b="1" spc="5" dirty="0">
                <a:solidFill>
                  <a:srgbClr val="4F81BC"/>
                </a:solidFill>
                <a:latin typeface="SimHei" panose="02010609060101010101" charset="-122"/>
                <a:cs typeface="SimHei" panose="02010609060101010101" charset="-122"/>
              </a:rPr>
              <a:t>这</a:t>
            </a:r>
            <a:r>
              <a:rPr sz="1600" b="1" spc="-5" dirty="0">
                <a:solidFill>
                  <a:srgbClr val="4F81BC"/>
                </a:solidFill>
                <a:latin typeface="SimHei" panose="02010609060101010101" charset="-122"/>
                <a:cs typeface="SimHei" panose="02010609060101010101" charset="-122"/>
              </a:rPr>
              <a:t>个概</a:t>
            </a:r>
            <a:r>
              <a:rPr sz="1600" b="1" spc="5" dirty="0">
                <a:solidFill>
                  <a:srgbClr val="4F81BC"/>
                </a:solidFill>
                <a:latin typeface="SimHei" panose="02010609060101010101" charset="-122"/>
                <a:cs typeface="SimHei" panose="02010609060101010101" charset="-122"/>
              </a:rPr>
              <a:t>念</a:t>
            </a:r>
            <a:r>
              <a:rPr sz="1600" b="1" spc="-5" dirty="0">
                <a:solidFill>
                  <a:srgbClr val="4F81BC"/>
                </a:solidFill>
                <a:latin typeface="SimHei" panose="02010609060101010101" charset="-122"/>
                <a:cs typeface="SimHei" panose="02010609060101010101" charset="-122"/>
              </a:rPr>
              <a:t>创</a:t>
            </a:r>
            <a:r>
              <a:rPr sz="1600" b="1" spc="5" dirty="0">
                <a:solidFill>
                  <a:srgbClr val="4F81BC"/>
                </a:solidFill>
                <a:latin typeface="SimHei" panose="02010609060101010101" charset="-122"/>
                <a:cs typeface="SimHei" panose="02010609060101010101" charset="-122"/>
              </a:rPr>
              <a:t>造</a:t>
            </a:r>
            <a:r>
              <a:rPr sz="1600" b="1" spc="-15" dirty="0">
                <a:solidFill>
                  <a:srgbClr val="4F81BC"/>
                </a:solidFill>
                <a:latin typeface="SimHei" panose="02010609060101010101" charset="-122"/>
                <a:cs typeface="SimHei" panose="02010609060101010101" charset="-122"/>
              </a:rPr>
              <a:t>了</a:t>
            </a:r>
            <a:endParaRPr sz="1600">
              <a:latin typeface="SimHei" panose="02010609060101010101" charset="-122"/>
              <a:cs typeface="SimHei" panose="02010609060101010101" charset="-122"/>
            </a:endParaRPr>
          </a:p>
        </p:txBody>
      </p:sp>
      <p:sp>
        <p:nvSpPr>
          <p:cNvPr id="4" name="object 4"/>
          <p:cNvSpPr/>
          <p:nvPr/>
        </p:nvSpPr>
        <p:spPr>
          <a:xfrm>
            <a:off x="522985" y="2107692"/>
            <a:ext cx="2758440" cy="2839212"/>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4715255" y="2107692"/>
            <a:ext cx="3653028" cy="240639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6375" y="80517"/>
            <a:ext cx="386842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Arial" panose="020B0604020202020204"/>
                <a:cs typeface="Arial" panose="020B0604020202020204"/>
              </a:rPr>
              <a:t>Pl</a:t>
            </a:r>
            <a:r>
              <a:rPr dirty="0">
                <a:latin typeface="Arial" panose="020B0604020202020204"/>
                <a:cs typeface="Arial" panose="020B0604020202020204"/>
              </a:rPr>
              <a:t>a</a:t>
            </a:r>
            <a:r>
              <a:rPr spc="-5" dirty="0">
                <a:latin typeface="Arial" panose="020B0604020202020204"/>
                <a:cs typeface="Arial" panose="020B0604020202020204"/>
              </a:rPr>
              <a:t>n</a:t>
            </a:r>
            <a:r>
              <a:rPr spc="5" dirty="0">
                <a:latin typeface="Arial" panose="020B0604020202020204"/>
                <a:cs typeface="Arial" panose="020B0604020202020204"/>
              </a:rPr>
              <a:t>o</a:t>
            </a:r>
            <a:r>
              <a:rPr spc="-5" dirty="0">
                <a:latin typeface="Arial" panose="020B0604020202020204"/>
                <a:cs typeface="Arial" panose="020B0604020202020204"/>
              </a:rPr>
              <a:t>r</a:t>
            </a:r>
            <a:r>
              <a:rPr dirty="0">
                <a:latin typeface="Arial" panose="020B0604020202020204"/>
                <a:cs typeface="Arial" panose="020B0604020202020204"/>
              </a:rPr>
              <a:t>a</a:t>
            </a:r>
            <a:r>
              <a:rPr spc="5" dirty="0"/>
              <a:t>的服</a:t>
            </a:r>
            <a:r>
              <a:rPr spc="10" dirty="0"/>
              <a:t>务</a:t>
            </a:r>
            <a:r>
              <a:rPr spc="-5" dirty="0">
                <a:latin typeface="Arial" panose="020B0604020202020204"/>
                <a:cs typeface="Arial" panose="020B0604020202020204"/>
              </a:rPr>
              <a:t>-</a:t>
            </a:r>
            <a:r>
              <a:rPr spc="5" dirty="0"/>
              <a:t>数字孪生</a:t>
            </a:r>
            <a:endParaRPr spc="5" dirty="0"/>
          </a:p>
        </p:txBody>
      </p:sp>
      <p:sp>
        <p:nvSpPr>
          <p:cNvPr id="3" name="object 3"/>
          <p:cNvSpPr txBox="1"/>
          <p:nvPr/>
        </p:nvSpPr>
        <p:spPr>
          <a:xfrm>
            <a:off x="2783204" y="1097026"/>
            <a:ext cx="3688079" cy="1002030"/>
          </a:xfrm>
          <a:prstGeom prst="rect">
            <a:avLst/>
          </a:prstGeom>
        </p:spPr>
        <p:txBody>
          <a:bodyPr vert="horz" wrap="square" lIns="0" tIns="13335" rIns="0" bIns="0" rtlCol="0">
            <a:spAutoFit/>
          </a:bodyPr>
          <a:lstStyle/>
          <a:p>
            <a:pPr marL="12700" marR="5080">
              <a:lnSpc>
                <a:spcPct val="100000"/>
              </a:lnSpc>
              <a:spcBef>
                <a:spcPts val="105"/>
              </a:spcBef>
            </a:pPr>
            <a:r>
              <a:rPr sz="3200" dirty="0">
                <a:latin typeface="SimHei" panose="02010609060101010101" charset="-122"/>
                <a:cs typeface="SimHei" panose="02010609060101010101" charset="-122"/>
              </a:rPr>
              <a:t>达到高效的解决方案 芬兰能源领域的方法</a:t>
            </a:r>
            <a:endParaRPr sz="3200">
              <a:latin typeface="SimHei" panose="02010609060101010101" charset="-122"/>
              <a:cs typeface="SimHei" panose="02010609060101010101" charset="-122"/>
            </a:endParaRPr>
          </a:p>
        </p:txBody>
      </p:sp>
      <p:sp>
        <p:nvSpPr>
          <p:cNvPr id="4" name="object 4"/>
          <p:cNvSpPr/>
          <p:nvPr/>
        </p:nvSpPr>
        <p:spPr>
          <a:xfrm>
            <a:off x="622554" y="4514850"/>
            <a:ext cx="8117205" cy="734695"/>
          </a:xfrm>
          <a:custGeom>
            <a:avLst/>
            <a:gdLst/>
            <a:ahLst/>
            <a:cxnLst/>
            <a:rect l="l" t="t" r="r" b="b"/>
            <a:pathLst>
              <a:path w="8117205" h="734695">
                <a:moveTo>
                  <a:pt x="7994396" y="0"/>
                </a:moveTo>
                <a:lnTo>
                  <a:pt x="122427" y="0"/>
                </a:lnTo>
                <a:lnTo>
                  <a:pt x="74773" y="9621"/>
                </a:lnTo>
                <a:lnTo>
                  <a:pt x="35858" y="35858"/>
                </a:lnTo>
                <a:lnTo>
                  <a:pt x="9621" y="74773"/>
                </a:lnTo>
                <a:lnTo>
                  <a:pt x="0" y="122428"/>
                </a:lnTo>
                <a:lnTo>
                  <a:pt x="0" y="612140"/>
                </a:lnTo>
                <a:lnTo>
                  <a:pt x="9621" y="659794"/>
                </a:lnTo>
                <a:lnTo>
                  <a:pt x="35858" y="698709"/>
                </a:lnTo>
                <a:lnTo>
                  <a:pt x="74773" y="724946"/>
                </a:lnTo>
                <a:lnTo>
                  <a:pt x="122427" y="734568"/>
                </a:lnTo>
                <a:lnTo>
                  <a:pt x="7994396" y="734568"/>
                </a:lnTo>
                <a:lnTo>
                  <a:pt x="8042028" y="724946"/>
                </a:lnTo>
                <a:lnTo>
                  <a:pt x="8080946" y="698709"/>
                </a:lnTo>
                <a:lnTo>
                  <a:pt x="8107195" y="659794"/>
                </a:lnTo>
                <a:lnTo>
                  <a:pt x="8116824" y="612140"/>
                </a:lnTo>
                <a:lnTo>
                  <a:pt x="8116824" y="122428"/>
                </a:lnTo>
                <a:lnTo>
                  <a:pt x="8107195" y="74773"/>
                </a:lnTo>
                <a:lnTo>
                  <a:pt x="8080946" y="35858"/>
                </a:lnTo>
                <a:lnTo>
                  <a:pt x="8042028" y="9621"/>
                </a:lnTo>
                <a:lnTo>
                  <a:pt x="7994396" y="0"/>
                </a:lnTo>
                <a:close/>
              </a:path>
            </a:pathLst>
          </a:custGeom>
          <a:solidFill>
            <a:srgbClr val="DCE6F1"/>
          </a:solidFill>
        </p:spPr>
        <p:txBody>
          <a:bodyPr wrap="square" lIns="0" tIns="0" rIns="0" bIns="0" rtlCol="0"/>
          <a:lstStyle/>
          <a:p/>
        </p:txBody>
      </p:sp>
      <p:sp>
        <p:nvSpPr>
          <p:cNvPr id="5" name="object 5"/>
          <p:cNvSpPr/>
          <p:nvPr/>
        </p:nvSpPr>
        <p:spPr>
          <a:xfrm>
            <a:off x="622554" y="4514850"/>
            <a:ext cx="8117205" cy="734695"/>
          </a:xfrm>
          <a:custGeom>
            <a:avLst/>
            <a:gdLst/>
            <a:ahLst/>
            <a:cxnLst/>
            <a:rect l="l" t="t" r="r" b="b"/>
            <a:pathLst>
              <a:path w="8117205" h="734695">
                <a:moveTo>
                  <a:pt x="0" y="122428"/>
                </a:moveTo>
                <a:lnTo>
                  <a:pt x="9621" y="74773"/>
                </a:lnTo>
                <a:lnTo>
                  <a:pt x="35858" y="35858"/>
                </a:lnTo>
                <a:lnTo>
                  <a:pt x="74773" y="9621"/>
                </a:lnTo>
                <a:lnTo>
                  <a:pt x="122427" y="0"/>
                </a:lnTo>
                <a:lnTo>
                  <a:pt x="7994396" y="0"/>
                </a:lnTo>
                <a:lnTo>
                  <a:pt x="8042028" y="9621"/>
                </a:lnTo>
                <a:lnTo>
                  <a:pt x="8080946" y="35858"/>
                </a:lnTo>
                <a:lnTo>
                  <a:pt x="8107195" y="74773"/>
                </a:lnTo>
                <a:lnTo>
                  <a:pt x="8116824" y="122428"/>
                </a:lnTo>
                <a:lnTo>
                  <a:pt x="8116824" y="612140"/>
                </a:lnTo>
                <a:lnTo>
                  <a:pt x="8107195" y="659794"/>
                </a:lnTo>
                <a:lnTo>
                  <a:pt x="8080946" y="698709"/>
                </a:lnTo>
                <a:lnTo>
                  <a:pt x="8042028" y="724946"/>
                </a:lnTo>
                <a:lnTo>
                  <a:pt x="7994396" y="734568"/>
                </a:lnTo>
                <a:lnTo>
                  <a:pt x="122427" y="734568"/>
                </a:lnTo>
                <a:lnTo>
                  <a:pt x="74773" y="724946"/>
                </a:lnTo>
                <a:lnTo>
                  <a:pt x="35858" y="698709"/>
                </a:lnTo>
                <a:lnTo>
                  <a:pt x="9621" y="659794"/>
                </a:lnTo>
                <a:lnTo>
                  <a:pt x="0" y="612140"/>
                </a:lnTo>
                <a:lnTo>
                  <a:pt x="0" y="122428"/>
                </a:lnTo>
                <a:close/>
              </a:path>
            </a:pathLst>
          </a:custGeom>
          <a:ln w="25400">
            <a:solidFill>
              <a:srgbClr val="385D89"/>
            </a:solidFill>
          </a:ln>
        </p:spPr>
        <p:txBody>
          <a:bodyPr wrap="square" lIns="0" tIns="0" rIns="0" bIns="0" rtlCol="0"/>
          <a:lstStyle/>
          <a:p/>
        </p:txBody>
      </p:sp>
      <p:sp>
        <p:nvSpPr>
          <p:cNvPr id="6" name="object 6"/>
          <p:cNvSpPr txBox="1"/>
          <p:nvPr/>
        </p:nvSpPr>
        <p:spPr>
          <a:xfrm>
            <a:off x="2840227" y="4697984"/>
            <a:ext cx="3672840" cy="36068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FF0000"/>
                </a:solidFill>
                <a:latin typeface="SimHei" panose="02010609060101010101" charset="-122"/>
                <a:cs typeface="SimHei" panose="02010609060101010101" charset="-122"/>
              </a:rPr>
              <a:t>数</a:t>
            </a:r>
            <a:r>
              <a:rPr sz="2200" b="1" spc="-10" dirty="0">
                <a:solidFill>
                  <a:srgbClr val="FF0000"/>
                </a:solidFill>
                <a:latin typeface="SimHei" panose="02010609060101010101" charset="-122"/>
                <a:cs typeface="SimHei" panose="02010609060101010101" charset="-122"/>
              </a:rPr>
              <a:t>字孪</a:t>
            </a:r>
            <a:r>
              <a:rPr sz="2200" b="1" spc="5" dirty="0">
                <a:solidFill>
                  <a:srgbClr val="FF0000"/>
                </a:solidFill>
                <a:latin typeface="SimHei" panose="02010609060101010101" charset="-122"/>
                <a:cs typeface="SimHei" panose="02010609060101010101" charset="-122"/>
              </a:rPr>
              <a:t>生</a:t>
            </a:r>
            <a:r>
              <a:rPr sz="2200" b="1" spc="-10" dirty="0">
                <a:solidFill>
                  <a:srgbClr val="FF0000"/>
                </a:solidFill>
                <a:latin typeface="SimHei" panose="02010609060101010101" charset="-122"/>
                <a:cs typeface="SimHei" panose="02010609060101010101" charset="-122"/>
              </a:rPr>
              <a:t>：</a:t>
            </a:r>
            <a:r>
              <a:rPr sz="2200" b="1" spc="5" dirty="0">
                <a:solidFill>
                  <a:srgbClr val="FF0000"/>
                </a:solidFill>
                <a:latin typeface="SimHei" panose="02010609060101010101" charset="-122"/>
                <a:cs typeface="SimHei" panose="02010609060101010101" charset="-122"/>
              </a:rPr>
              <a:t>运</a:t>
            </a:r>
            <a:r>
              <a:rPr sz="2200" b="1" spc="-10" dirty="0">
                <a:solidFill>
                  <a:srgbClr val="FF0000"/>
                </a:solidFill>
                <a:latin typeface="SimHei" panose="02010609060101010101" charset="-122"/>
                <a:cs typeface="SimHei" panose="02010609060101010101" charset="-122"/>
              </a:rPr>
              <a:t>营和</a:t>
            </a:r>
            <a:r>
              <a:rPr sz="2200" b="1" spc="5" dirty="0">
                <a:solidFill>
                  <a:srgbClr val="FF0000"/>
                </a:solidFill>
                <a:latin typeface="SimHei" panose="02010609060101010101" charset="-122"/>
                <a:cs typeface="SimHei" panose="02010609060101010101" charset="-122"/>
              </a:rPr>
              <a:t>服</a:t>
            </a:r>
            <a:r>
              <a:rPr sz="2200" b="1" spc="-10" dirty="0">
                <a:solidFill>
                  <a:srgbClr val="FF0000"/>
                </a:solidFill>
                <a:latin typeface="SimHei" panose="02010609060101010101" charset="-122"/>
                <a:cs typeface="SimHei" panose="02010609060101010101" charset="-122"/>
              </a:rPr>
              <a:t>务</a:t>
            </a:r>
            <a:r>
              <a:rPr sz="2200" b="1" spc="5" dirty="0">
                <a:solidFill>
                  <a:srgbClr val="FF0000"/>
                </a:solidFill>
                <a:latin typeface="SimHei" panose="02010609060101010101" charset="-122"/>
                <a:cs typeface="SimHei" panose="02010609060101010101" charset="-122"/>
              </a:rPr>
              <a:t>的</a:t>
            </a:r>
            <a:r>
              <a:rPr sz="2200" b="1" spc="-10" dirty="0">
                <a:solidFill>
                  <a:srgbClr val="FF0000"/>
                </a:solidFill>
                <a:latin typeface="SimHei" panose="02010609060101010101" charset="-122"/>
                <a:cs typeface="SimHei" panose="02010609060101010101" charset="-122"/>
              </a:rPr>
              <a:t>基</a:t>
            </a:r>
            <a:r>
              <a:rPr sz="2200" b="1" spc="-15" dirty="0">
                <a:solidFill>
                  <a:srgbClr val="FF0000"/>
                </a:solidFill>
                <a:latin typeface="SimHei" panose="02010609060101010101" charset="-122"/>
                <a:cs typeface="SimHei" panose="02010609060101010101" charset="-122"/>
              </a:rPr>
              <a:t>础</a:t>
            </a:r>
            <a:endParaRPr sz="2200">
              <a:latin typeface="SimHei" panose="02010609060101010101" charset="-122"/>
              <a:cs typeface="SimHei" panose="02010609060101010101" charset="-122"/>
            </a:endParaRPr>
          </a:p>
        </p:txBody>
      </p:sp>
      <p:sp>
        <p:nvSpPr>
          <p:cNvPr id="7" name="object 7"/>
          <p:cNvSpPr/>
          <p:nvPr/>
        </p:nvSpPr>
        <p:spPr>
          <a:xfrm>
            <a:off x="758951" y="2601467"/>
            <a:ext cx="1610106" cy="1544574"/>
          </a:xfrm>
          <a:prstGeom prst="rect">
            <a:avLst/>
          </a:prstGeom>
          <a:blipFill>
            <a:blip r:embed="rId1" cstate="print"/>
            <a:stretch>
              <a:fillRect/>
            </a:stretch>
          </a:blipFill>
        </p:spPr>
        <p:txBody>
          <a:bodyPr wrap="square" lIns="0" tIns="0" rIns="0" bIns="0" rtlCol="0"/>
          <a:lstStyle/>
          <a:p/>
        </p:txBody>
      </p:sp>
      <p:sp>
        <p:nvSpPr>
          <p:cNvPr id="8" name="object 8"/>
          <p:cNvSpPr txBox="1"/>
          <p:nvPr/>
        </p:nvSpPr>
        <p:spPr>
          <a:xfrm>
            <a:off x="1018133" y="3132785"/>
            <a:ext cx="1094740" cy="447675"/>
          </a:xfrm>
          <a:prstGeom prst="rect">
            <a:avLst/>
          </a:prstGeom>
        </p:spPr>
        <p:txBody>
          <a:bodyPr vert="horz" wrap="square" lIns="0" tIns="13335" rIns="0" bIns="0" rtlCol="0">
            <a:spAutoFit/>
          </a:bodyPr>
          <a:lstStyle/>
          <a:p>
            <a:pPr algn="ctr">
              <a:lnSpc>
                <a:spcPts val="1655"/>
              </a:lnSpc>
              <a:spcBef>
                <a:spcPts val="105"/>
              </a:spcBef>
            </a:pPr>
            <a:r>
              <a:rPr sz="1400" spc="5" dirty="0">
                <a:solidFill>
                  <a:srgbClr val="FFFFFF"/>
                </a:solidFill>
                <a:latin typeface="SimHei" panose="02010609060101010101" charset="-122"/>
                <a:cs typeface="SimHei" panose="02010609060101010101" charset="-122"/>
              </a:rPr>
              <a:t>更</a:t>
            </a:r>
            <a:r>
              <a:rPr sz="1400" dirty="0">
                <a:solidFill>
                  <a:srgbClr val="FFFFFF"/>
                </a:solidFill>
                <a:latin typeface="SimHei" panose="02010609060101010101" charset="-122"/>
                <a:cs typeface="SimHei" panose="02010609060101010101" charset="-122"/>
              </a:rPr>
              <a:t>好</a:t>
            </a:r>
            <a:r>
              <a:rPr sz="1400" spc="5" dirty="0">
                <a:solidFill>
                  <a:srgbClr val="FFFFFF"/>
                </a:solidFill>
                <a:latin typeface="SimHei" panose="02010609060101010101" charset="-122"/>
                <a:cs typeface="SimHei" panose="02010609060101010101" charset="-122"/>
              </a:rPr>
              <a:t>地</a:t>
            </a:r>
            <a:r>
              <a:rPr sz="1400" spc="-15" dirty="0">
                <a:solidFill>
                  <a:srgbClr val="FFFFFF"/>
                </a:solidFill>
                <a:latin typeface="SimHei" panose="02010609060101010101" charset="-122"/>
                <a:cs typeface="SimHei" panose="02010609060101010101" charset="-122"/>
              </a:rPr>
              <a:t>管</a:t>
            </a:r>
            <a:r>
              <a:rPr sz="1400" spc="5" dirty="0">
                <a:solidFill>
                  <a:srgbClr val="FFFFFF"/>
                </a:solidFill>
                <a:latin typeface="SimHei" panose="02010609060101010101" charset="-122"/>
                <a:cs typeface="SimHei" panose="02010609060101010101" charset="-122"/>
              </a:rPr>
              <a:t>理整</a:t>
            </a:r>
            <a:endParaRPr sz="1400">
              <a:latin typeface="SimHei" panose="02010609060101010101" charset="-122"/>
              <a:cs typeface="SimHei" panose="02010609060101010101" charset="-122"/>
            </a:endParaRPr>
          </a:p>
          <a:p>
            <a:pPr algn="ctr">
              <a:lnSpc>
                <a:spcPts val="1655"/>
              </a:lnSpc>
            </a:pPr>
            <a:r>
              <a:rPr sz="1400" dirty="0">
                <a:solidFill>
                  <a:srgbClr val="FFFFFF"/>
                </a:solidFill>
                <a:latin typeface="SimHei" panose="02010609060101010101" charset="-122"/>
                <a:cs typeface="SimHei" panose="02010609060101010101" charset="-122"/>
              </a:rPr>
              <a:t>个系统</a:t>
            </a:r>
            <a:endParaRPr sz="1400">
              <a:latin typeface="SimHei" panose="02010609060101010101" charset="-122"/>
              <a:cs typeface="SimHei" panose="02010609060101010101" charset="-122"/>
            </a:endParaRPr>
          </a:p>
        </p:txBody>
      </p:sp>
      <p:sp>
        <p:nvSpPr>
          <p:cNvPr id="9" name="object 9"/>
          <p:cNvSpPr/>
          <p:nvPr/>
        </p:nvSpPr>
        <p:spPr>
          <a:xfrm>
            <a:off x="2406395" y="3285706"/>
            <a:ext cx="281216" cy="281216"/>
          </a:xfrm>
          <a:prstGeom prst="rect">
            <a:avLst/>
          </a:prstGeom>
          <a:blipFill>
            <a:blip r:embed="rId2" cstate="print"/>
            <a:stretch>
              <a:fillRect/>
            </a:stretch>
          </a:blipFill>
        </p:spPr>
        <p:txBody>
          <a:bodyPr wrap="square" lIns="0" tIns="0" rIns="0" bIns="0" rtlCol="0"/>
          <a:lstStyle/>
          <a:p/>
        </p:txBody>
      </p:sp>
      <p:sp>
        <p:nvSpPr>
          <p:cNvPr id="10" name="object 10"/>
          <p:cNvSpPr/>
          <p:nvPr/>
        </p:nvSpPr>
        <p:spPr>
          <a:xfrm>
            <a:off x="2782823" y="2627376"/>
            <a:ext cx="1596389" cy="1597914"/>
          </a:xfrm>
          <a:prstGeom prst="rect">
            <a:avLst/>
          </a:prstGeom>
          <a:blipFill>
            <a:blip r:embed="rId3" cstate="print"/>
            <a:stretch>
              <a:fillRect/>
            </a:stretch>
          </a:blipFill>
        </p:spPr>
        <p:txBody>
          <a:bodyPr wrap="square" lIns="0" tIns="0" rIns="0" bIns="0" rtlCol="0"/>
          <a:lstStyle/>
          <a:p/>
        </p:txBody>
      </p:sp>
      <p:sp>
        <p:nvSpPr>
          <p:cNvPr id="11" name="object 11"/>
          <p:cNvSpPr txBox="1"/>
          <p:nvPr/>
        </p:nvSpPr>
        <p:spPr>
          <a:xfrm>
            <a:off x="3036570" y="2978277"/>
            <a:ext cx="1094740" cy="863600"/>
          </a:xfrm>
          <a:prstGeom prst="rect">
            <a:avLst/>
          </a:prstGeom>
        </p:spPr>
        <p:txBody>
          <a:bodyPr vert="horz" wrap="square" lIns="0" tIns="18415" rIns="0" bIns="0" rtlCol="0">
            <a:spAutoFit/>
          </a:bodyPr>
          <a:lstStyle/>
          <a:p>
            <a:pPr marL="12700" marR="5080" indent="-1270" algn="ctr">
              <a:lnSpc>
                <a:spcPct val="97000"/>
              </a:lnSpc>
              <a:spcBef>
                <a:spcPts val="145"/>
              </a:spcBef>
            </a:pPr>
            <a:r>
              <a:rPr sz="1400" dirty="0">
                <a:solidFill>
                  <a:srgbClr val="FFFFFF"/>
                </a:solidFill>
                <a:latin typeface="SimHei" panose="02010609060101010101" charset="-122"/>
                <a:cs typeface="SimHei" panose="02010609060101010101" charset="-122"/>
              </a:rPr>
              <a:t>在正确</a:t>
            </a:r>
            <a:r>
              <a:rPr sz="1400" spc="-15" dirty="0">
                <a:solidFill>
                  <a:srgbClr val="FFFFFF"/>
                </a:solidFill>
                <a:latin typeface="SimHei" panose="02010609060101010101" charset="-122"/>
                <a:cs typeface="SimHei" panose="02010609060101010101" charset="-122"/>
              </a:rPr>
              <a:t>的</a:t>
            </a:r>
            <a:r>
              <a:rPr sz="1400" dirty="0">
                <a:solidFill>
                  <a:srgbClr val="FFFFFF"/>
                </a:solidFill>
                <a:latin typeface="SimHei" panose="02010609060101010101" charset="-122"/>
                <a:cs typeface="SimHei" panose="02010609060101010101" charset="-122"/>
              </a:rPr>
              <a:t>位置 以正确</a:t>
            </a:r>
            <a:r>
              <a:rPr sz="1400" spc="-15" dirty="0">
                <a:solidFill>
                  <a:srgbClr val="FFFFFF"/>
                </a:solidFill>
                <a:latin typeface="SimHei" panose="02010609060101010101" charset="-122"/>
                <a:cs typeface="SimHei" panose="02010609060101010101" charset="-122"/>
              </a:rPr>
              <a:t>的</a:t>
            </a:r>
            <a:r>
              <a:rPr sz="1400" dirty="0">
                <a:solidFill>
                  <a:srgbClr val="FFFFFF"/>
                </a:solidFill>
                <a:latin typeface="SimHei" panose="02010609060101010101" charset="-122"/>
                <a:cs typeface="SimHei" panose="02010609060101010101" charset="-122"/>
              </a:rPr>
              <a:t>方式 </a:t>
            </a:r>
            <a:r>
              <a:rPr sz="1400" spc="5" dirty="0">
                <a:solidFill>
                  <a:srgbClr val="FFFFFF"/>
                </a:solidFill>
                <a:latin typeface="SimHei" panose="02010609060101010101" charset="-122"/>
                <a:cs typeface="SimHei" panose="02010609060101010101" charset="-122"/>
              </a:rPr>
              <a:t>存</a:t>
            </a:r>
            <a:r>
              <a:rPr sz="1400" dirty="0">
                <a:solidFill>
                  <a:srgbClr val="FFFFFF"/>
                </a:solidFill>
                <a:latin typeface="SimHei" panose="02010609060101010101" charset="-122"/>
                <a:cs typeface="SimHei" panose="02010609060101010101" charset="-122"/>
              </a:rPr>
              <a:t>储</a:t>
            </a:r>
            <a:r>
              <a:rPr sz="1400" spc="5" dirty="0">
                <a:solidFill>
                  <a:srgbClr val="FFFFFF"/>
                </a:solidFill>
                <a:latin typeface="SimHei" panose="02010609060101010101" charset="-122"/>
                <a:cs typeface="SimHei" panose="02010609060101010101" charset="-122"/>
              </a:rPr>
              <a:t>和</a:t>
            </a:r>
            <a:r>
              <a:rPr sz="1400" spc="-15" dirty="0">
                <a:solidFill>
                  <a:srgbClr val="FFFFFF"/>
                </a:solidFill>
                <a:latin typeface="SimHei" panose="02010609060101010101" charset="-122"/>
                <a:cs typeface="SimHei" panose="02010609060101010101" charset="-122"/>
              </a:rPr>
              <a:t>显</a:t>
            </a:r>
            <a:r>
              <a:rPr sz="1400" spc="5" dirty="0">
                <a:solidFill>
                  <a:srgbClr val="FFFFFF"/>
                </a:solidFill>
                <a:latin typeface="SimHei" panose="02010609060101010101" charset="-122"/>
                <a:cs typeface="SimHei" panose="02010609060101010101" charset="-122"/>
              </a:rPr>
              <a:t>示正 </a:t>
            </a:r>
            <a:r>
              <a:rPr sz="1400" dirty="0">
                <a:solidFill>
                  <a:srgbClr val="FFFFFF"/>
                </a:solidFill>
                <a:latin typeface="SimHei" panose="02010609060101010101" charset="-122"/>
                <a:cs typeface="SimHei" panose="02010609060101010101" charset="-122"/>
              </a:rPr>
              <a:t>确的信息</a:t>
            </a:r>
            <a:endParaRPr sz="1400">
              <a:latin typeface="SimHei" panose="02010609060101010101" charset="-122"/>
              <a:cs typeface="SimHei" panose="02010609060101010101" charset="-122"/>
            </a:endParaRPr>
          </a:p>
        </p:txBody>
      </p:sp>
      <p:sp>
        <p:nvSpPr>
          <p:cNvPr id="12" name="object 12"/>
          <p:cNvSpPr/>
          <p:nvPr/>
        </p:nvSpPr>
        <p:spPr>
          <a:xfrm>
            <a:off x="4475988" y="3285706"/>
            <a:ext cx="279666" cy="281216"/>
          </a:xfrm>
          <a:prstGeom prst="rect">
            <a:avLst/>
          </a:prstGeom>
          <a:blipFill>
            <a:blip r:embed="rId4" cstate="print"/>
            <a:stretch>
              <a:fillRect/>
            </a:stretch>
          </a:blipFill>
        </p:spPr>
        <p:txBody>
          <a:bodyPr wrap="square" lIns="0" tIns="0" rIns="0" bIns="0" rtlCol="0"/>
          <a:lstStyle/>
          <a:p/>
        </p:txBody>
      </p:sp>
      <p:sp>
        <p:nvSpPr>
          <p:cNvPr id="13" name="object 13"/>
          <p:cNvSpPr/>
          <p:nvPr/>
        </p:nvSpPr>
        <p:spPr>
          <a:xfrm>
            <a:off x="4852415" y="2618232"/>
            <a:ext cx="1587246" cy="1616202"/>
          </a:xfrm>
          <a:prstGeom prst="rect">
            <a:avLst/>
          </a:prstGeom>
          <a:blipFill>
            <a:blip r:embed="rId5" cstate="print"/>
            <a:stretch>
              <a:fillRect/>
            </a:stretch>
          </a:blipFill>
        </p:spPr>
        <p:txBody>
          <a:bodyPr wrap="square" lIns="0" tIns="0" rIns="0" bIns="0" rtlCol="0"/>
          <a:lstStyle/>
          <a:p/>
        </p:txBody>
      </p:sp>
      <p:sp>
        <p:nvSpPr>
          <p:cNvPr id="14" name="object 14"/>
          <p:cNvSpPr txBox="1"/>
          <p:nvPr/>
        </p:nvSpPr>
        <p:spPr>
          <a:xfrm>
            <a:off x="5273421" y="3290442"/>
            <a:ext cx="7486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panose="020B0604020202020204"/>
                <a:cs typeface="Arial" panose="020B0604020202020204"/>
              </a:rPr>
              <a:t>We</a:t>
            </a:r>
            <a:r>
              <a:rPr sz="1400" spc="-5" dirty="0">
                <a:solidFill>
                  <a:srgbClr val="FFFFFF"/>
                </a:solidFill>
                <a:latin typeface="Arial" panose="020B0604020202020204"/>
                <a:cs typeface="Arial" panose="020B0604020202020204"/>
              </a:rPr>
              <a:t>b</a:t>
            </a:r>
            <a:r>
              <a:rPr sz="1400" dirty="0">
                <a:solidFill>
                  <a:srgbClr val="FFFFFF"/>
                </a:solidFill>
                <a:latin typeface="SimHei" panose="02010609060101010101" charset="-122"/>
                <a:cs typeface="SimHei" panose="02010609060101010101" charset="-122"/>
              </a:rPr>
              <a:t>服务</a:t>
            </a:r>
            <a:endParaRPr sz="1400">
              <a:latin typeface="SimHei" panose="02010609060101010101" charset="-122"/>
              <a:cs typeface="SimHei" panose="02010609060101010101" charset="-122"/>
            </a:endParaRPr>
          </a:p>
        </p:txBody>
      </p:sp>
      <p:sp>
        <p:nvSpPr>
          <p:cNvPr id="15" name="object 15"/>
          <p:cNvSpPr/>
          <p:nvPr/>
        </p:nvSpPr>
        <p:spPr>
          <a:xfrm>
            <a:off x="6534911" y="3313138"/>
            <a:ext cx="281216" cy="226352"/>
          </a:xfrm>
          <a:prstGeom prst="rect">
            <a:avLst/>
          </a:prstGeom>
          <a:blipFill>
            <a:blip r:embed="rId6" cstate="print"/>
            <a:stretch>
              <a:fillRect/>
            </a:stretch>
          </a:blipFill>
        </p:spPr>
        <p:txBody>
          <a:bodyPr wrap="square" lIns="0" tIns="0" rIns="0" bIns="0" rtlCol="0"/>
          <a:lstStyle/>
          <a:p/>
        </p:txBody>
      </p:sp>
      <p:sp>
        <p:nvSpPr>
          <p:cNvPr id="16" name="object 16"/>
          <p:cNvSpPr/>
          <p:nvPr/>
        </p:nvSpPr>
        <p:spPr>
          <a:xfrm>
            <a:off x="6912864" y="2645664"/>
            <a:ext cx="1529333" cy="1561338"/>
          </a:xfrm>
          <a:prstGeom prst="rect">
            <a:avLst/>
          </a:prstGeom>
          <a:blipFill>
            <a:blip r:embed="rId7" cstate="print"/>
            <a:stretch>
              <a:fillRect/>
            </a:stretch>
          </a:blipFill>
        </p:spPr>
        <p:txBody>
          <a:bodyPr wrap="square" lIns="0" tIns="0" rIns="0" bIns="0" rtlCol="0"/>
          <a:lstStyle/>
          <a:p/>
        </p:txBody>
      </p:sp>
      <p:sp>
        <p:nvSpPr>
          <p:cNvPr id="17" name="object 17"/>
          <p:cNvSpPr txBox="1"/>
          <p:nvPr/>
        </p:nvSpPr>
        <p:spPr>
          <a:xfrm>
            <a:off x="7221728" y="3082290"/>
            <a:ext cx="915669" cy="655955"/>
          </a:xfrm>
          <a:prstGeom prst="rect">
            <a:avLst/>
          </a:prstGeom>
        </p:spPr>
        <p:txBody>
          <a:bodyPr vert="horz" wrap="square" lIns="0" tIns="18415" rIns="0" bIns="0" rtlCol="0">
            <a:spAutoFit/>
          </a:bodyPr>
          <a:lstStyle/>
          <a:p>
            <a:pPr marL="12700" marR="5080" algn="ctr">
              <a:lnSpc>
                <a:spcPct val="98000"/>
              </a:lnSpc>
              <a:spcBef>
                <a:spcPts val="145"/>
              </a:spcBef>
            </a:pPr>
            <a:r>
              <a:rPr sz="1400" dirty="0">
                <a:solidFill>
                  <a:srgbClr val="FFFFFF"/>
                </a:solidFill>
                <a:latin typeface="SimHei" panose="02010609060101010101" charset="-122"/>
                <a:cs typeface="SimHei" panose="02010609060101010101" charset="-122"/>
              </a:rPr>
              <a:t>实时数</a:t>
            </a:r>
            <a:r>
              <a:rPr sz="1400" spc="-15" dirty="0">
                <a:solidFill>
                  <a:srgbClr val="FFFFFF"/>
                </a:solidFill>
                <a:latin typeface="SimHei" panose="02010609060101010101" charset="-122"/>
                <a:cs typeface="SimHei" panose="02010609060101010101" charset="-122"/>
              </a:rPr>
              <a:t>据</a:t>
            </a:r>
            <a:r>
              <a:rPr sz="1400" dirty="0">
                <a:solidFill>
                  <a:srgbClr val="FFFFFF"/>
                </a:solidFill>
                <a:latin typeface="SimHei" panose="02010609060101010101" charset="-122"/>
                <a:cs typeface="SimHei" panose="02010609060101010101" charset="-122"/>
              </a:rPr>
              <a:t>与 其服务</a:t>
            </a:r>
            <a:r>
              <a:rPr sz="1400" spc="-15" dirty="0">
                <a:solidFill>
                  <a:srgbClr val="FFFFFF"/>
                </a:solidFill>
                <a:latin typeface="SimHei" panose="02010609060101010101" charset="-122"/>
                <a:cs typeface="SimHei" panose="02010609060101010101" charset="-122"/>
              </a:rPr>
              <a:t>相</a:t>
            </a:r>
            <a:r>
              <a:rPr sz="1400" dirty="0">
                <a:solidFill>
                  <a:srgbClr val="FFFFFF"/>
                </a:solidFill>
                <a:latin typeface="SimHei" panose="02010609060101010101" charset="-122"/>
                <a:cs typeface="SimHei" panose="02010609060101010101" charset="-122"/>
              </a:rPr>
              <a:t>结 </a:t>
            </a:r>
            <a:r>
              <a:rPr sz="1400" dirty="0">
                <a:solidFill>
                  <a:srgbClr val="FFFFFF"/>
                </a:solidFill>
                <a:latin typeface="SimHei" panose="02010609060101010101" charset="-122"/>
                <a:cs typeface="SimHei" panose="02010609060101010101" charset="-122"/>
              </a:rPr>
              <a:t>合</a:t>
            </a:r>
            <a:endParaRPr sz="1400">
              <a:latin typeface="SimHei" panose="02010609060101010101" charset="-122"/>
              <a:cs typeface="SimHei"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967" y="93344"/>
            <a:ext cx="3867785" cy="452120"/>
          </a:xfrm>
          <a:prstGeom prst="rect">
            <a:avLst/>
          </a:prstGeom>
        </p:spPr>
        <p:txBody>
          <a:bodyPr vert="horz" wrap="square" lIns="0" tIns="12065" rIns="0" bIns="0" rtlCol="0">
            <a:spAutoFit/>
          </a:bodyPr>
          <a:lstStyle/>
          <a:p>
            <a:pPr marL="12700">
              <a:lnSpc>
                <a:spcPct val="100000"/>
              </a:lnSpc>
              <a:spcBef>
                <a:spcPts val="95"/>
              </a:spcBef>
            </a:pPr>
            <a:r>
              <a:rPr spc="-5" dirty="0">
                <a:latin typeface="Arial" panose="020B0604020202020204"/>
                <a:cs typeface="Arial" panose="020B0604020202020204"/>
              </a:rPr>
              <a:t>Pla</a:t>
            </a:r>
            <a:r>
              <a:rPr dirty="0">
                <a:latin typeface="Arial" panose="020B0604020202020204"/>
                <a:cs typeface="Arial" panose="020B0604020202020204"/>
              </a:rPr>
              <a:t>n</a:t>
            </a:r>
            <a:r>
              <a:rPr spc="-5" dirty="0">
                <a:latin typeface="Arial" panose="020B0604020202020204"/>
                <a:cs typeface="Arial" panose="020B0604020202020204"/>
              </a:rPr>
              <a:t>o</a:t>
            </a:r>
            <a:r>
              <a:rPr dirty="0">
                <a:latin typeface="Arial" panose="020B0604020202020204"/>
                <a:cs typeface="Arial" panose="020B0604020202020204"/>
              </a:rPr>
              <a:t>r</a:t>
            </a:r>
            <a:r>
              <a:rPr spc="5" dirty="0">
                <a:latin typeface="Arial" panose="020B0604020202020204"/>
                <a:cs typeface="Arial" panose="020B0604020202020204"/>
              </a:rPr>
              <a:t>a</a:t>
            </a:r>
            <a:r>
              <a:rPr spc="5" dirty="0"/>
              <a:t>的服务</a:t>
            </a:r>
            <a:r>
              <a:rPr spc="-5" dirty="0">
                <a:latin typeface="Arial" panose="020B0604020202020204"/>
                <a:cs typeface="Arial" panose="020B0604020202020204"/>
              </a:rPr>
              <a:t>-</a:t>
            </a:r>
            <a:r>
              <a:rPr spc="5" dirty="0"/>
              <a:t>数字孪生</a:t>
            </a:r>
            <a:endParaRPr spc="5" dirty="0"/>
          </a:p>
        </p:txBody>
      </p:sp>
      <p:sp>
        <p:nvSpPr>
          <p:cNvPr id="3" name="object 3"/>
          <p:cNvSpPr txBox="1"/>
          <p:nvPr/>
        </p:nvSpPr>
        <p:spPr>
          <a:xfrm>
            <a:off x="258267" y="796543"/>
            <a:ext cx="5919470" cy="4112895"/>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77923B"/>
                </a:solidFill>
                <a:latin typeface="Arial" panose="020B0604020202020204"/>
                <a:cs typeface="Arial" panose="020B0604020202020204"/>
              </a:rPr>
              <a:t>Planoras</a:t>
            </a:r>
            <a:r>
              <a:rPr sz="2800" spc="5" dirty="0">
                <a:solidFill>
                  <a:srgbClr val="77923B"/>
                </a:solidFill>
                <a:latin typeface="SimHei" panose="02010609060101010101" charset="-122"/>
                <a:cs typeface="SimHei" panose="02010609060101010101" charset="-122"/>
              </a:rPr>
              <a:t>服务</a:t>
            </a:r>
            <a:endParaRPr sz="2800">
              <a:latin typeface="SimHei" panose="02010609060101010101" charset="-122"/>
              <a:cs typeface="SimHei" panose="02010609060101010101" charset="-122"/>
            </a:endParaRPr>
          </a:p>
          <a:p>
            <a:pPr marL="927100">
              <a:lnSpc>
                <a:spcPct val="100000"/>
              </a:lnSpc>
              <a:spcBef>
                <a:spcPts val="15"/>
              </a:spcBef>
            </a:pPr>
            <a:r>
              <a:rPr sz="2400" dirty="0">
                <a:solidFill>
                  <a:srgbClr val="77923B"/>
                </a:solidFill>
                <a:latin typeface="Arial" panose="020B0604020202020204"/>
                <a:cs typeface="Arial" panose="020B0604020202020204"/>
              </a:rPr>
              <a:t>-</a:t>
            </a:r>
            <a:r>
              <a:rPr sz="2400" spc="-5" dirty="0">
                <a:solidFill>
                  <a:srgbClr val="77923B"/>
                </a:solidFill>
                <a:latin typeface="SimHei" panose="02010609060101010101" charset="-122"/>
                <a:cs typeface="SimHei" panose="02010609060101010101" charset="-122"/>
              </a:rPr>
              <a:t>建立数字孪生</a:t>
            </a:r>
            <a:endParaRPr sz="2400">
              <a:latin typeface="SimHei" panose="02010609060101010101" charset="-122"/>
              <a:cs typeface="SimHei" panose="02010609060101010101" charset="-122"/>
            </a:endParaRPr>
          </a:p>
          <a:p>
            <a:pPr marL="927100">
              <a:lnSpc>
                <a:spcPct val="100000"/>
              </a:lnSpc>
              <a:spcBef>
                <a:spcPts val="5"/>
              </a:spcBef>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集中供热系统的优化</a:t>
            </a:r>
            <a:endParaRPr sz="2400">
              <a:latin typeface="SimHei" panose="02010609060101010101" charset="-122"/>
              <a:cs typeface="SimHei" panose="02010609060101010101" charset="-122"/>
            </a:endParaRPr>
          </a:p>
          <a:p>
            <a:pPr marL="927100">
              <a:lnSpc>
                <a:spcPct val="100000"/>
              </a:lnSpc>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区域供热系统的设计</a:t>
            </a:r>
            <a:endParaRPr sz="2400">
              <a:latin typeface="SimHei" panose="02010609060101010101" charset="-122"/>
              <a:cs typeface="SimHei" panose="02010609060101010101" charset="-122"/>
            </a:endParaRPr>
          </a:p>
          <a:p>
            <a:pPr marL="927100">
              <a:lnSpc>
                <a:spcPct val="100000"/>
              </a:lnSpc>
            </a:pPr>
            <a:r>
              <a:rPr sz="2400" dirty="0">
                <a:solidFill>
                  <a:srgbClr val="77923B"/>
                </a:solidFill>
                <a:latin typeface="Arial" panose="020B0604020202020204"/>
                <a:cs typeface="Arial" panose="020B0604020202020204"/>
              </a:rPr>
              <a:t>-</a:t>
            </a:r>
            <a:r>
              <a:rPr sz="2400" spc="-5" dirty="0">
                <a:solidFill>
                  <a:srgbClr val="77923B"/>
                </a:solidFill>
                <a:latin typeface="SimHei" panose="02010609060101010101" charset="-122"/>
                <a:cs typeface="SimHei" panose="02010609060101010101" charset="-122"/>
              </a:rPr>
              <a:t>不同类型热源的设计</a:t>
            </a:r>
            <a:endParaRPr sz="2400">
              <a:latin typeface="SimHei" panose="02010609060101010101" charset="-122"/>
              <a:cs typeface="SimHei" panose="02010609060101010101" charset="-122"/>
            </a:endParaRPr>
          </a:p>
          <a:p>
            <a:pPr marL="927100">
              <a:lnSpc>
                <a:spcPct val="100000"/>
              </a:lnSpc>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提供加密安全的数据传输</a:t>
            </a:r>
            <a:endParaRPr sz="2400">
              <a:latin typeface="SimHei" panose="02010609060101010101" charset="-122"/>
              <a:cs typeface="SimHei" panose="02010609060101010101" charset="-122"/>
            </a:endParaRPr>
          </a:p>
          <a:p>
            <a:pPr marL="927100">
              <a:lnSpc>
                <a:spcPct val="100000"/>
              </a:lnSpc>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通过三个控制点将运行成本降至最低</a:t>
            </a:r>
            <a:endParaRPr sz="2400">
              <a:latin typeface="SimHei" panose="02010609060101010101" charset="-122"/>
              <a:cs typeface="SimHei" panose="02010609060101010101" charset="-122"/>
            </a:endParaRPr>
          </a:p>
          <a:p>
            <a:pPr marL="927100">
              <a:lnSpc>
                <a:spcPct val="100000"/>
              </a:lnSpc>
              <a:spcBef>
                <a:spcPts val="5"/>
              </a:spcBef>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在不同的应用程序之间共享数据</a:t>
            </a:r>
            <a:endParaRPr sz="2400">
              <a:latin typeface="SimHei" panose="02010609060101010101" charset="-122"/>
              <a:cs typeface="SimHei" panose="02010609060101010101" charset="-122"/>
            </a:endParaRPr>
          </a:p>
          <a:p>
            <a:pPr marL="927100">
              <a:lnSpc>
                <a:spcPct val="100000"/>
              </a:lnSpc>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在不同公司之间共享数据</a:t>
            </a:r>
            <a:endParaRPr sz="2400">
              <a:latin typeface="SimHei" panose="02010609060101010101" charset="-122"/>
              <a:cs typeface="SimHei" panose="02010609060101010101" charset="-122"/>
            </a:endParaRPr>
          </a:p>
          <a:p>
            <a:pPr marL="927100">
              <a:lnSpc>
                <a:spcPct val="100000"/>
              </a:lnSpc>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整合来自不同来源的数据</a:t>
            </a:r>
            <a:endParaRPr sz="2400">
              <a:latin typeface="SimHei" panose="02010609060101010101" charset="-122"/>
              <a:cs typeface="SimHei" panose="02010609060101010101" charset="-122"/>
            </a:endParaRPr>
          </a:p>
          <a:p>
            <a:pPr marL="927100">
              <a:lnSpc>
                <a:spcPct val="100000"/>
              </a:lnSpc>
            </a:pPr>
            <a:r>
              <a:rPr sz="2400" dirty="0">
                <a:solidFill>
                  <a:srgbClr val="77923B"/>
                </a:solidFill>
                <a:latin typeface="Arial" panose="020B0604020202020204"/>
                <a:cs typeface="Arial" panose="020B0604020202020204"/>
              </a:rPr>
              <a:t>-</a:t>
            </a:r>
            <a:r>
              <a:rPr sz="2400" dirty="0">
                <a:solidFill>
                  <a:srgbClr val="77923B"/>
                </a:solidFill>
                <a:latin typeface="SimHei" panose="02010609060101010101" charset="-122"/>
                <a:cs typeface="SimHei" panose="02010609060101010101" charset="-122"/>
              </a:rPr>
              <a:t>为不同的服务创建生态系统</a:t>
            </a:r>
            <a:endParaRPr sz="2400">
              <a:latin typeface="SimHei" panose="02010609060101010101" charset="-122"/>
              <a:cs typeface="SimHei"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4236" y="1444752"/>
            <a:ext cx="4498847" cy="3462528"/>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510154" y="61036"/>
            <a:ext cx="4136390" cy="452120"/>
          </a:xfrm>
          <a:prstGeom prst="rect">
            <a:avLst/>
          </a:prstGeom>
        </p:spPr>
        <p:txBody>
          <a:bodyPr vert="horz" wrap="square" lIns="0" tIns="12065" rIns="0" bIns="0" rtlCol="0">
            <a:spAutoFit/>
          </a:bodyPr>
          <a:lstStyle/>
          <a:p>
            <a:pPr marL="12700">
              <a:lnSpc>
                <a:spcPct val="100000"/>
              </a:lnSpc>
              <a:spcBef>
                <a:spcPts val="95"/>
              </a:spcBef>
            </a:pPr>
            <a:r>
              <a:rPr dirty="0"/>
              <a:t>数字孪生</a:t>
            </a:r>
            <a:r>
              <a:rPr dirty="0">
                <a:latin typeface="Arial" panose="020B0604020202020204"/>
                <a:cs typeface="Arial" panose="020B0604020202020204"/>
              </a:rPr>
              <a:t>;</a:t>
            </a:r>
            <a:r>
              <a:rPr spc="-85" dirty="0">
                <a:latin typeface="Arial" panose="020B0604020202020204"/>
                <a:cs typeface="Arial" panose="020B0604020202020204"/>
              </a:rPr>
              <a:t> </a:t>
            </a:r>
            <a:r>
              <a:rPr dirty="0"/>
              <a:t>能源公司</a:t>
            </a:r>
            <a:r>
              <a:rPr spc="-5" dirty="0"/>
              <a:t>的基础</a:t>
            </a:r>
            <a:endParaRPr spc="-5" dirty="0"/>
          </a:p>
        </p:txBody>
      </p:sp>
      <p:sp>
        <p:nvSpPr>
          <p:cNvPr id="4" name="object 4"/>
          <p:cNvSpPr/>
          <p:nvPr/>
        </p:nvSpPr>
        <p:spPr>
          <a:xfrm>
            <a:off x="5271515" y="1469136"/>
            <a:ext cx="698500" cy="2944495"/>
          </a:xfrm>
          <a:custGeom>
            <a:avLst/>
            <a:gdLst/>
            <a:ahLst/>
            <a:cxnLst/>
            <a:rect l="l" t="t" r="r" b="b"/>
            <a:pathLst>
              <a:path w="698500" h="2944495">
                <a:moveTo>
                  <a:pt x="581660" y="0"/>
                </a:moveTo>
                <a:lnTo>
                  <a:pt x="116332" y="0"/>
                </a:lnTo>
                <a:lnTo>
                  <a:pt x="71044" y="9140"/>
                </a:lnTo>
                <a:lnTo>
                  <a:pt x="34067" y="34067"/>
                </a:lnTo>
                <a:lnTo>
                  <a:pt x="9140" y="71044"/>
                </a:lnTo>
                <a:lnTo>
                  <a:pt x="0" y="116331"/>
                </a:lnTo>
                <a:lnTo>
                  <a:pt x="0" y="2828036"/>
                </a:lnTo>
                <a:lnTo>
                  <a:pt x="9140" y="2873323"/>
                </a:lnTo>
                <a:lnTo>
                  <a:pt x="34067" y="2910300"/>
                </a:lnTo>
                <a:lnTo>
                  <a:pt x="71044" y="2935227"/>
                </a:lnTo>
                <a:lnTo>
                  <a:pt x="116332" y="2944367"/>
                </a:lnTo>
                <a:lnTo>
                  <a:pt x="581660" y="2944367"/>
                </a:lnTo>
                <a:lnTo>
                  <a:pt x="626947" y="2935227"/>
                </a:lnTo>
                <a:lnTo>
                  <a:pt x="663924" y="2910300"/>
                </a:lnTo>
                <a:lnTo>
                  <a:pt x="688851" y="2873323"/>
                </a:lnTo>
                <a:lnTo>
                  <a:pt x="697992" y="2828036"/>
                </a:lnTo>
                <a:lnTo>
                  <a:pt x="697992" y="116331"/>
                </a:lnTo>
                <a:lnTo>
                  <a:pt x="688851" y="71044"/>
                </a:lnTo>
                <a:lnTo>
                  <a:pt x="663924" y="34067"/>
                </a:lnTo>
                <a:lnTo>
                  <a:pt x="626947" y="9140"/>
                </a:lnTo>
                <a:lnTo>
                  <a:pt x="581660" y="0"/>
                </a:lnTo>
                <a:close/>
              </a:path>
            </a:pathLst>
          </a:custGeom>
          <a:solidFill>
            <a:srgbClr val="DAE2F3"/>
          </a:solidFill>
        </p:spPr>
        <p:txBody>
          <a:bodyPr wrap="square" lIns="0" tIns="0" rIns="0" bIns="0" rtlCol="0"/>
          <a:lstStyle/>
          <a:p/>
        </p:txBody>
      </p:sp>
      <p:sp>
        <p:nvSpPr>
          <p:cNvPr id="5" name="object 5"/>
          <p:cNvSpPr/>
          <p:nvPr/>
        </p:nvSpPr>
        <p:spPr>
          <a:xfrm>
            <a:off x="4296155" y="3581400"/>
            <a:ext cx="566927" cy="963168"/>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034539" y="3966971"/>
            <a:ext cx="1642872" cy="641604"/>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2770632" y="2615183"/>
            <a:ext cx="1444752" cy="754380"/>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438912" y="3913632"/>
            <a:ext cx="1075944" cy="630936"/>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6235446" y="1455546"/>
            <a:ext cx="2197735" cy="1440180"/>
          </a:xfrm>
          <a:prstGeom prst="rect">
            <a:avLst/>
          </a:prstGeom>
        </p:spPr>
        <p:txBody>
          <a:bodyPr vert="horz" wrap="square" lIns="0" tIns="71755" rIns="0" bIns="0" rtlCol="0">
            <a:spAutoFit/>
          </a:bodyPr>
          <a:lstStyle/>
          <a:p>
            <a:pPr marL="355600" marR="5080" indent="-343535" algn="just">
              <a:lnSpc>
                <a:spcPct val="79000"/>
              </a:lnSpc>
              <a:spcBef>
                <a:spcPts val="565"/>
              </a:spcBef>
              <a:buFont typeface="Arial" panose="020B0604020202020204"/>
              <a:buChar char="•"/>
              <a:tabLst>
                <a:tab pos="356235" algn="l"/>
              </a:tabLst>
            </a:pPr>
            <a:r>
              <a:rPr sz="1800" dirty="0">
                <a:latin typeface="SimHei" panose="02010609060101010101" charset="-122"/>
                <a:cs typeface="SimHei" panose="02010609060101010101" charset="-122"/>
              </a:rPr>
              <a:t>供热公司的网络数 据（客户，管道和 设施）经过处理并 传输到数字孪生</a:t>
            </a:r>
            <a:endParaRPr sz="1800">
              <a:latin typeface="SimHei" panose="02010609060101010101" charset="-122"/>
              <a:cs typeface="SimHei" panose="02010609060101010101" charset="-122"/>
            </a:endParaRPr>
          </a:p>
          <a:p>
            <a:pPr marL="355600" indent="-343535" algn="just">
              <a:lnSpc>
                <a:spcPts val="1895"/>
              </a:lnSpc>
              <a:spcBef>
                <a:spcPts val="95"/>
              </a:spcBef>
              <a:buFont typeface="Arial" panose="020B0604020202020204"/>
              <a:buChar char="•"/>
              <a:tabLst>
                <a:tab pos="356235" algn="l"/>
              </a:tabLst>
            </a:pPr>
            <a:r>
              <a:rPr sz="1800" spc="-5" dirty="0">
                <a:latin typeface="SimHei" panose="02010609060101010101" charset="-122"/>
                <a:cs typeface="SimHei" panose="02010609060101010101" charset="-122"/>
              </a:rPr>
              <a:t>数字孪生可以运用</a:t>
            </a:r>
            <a:endParaRPr sz="1800">
              <a:latin typeface="SimHei" panose="02010609060101010101" charset="-122"/>
              <a:cs typeface="SimHei" panose="02010609060101010101" charset="-122"/>
            </a:endParaRPr>
          </a:p>
          <a:p>
            <a:pPr marL="355600">
              <a:lnSpc>
                <a:spcPts val="1895"/>
              </a:lnSpc>
            </a:pPr>
            <a:r>
              <a:rPr sz="1800" dirty="0">
                <a:latin typeface="SimHei" panose="02010609060101010101" charset="-122"/>
                <a:cs typeface="SimHei" panose="02010609060101010101" charset="-122"/>
              </a:rPr>
              <a:t>于</a:t>
            </a:r>
            <a:endParaRPr sz="1800">
              <a:latin typeface="SimHei" panose="02010609060101010101" charset="-122"/>
              <a:cs typeface="SimHei" panose="02010609060101010101" charset="-122"/>
            </a:endParaRPr>
          </a:p>
        </p:txBody>
      </p:sp>
      <p:sp>
        <p:nvSpPr>
          <p:cNvPr id="10" name="object 10"/>
          <p:cNvSpPr txBox="1"/>
          <p:nvPr/>
        </p:nvSpPr>
        <p:spPr>
          <a:xfrm>
            <a:off x="6692900" y="2882264"/>
            <a:ext cx="1734185" cy="1136650"/>
          </a:xfrm>
          <a:prstGeom prst="rect">
            <a:avLst/>
          </a:prstGeom>
        </p:spPr>
        <p:txBody>
          <a:bodyPr vert="horz" wrap="square" lIns="0" tIns="71755" rIns="0" bIns="0" rtlCol="0">
            <a:spAutoFit/>
          </a:bodyPr>
          <a:lstStyle/>
          <a:p>
            <a:pPr marL="299085" marR="5080" indent="-287020">
              <a:lnSpc>
                <a:spcPct val="76000"/>
              </a:lnSpc>
              <a:spcBef>
                <a:spcPts val="565"/>
              </a:spcBef>
              <a:buFont typeface="Arial" panose="020B0604020202020204"/>
              <a:buChar char="–"/>
              <a:tabLst>
                <a:tab pos="299085" algn="l"/>
                <a:tab pos="299720" algn="l"/>
              </a:tabLst>
            </a:pPr>
            <a:r>
              <a:rPr sz="1600" spc="5" dirty="0">
                <a:solidFill>
                  <a:srgbClr val="FF0000"/>
                </a:solidFill>
                <a:latin typeface="SimHei" panose="02010609060101010101" charset="-122"/>
                <a:cs typeface="SimHei" panose="02010609060101010101" charset="-122"/>
              </a:rPr>
              <a:t>供</a:t>
            </a:r>
            <a:r>
              <a:rPr sz="1600" spc="-5" dirty="0">
                <a:solidFill>
                  <a:srgbClr val="FF0000"/>
                </a:solidFill>
                <a:latin typeface="SimHei" panose="02010609060101010101" charset="-122"/>
                <a:cs typeface="SimHei" panose="02010609060101010101" charset="-122"/>
              </a:rPr>
              <a:t>热网</a:t>
            </a:r>
            <a:r>
              <a:rPr sz="1600" spc="5" dirty="0">
                <a:solidFill>
                  <a:srgbClr val="FF0000"/>
                </a:solidFill>
                <a:latin typeface="SimHei" panose="02010609060101010101" charset="-122"/>
                <a:cs typeface="SimHei" panose="02010609060101010101" charset="-122"/>
              </a:rPr>
              <a:t>络</a:t>
            </a:r>
            <a:r>
              <a:rPr sz="1600" spc="-5" dirty="0">
                <a:solidFill>
                  <a:srgbClr val="FF0000"/>
                </a:solidFill>
                <a:latin typeface="SimHei" panose="02010609060101010101" charset="-122"/>
                <a:cs typeface="SimHei" panose="02010609060101010101" charset="-122"/>
              </a:rPr>
              <a:t>水力计 算</a:t>
            </a:r>
            <a:endParaRPr sz="1600">
              <a:solidFill>
                <a:srgbClr val="FF0000"/>
              </a:solidFill>
              <a:latin typeface="SimHei" panose="02010609060101010101" charset="-122"/>
              <a:cs typeface="SimHei" panose="02010609060101010101" charset="-122"/>
            </a:endParaRPr>
          </a:p>
          <a:p>
            <a:pPr marL="299085" indent="-287020">
              <a:lnSpc>
                <a:spcPct val="100000"/>
              </a:lnSpc>
              <a:buFont typeface="Arial" panose="020B0604020202020204"/>
              <a:buChar char="–"/>
              <a:tabLst>
                <a:tab pos="299085" algn="l"/>
                <a:tab pos="299720" algn="l"/>
              </a:tabLst>
            </a:pPr>
            <a:r>
              <a:rPr sz="1600" dirty="0">
                <a:solidFill>
                  <a:srgbClr val="FF0000"/>
                </a:solidFill>
                <a:latin typeface="SimHei" panose="02010609060101010101" charset="-122"/>
                <a:cs typeface="SimHei" panose="02010609060101010101" charset="-122"/>
              </a:rPr>
              <a:t>长</a:t>
            </a:r>
            <a:r>
              <a:rPr sz="1600" spc="-5" dirty="0">
                <a:solidFill>
                  <a:srgbClr val="FF0000"/>
                </a:solidFill>
                <a:latin typeface="SimHei" panose="02010609060101010101" charset="-122"/>
                <a:cs typeface="SimHei" panose="02010609060101010101" charset="-122"/>
              </a:rPr>
              <a:t>期</a:t>
            </a:r>
            <a:r>
              <a:rPr sz="1600" spc="-10" dirty="0">
                <a:solidFill>
                  <a:srgbClr val="FF0000"/>
                </a:solidFill>
                <a:latin typeface="SimHei" panose="02010609060101010101" charset="-122"/>
                <a:cs typeface="SimHei" panose="02010609060101010101" charset="-122"/>
              </a:rPr>
              <a:t>规</a:t>
            </a:r>
            <a:r>
              <a:rPr sz="1600" spc="-5" dirty="0">
                <a:solidFill>
                  <a:srgbClr val="FF0000"/>
                </a:solidFill>
                <a:latin typeface="SimHei" panose="02010609060101010101" charset="-122"/>
                <a:cs typeface="SimHei" panose="02010609060101010101" charset="-122"/>
              </a:rPr>
              <a:t>划</a:t>
            </a:r>
            <a:endParaRPr sz="1600">
              <a:solidFill>
                <a:srgbClr val="FF0000"/>
              </a:solidFill>
              <a:latin typeface="SimHei" panose="02010609060101010101" charset="-122"/>
              <a:cs typeface="SimHei" panose="02010609060101010101" charset="-122"/>
            </a:endParaRPr>
          </a:p>
          <a:p>
            <a:pPr marL="299085" marR="5080" indent="-287020">
              <a:lnSpc>
                <a:spcPct val="76000"/>
              </a:lnSpc>
              <a:spcBef>
                <a:spcPts val="555"/>
              </a:spcBef>
              <a:buFont typeface="Arial" panose="020B0604020202020204"/>
              <a:buChar char="–"/>
              <a:tabLst>
                <a:tab pos="299085" algn="l"/>
                <a:tab pos="299720" algn="l"/>
              </a:tabLst>
            </a:pPr>
            <a:r>
              <a:rPr sz="1600" spc="5" dirty="0">
                <a:solidFill>
                  <a:srgbClr val="FF0000"/>
                </a:solidFill>
                <a:latin typeface="SimHei" panose="02010609060101010101" charset="-122"/>
                <a:cs typeface="SimHei" panose="02010609060101010101" charset="-122"/>
              </a:rPr>
              <a:t>为</a:t>
            </a:r>
            <a:r>
              <a:rPr sz="1600" spc="-5" dirty="0">
                <a:solidFill>
                  <a:srgbClr val="FF0000"/>
                </a:solidFill>
                <a:latin typeface="SimHei" panose="02010609060101010101" charset="-122"/>
                <a:cs typeface="SimHei" panose="02010609060101010101" charset="-122"/>
              </a:rPr>
              <a:t>不同</a:t>
            </a:r>
            <a:r>
              <a:rPr sz="1600" spc="5" dirty="0">
                <a:solidFill>
                  <a:srgbClr val="FF0000"/>
                </a:solidFill>
                <a:latin typeface="SimHei" panose="02010609060101010101" charset="-122"/>
                <a:cs typeface="SimHei" panose="02010609060101010101" charset="-122"/>
              </a:rPr>
              <a:t>公</a:t>
            </a:r>
            <a:r>
              <a:rPr sz="1600" spc="-5" dirty="0">
                <a:solidFill>
                  <a:srgbClr val="FF0000"/>
                </a:solidFill>
                <a:latin typeface="SimHei" panose="02010609060101010101" charset="-122"/>
                <a:cs typeface="SimHei" panose="02010609060101010101" charset="-122"/>
              </a:rPr>
              <a:t>司提供 </a:t>
            </a:r>
            <a:r>
              <a:rPr sz="1600" spc="5" dirty="0">
                <a:solidFill>
                  <a:srgbClr val="FF0000"/>
                </a:solidFill>
                <a:latin typeface="SimHei" panose="02010609060101010101" charset="-122"/>
                <a:cs typeface="SimHei" panose="02010609060101010101" charset="-122"/>
              </a:rPr>
              <a:t>服务</a:t>
            </a:r>
            <a:endParaRPr sz="1600" spc="5" dirty="0">
              <a:solidFill>
                <a:srgbClr val="FF0000"/>
              </a:solidFill>
              <a:latin typeface="SimHei" panose="02010609060101010101" charset="-122"/>
              <a:cs typeface="SimHei" panose="02010609060101010101" charset="-122"/>
            </a:endParaRPr>
          </a:p>
        </p:txBody>
      </p:sp>
      <p:sp>
        <p:nvSpPr>
          <p:cNvPr id="11" name="object 11"/>
          <p:cNvSpPr txBox="1"/>
          <p:nvPr/>
        </p:nvSpPr>
        <p:spPr>
          <a:xfrm>
            <a:off x="5329860" y="4214621"/>
            <a:ext cx="619760" cy="223520"/>
          </a:xfrm>
          <a:prstGeom prst="rect">
            <a:avLst/>
          </a:prstGeom>
        </p:spPr>
        <p:txBody>
          <a:bodyPr vert="horz" wrap="square" lIns="0" tIns="12065" rIns="0" bIns="0" rtlCol="0">
            <a:spAutoFit/>
          </a:bodyPr>
          <a:lstStyle/>
          <a:p>
            <a:pPr marL="12700">
              <a:lnSpc>
                <a:spcPct val="100000"/>
              </a:lnSpc>
              <a:spcBef>
                <a:spcPts val="95"/>
              </a:spcBef>
              <a:tabLst>
                <a:tab pos="606425" algn="l"/>
              </a:tabLst>
            </a:pPr>
            <a:r>
              <a:rPr sz="1300" u="dash" spc="-5" dirty="0">
                <a:uFill>
                  <a:solidFill>
                    <a:srgbClr val="4471C4"/>
                  </a:solidFill>
                </a:uFill>
                <a:latin typeface="Times New Roman" panose="02020603050405020304"/>
                <a:cs typeface="Times New Roman" panose="02020603050405020304"/>
              </a:rPr>
              <a:t> </a:t>
            </a:r>
            <a:r>
              <a:rPr sz="1300" u="dash" spc="-5" dirty="0">
                <a:uFill>
                  <a:solidFill>
                    <a:srgbClr val="4471C4"/>
                  </a:solidFill>
                </a:uFill>
                <a:latin typeface="Times New Roman" panose="02020603050405020304"/>
                <a:cs typeface="Times New Roman" panose="02020603050405020304"/>
              </a:rPr>
              <a:t>	</a:t>
            </a:r>
            <a:endParaRPr sz="1300">
              <a:latin typeface="Times New Roman" panose="02020603050405020304"/>
              <a:cs typeface="Times New Roman" panose="02020603050405020304"/>
            </a:endParaRPr>
          </a:p>
        </p:txBody>
      </p:sp>
      <p:sp>
        <p:nvSpPr>
          <p:cNvPr id="12" name="object 12"/>
          <p:cNvSpPr txBox="1"/>
          <p:nvPr/>
        </p:nvSpPr>
        <p:spPr>
          <a:xfrm>
            <a:off x="6235446" y="4063746"/>
            <a:ext cx="2127250" cy="374015"/>
          </a:xfrm>
          <a:prstGeom prst="rect">
            <a:avLst/>
          </a:prstGeom>
        </p:spPr>
        <p:txBody>
          <a:bodyPr vert="horz" wrap="square" lIns="0" tIns="59055" rIns="0" bIns="0" rtlCol="0">
            <a:spAutoFit/>
          </a:bodyPr>
          <a:lstStyle/>
          <a:p>
            <a:pPr marL="184785" marR="5080" indent="-172720">
              <a:lnSpc>
                <a:spcPct val="76000"/>
              </a:lnSpc>
              <a:spcBef>
                <a:spcPts val="465"/>
              </a:spcBef>
              <a:tabLst>
                <a:tab pos="299085" algn="l"/>
              </a:tabLst>
            </a:pPr>
            <a:r>
              <a:rPr sz="1300" spc="-5" dirty="0">
                <a:latin typeface="Arial" panose="020B0604020202020204"/>
                <a:cs typeface="Arial" panose="020B0604020202020204"/>
              </a:rPr>
              <a:t>–</a:t>
            </a:r>
            <a:r>
              <a:rPr sz="1300" spc="-5" dirty="0">
                <a:latin typeface="Arial" panose="020B0604020202020204"/>
                <a:cs typeface="Arial" panose="020B0604020202020204"/>
              </a:rPr>
              <a:t>		</a:t>
            </a:r>
            <a:r>
              <a:rPr sz="1300" spc="-5" dirty="0">
                <a:latin typeface="SimHei" panose="02010609060101010101" charset="-122"/>
                <a:cs typeface="SimHei" panose="02010609060101010101" charset="-122"/>
              </a:rPr>
              <a:t>数字孪</a:t>
            </a:r>
            <a:r>
              <a:rPr sz="1300" spc="5" dirty="0">
                <a:latin typeface="SimHei" panose="02010609060101010101" charset="-122"/>
                <a:cs typeface="SimHei" panose="02010609060101010101" charset="-122"/>
              </a:rPr>
              <a:t>生</a:t>
            </a:r>
            <a:r>
              <a:rPr sz="1300" spc="-5" dirty="0">
                <a:latin typeface="SimHei" panose="02010609060101010101" charset="-122"/>
                <a:cs typeface="SimHei" panose="02010609060101010101" charset="-122"/>
              </a:rPr>
              <a:t>可以</a:t>
            </a:r>
            <a:r>
              <a:rPr sz="1300" spc="5" dirty="0">
                <a:latin typeface="SimHei" panose="02010609060101010101" charset="-122"/>
                <a:cs typeface="SimHei" panose="02010609060101010101" charset="-122"/>
              </a:rPr>
              <a:t>用</a:t>
            </a:r>
            <a:r>
              <a:rPr sz="1300" spc="-5" dirty="0">
                <a:latin typeface="SimHei" panose="02010609060101010101" charset="-122"/>
                <a:cs typeface="SimHei" panose="02010609060101010101" charset="-122"/>
              </a:rPr>
              <a:t>于</a:t>
            </a:r>
            <a:r>
              <a:rPr sz="1300" spc="5" dirty="0">
                <a:latin typeface="SimHei" panose="02010609060101010101" charset="-122"/>
                <a:cs typeface="SimHei" panose="02010609060101010101" charset="-122"/>
              </a:rPr>
              <a:t>供</a:t>
            </a:r>
            <a:r>
              <a:rPr sz="1300" spc="-5" dirty="0">
                <a:latin typeface="SimHei" panose="02010609060101010101" charset="-122"/>
                <a:cs typeface="SimHei" panose="02010609060101010101" charset="-122"/>
              </a:rPr>
              <a:t>热公 </a:t>
            </a:r>
            <a:r>
              <a:rPr sz="1300" spc="-5" dirty="0">
                <a:latin typeface="SimHei" panose="02010609060101010101" charset="-122"/>
                <a:cs typeface="SimHei" panose="02010609060101010101" charset="-122"/>
              </a:rPr>
              <a:t>司所需</a:t>
            </a:r>
            <a:r>
              <a:rPr sz="1300" spc="10" dirty="0">
                <a:latin typeface="SimHei" panose="02010609060101010101" charset="-122"/>
                <a:cs typeface="SimHei" panose="02010609060101010101" charset="-122"/>
              </a:rPr>
              <a:t>的</a:t>
            </a:r>
            <a:r>
              <a:rPr sz="1300" spc="-5" dirty="0">
                <a:latin typeface="SimHei" panose="02010609060101010101" charset="-122"/>
                <a:cs typeface="SimHei" panose="02010609060101010101" charset="-122"/>
              </a:rPr>
              <a:t>所有</a:t>
            </a:r>
            <a:r>
              <a:rPr sz="1300" spc="5" dirty="0">
                <a:latin typeface="SimHei" panose="02010609060101010101" charset="-122"/>
                <a:cs typeface="SimHei" panose="02010609060101010101" charset="-122"/>
              </a:rPr>
              <a:t>不</a:t>
            </a:r>
            <a:r>
              <a:rPr sz="1300" spc="-5" dirty="0">
                <a:latin typeface="SimHei" panose="02010609060101010101" charset="-122"/>
                <a:cs typeface="SimHei" panose="02010609060101010101" charset="-122"/>
              </a:rPr>
              <a:t>同</a:t>
            </a:r>
            <a:r>
              <a:rPr sz="1300" spc="10" dirty="0">
                <a:latin typeface="SimHei" panose="02010609060101010101" charset="-122"/>
                <a:cs typeface="SimHei" panose="02010609060101010101" charset="-122"/>
              </a:rPr>
              <a:t>服</a:t>
            </a:r>
            <a:r>
              <a:rPr sz="1300" spc="-5" dirty="0">
                <a:latin typeface="SimHei" panose="02010609060101010101" charset="-122"/>
                <a:cs typeface="SimHei" panose="02010609060101010101" charset="-122"/>
              </a:rPr>
              <a:t>务中</a:t>
            </a:r>
            <a:endParaRPr sz="1300">
              <a:latin typeface="SimHei" panose="02010609060101010101" charset="-122"/>
              <a:cs typeface="SimHei" panose="02010609060101010101" charset="-122"/>
            </a:endParaRPr>
          </a:p>
        </p:txBody>
      </p:sp>
      <p:sp>
        <p:nvSpPr>
          <p:cNvPr id="13" name="object 13"/>
          <p:cNvSpPr/>
          <p:nvPr/>
        </p:nvSpPr>
        <p:spPr>
          <a:xfrm>
            <a:off x="5272278" y="985266"/>
            <a:ext cx="2590800" cy="393700"/>
          </a:xfrm>
          <a:custGeom>
            <a:avLst/>
            <a:gdLst/>
            <a:ahLst/>
            <a:cxnLst/>
            <a:rect l="l" t="t" r="r" b="b"/>
            <a:pathLst>
              <a:path w="2590800" h="393700">
                <a:moveTo>
                  <a:pt x="2525268" y="0"/>
                </a:moveTo>
                <a:lnTo>
                  <a:pt x="65532" y="0"/>
                </a:lnTo>
                <a:lnTo>
                  <a:pt x="40022" y="5149"/>
                </a:lnTo>
                <a:lnTo>
                  <a:pt x="19192" y="19192"/>
                </a:lnTo>
                <a:lnTo>
                  <a:pt x="5149" y="40022"/>
                </a:lnTo>
                <a:lnTo>
                  <a:pt x="0" y="65532"/>
                </a:lnTo>
                <a:lnTo>
                  <a:pt x="0" y="327660"/>
                </a:lnTo>
                <a:lnTo>
                  <a:pt x="5149" y="353169"/>
                </a:lnTo>
                <a:lnTo>
                  <a:pt x="19192" y="373999"/>
                </a:lnTo>
                <a:lnTo>
                  <a:pt x="40022" y="388042"/>
                </a:lnTo>
                <a:lnTo>
                  <a:pt x="65532" y="393192"/>
                </a:lnTo>
                <a:lnTo>
                  <a:pt x="2525268" y="393192"/>
                </a:lnTo>
                <a:lnTo>
                  <a:pt x="2550777" y="388042"/>
                </a:lnTo>
                <a:lnTo>
                  <a:pt x="2571607" y="373999"/>
                </a:lnTo>
                <a:lnTo>
                  <a:pt x="2585650" y="353169"/>
                </a:lnTo>
                <a:lnTo>
                  <a:pt x="2590800" y="327660"/>
                </a:lnTo>
                <a:lnTo>
                  <a:pt x="2590800" y="65532"/>
                </a:lnTo>
                <a:lnTo>
                  <a:pt x="2585650" y="40022"/>
                </a:lnTo>
                <a:lnTo>
                  <a:pt x="2571607" y="19192"/>
                </a:lnTo>
                <a:lnTo>
                  <a:pt x="2550777" y="5149"/>
                </a:lnTo>
                <a:lnTo>
                  <a:pt x="2525268" y="0"/>
                </a:lnTo>
                <a:close/>
              </a:path>
            </a:pathLst>
          </a:custGeom>
          <a:solidFill>
            <a:srgbClr val="FCFAFF"/>
          </a:solidFill>
        </p:spPr>
        <p:txBody>
          <a:bodyPr wrap="square" lIns="0" tIns="0" rIns="0" bIns="0" rtlCol="0"/>
          <a:lstStyle/>
          <a:p/>
        </p:txBody>
      </p:sp>
      <p:sp>
        <p:nvSpPr>
          <p:cNvPr id="14" name="object 14"/>
          <p:cNvSpPr/>
          <p:nvPr/>
        </p:nvSpPr>
        <p:spPr>
          <a:xfrm>
            <a:off x="5272278" y="985266"/>
            <a:ext cx="2590800" cy="393700"/>
          </a:xfrm>
          <a:custGeom>
            <a:avLst/>
            <a:gdLst/>
            <a:ahLst/>
            <a:cxnLst/>
            <a:rect l="l" t="t" r="r" b="b"/>
            <a:pathLst>
              <a:path w="2590800" h="393700">
                <a:moveTo>
                  <a:pt x="2525268" y="0"/>
                </a:moveTo>
                <a:lnTo>
                  <a:pt x="2550777" y="5149"/>
                </a:lnTo>
                <a:lnTo>
                  <a:pt x="2571607" y="19192"/>
                </a:lnTo>
                <a:lnTo>
                  <a:pt x="2585650" y="40022"/>
                </a:lnTo>
                <a:lnTo>
                  <a:pt x="2590800" y="65532"/>
                </a:lnTo>
                <a:lnTo>
                  <a:pt x="2590800" y="327660"/>
                </a:lnTo>
                <a:lnTo>
                  <a:pt x="2585650" y="353169"/>
                </a:lnTo>
                <a:lnTo>
                  <a:pt x="2571607" y="373999"/>
                </a:lnTo>
                <a:lnTo>
                  <a:pt x="2550777" y="388042"/>
                </a:lnTo>
                <a:lnTo>
                  <a:pt x="2525268" y="393192"/>
                </a:lnTo>
                <a:lnTo>
                  <a:pt x="65532" y="393192"/>
                </a:lnTo>
                <a:lnTo>
                  <a:pt x="40022" y="388042"/>
                </a:lnTo>
                <a:lnTo>
                  <a:pt x="19192" y="373999"/>
                </a:lnTo>
                <a:lnTo>
                  <a:pt x="5149" y="353169"/>
                </a:lnTo>
                <a:lnTo>
                  <a:pt x="0" y="327660"/>
                </a:lnTo>
                <a:lnTo>
                  <a:pt x="0" y="65532"/>
                </a:lnTo>
                <a:lnTo>
                  <a:pt x="5149" y="40022"/>
                </a:lnTo>
                <a:lnTo>
                  <a:pt x="19192" y="19192"/>
                </a:lnTo>
                <a:lnTo>
                  <a:pt x="40022" y="5149"/>
                </a:lnTo>
                <a:lnTo>
                  <a:pt x="65532" y="0"/>
                </a:lnTo>
                <a:lnTo>
                  <a:pt x="2525268" y="0"/>
                </a:lnTo>
                <a:close/>
              </a:path>
            </a:pathLst>
          </a:custGeom>
          <a:ln w="28575">
            <a:solidFill>
              <a:srgbClr val="6F2F9F"/>
            </a:solidFill>
          </a:ln>
        </p:spPr>
        <p:txBody>
          <a:bodyPr wrap="square" lIns="0" tIns="0" rIns="0" bIns="0" rtlCol="0"/>
          <a:lstStyle/>
          <a:p/>
        </p:txBody>
      </p:sp>
      <p:sp>
        <p:nvSpPr>
          <p:cNvPr id="15" name="object 15"/>
          <p:cNvSpPr txBox="1"/>
          <p:nvPr/>
        </p:nvSpPr>
        <p:spPr>
          <a:xfrm>
            <a:off x="5519165" y="1083944"/>
            <a:ext cx="2095500" cy="190500"/>
          </a:xfrm>
          <a:prstGeom prst="rect">
            <a:avLst/>
          </a:prstGeom>
        </p:spPr>
        <p:txBody>
          <a:bodyPr vert="horz" wrap="square" lIns="0" tIns="16510" rIns="0" bIns="0" rtlCol="0">
            <a:spAutoFit/>
          </a:bodyPr>
          <a:lstStyle/>
          <a:p>
            <a:pPr marL="12700">
              <a:lnSpc>
                <a:spcPct val="100000"/>
              </a:lnSpc>
              <a:spcBef>
                <a:spcPts val="130"/>
              </a:spcBef>
            </a:pPr>
            <a:r>
              <a:rPr sz="1050" b="1" spc="35" dirty="0">
                <a:latin typeface="SimHei" panose="02010609060101010101" charset="-122"/>
                <a:cs typeface="SimHei" panose="02010609060101010101" charset="-122"/>
              </a:rPr>
              <a:t>设计</a:t>
            </a:r>
            <a:r>
              <a:rPr sz="1050" b="1" spc="25" dirty="0">
                <a:latin typeface="SimHei" panose="02010609060101010101" charset="-122"/>
                <a:cs typeface="SimHei" panose="02010609060101010101" charset="-122"/>
              </a:rPr>
              <a:t>和</a:t>
            </a:r>
            <a:r>
              <a:rPr sz="1050" b="1" spc="35" dirty="0">
                <a:latin typeface="SimHei" panose="02010609060101010101" charset="-122"/>
                <a:cs typeface="SimHei" panose="02010609060101010101" charset="-122"/>
              </a:rPr>
              <a:t>数据</a:t>
            </a:r>
            <a:r>
              <a:rPr sz="1050" b="1" spc="25" dirty="0">
                <a:latin typeface="SimHei" panose="02010609060101010101" charset="-122"/>
                <a:cs typeface="SimHei" panose="02010609060101010101" charset="-122"/>
              </a:rPr>
              <a:t>处</a:t>
            </a:r>
            <a:r>
              <a:rPr sz="1050" b="1" spc="35" dirty="0">
                <a:latin typeface="SimHei" panose="02010609060101010101" charset="-122"/>
                <a:cs typeface="SimHei" panose="02010609060101010101" charset="-122"/>
              </a:rPr>
              <a:t>理阶</a:t>
            </a:r>
            <a:r>
              <a:rPr sz="1050" b="1" spc="25" dirty="0">
                <a:latin typeface="SimHei" panose="02010609060101010101" charset="-122"/>
                <a:cs typeface="SimHei" panose="02010609060101010101" charset="-122"/>
              </a:rPr>
              <a:t>段</a:t>
            </a:r>
            <a:r>
              <a:rPr sz="1050" b="1" spc="35" dirty="0">
                <a:latin typeface="SimHei" panose="02010609060101010101" charset="-122"/>
                <a:cs typeface="SimHei" panose="02010609060101010101" charset="-122"/>
              </a:rPr>
              <a:t>创</a:t>
            </a:r>
            <a:r>
              <a:rPr sz="1050" b="1" spc="25" dirty="0">
                <a:latin typeface="SimHei" panose="02010609060101010101" charset="-122"/>
                <a:cs typeface="SimHei" panose="02010609060101010101" charset="-122"/>
              </a:rPr>
              <a:t>建</a:t>
            </a:r>
            <a:r>
              <a:rPr sz="1050" b="1" spc="35" dirty="0">
                <a:latin typeface="SimHei" panose="02010609060101010101" charset="-122"/>
                <a:cs typeface="SimHei" panose="02010609060101010101" charset="-122"/>
              </a:rPr>
              <a:t>数字</a:t>
            </a:r>
            <a:r>
              <a:rPr sz="1050" b="1" spc="25" dirty="0">
                <a:latin typeface="SimHei" panose="02010609060101010101" charset="-122"/>
                <a:cs typeface="SimHei" panose="02010609060101010101" charset="-122"/>
              </a:rPr>
              <a:t>孪生</a:t>
            </a:r>
            <a:endParaRPr sz="1050">
              <a:latin typeface="SimHei" panose="02010609060101010101" charset="-122"/>
              <a:cs typeface="SimHei" panose="02010609060101010101" charset="-122"/>
            </a:endParaRPr>
          </a:p>
        </p:txBody>
      </p:sp>
      <p:sp>
        <p:nvSpPr>
          <p:cNvPr id="16" name="object 16"/>
          <p:cNvSpPr txBox="1"/>
          <p:nvPr/>
        </p:nvSpPr>
        <p:spPr>
          <a:xfrm>
            <a:off x="5492877" y="2309825"/>
            <a:ext cx="254635" cy="1111250"/>
          </a:xfrm>
          <a:prstGeom prst="rect">
            <a:avLst/>
          </a:prstGeom>
        </p:spPr>
        <p:txBody>
          <a:bodyPr vert="horz" wrap="square" lIns="0" tIns="16510" rIns="0" bIns="0" rtlCol="0">
            <a:spAutoFit/>
          </a:bodyPr>
          <a:lstStyle/>
          <a:p>
            <a:pPr marL="12700" marR="5080" algn="just">
              <a:lnSpc>
                <a:spcPct val="99000"/>
              </a:lnSpc>
              <a:spcBef>
                <a:spcPts val="130"/>
              </a:spcBef>
            </a:pPr>
            <a:r>
              <a:rPr sz="1800" b="1" spc="-5" dirty="0">
                <a:solidFill>
                  <a:srgbClr val="FF0000"/>
                </a:solidFill>
                <a:latin typeface="SimHei" panose="02010609060101010101" charset="-122"/>
                <a:cs typeface="SimHei" panose="02010609060101010101" charset="-122"/>
              </a:rPr>
              <a:t>数 </a:t>
            </a:r>
            <a:r>
              <a:rPr sz="1800" b="1" spc="-10" dirty="0">
                <a:solidFill>
                  <a:srgbClr val="FF0000"/>
                </a:solidFill>
                <a:latin typeface="SimHei" panose="02010609060101010101" charset="-122"/>
                <a:cs typeface="SimHei" panose="02010609060101010101" charset="-122"/>
              </a:rPr>
              <a:t>字 孪 生</a:t>
            </a:r>
            <a:endParaRPr sz="1800">
              <a:latin typeface="SimHei" panose="02010609060101010101" charset="-122"/>
              <a:cs typeface="SimHei" panose="02010609060101010101" charset="-122"/>
            </a:endParaRPr>
          </a:p>
        </p:txBody>
      </p:sp>
      <p:sp>
        <p:nvSpPr>
          <p:cNvPr id="17" name="object 17"/>
          <p:cNvSpPr/>
          <p:nvPr/>
        </p:nvSpPr>
        <p:spPr>
          <a:xfrm>
            <a:off x="4929378" y="3123438"/>
            <a:ext cx="347980" cy="170815"/>
          </a:xfrm>
          <a:custGeom>
            <a:avLst/>
            <a:gdLst/>
            <a:ahLst/>
            <a:cxnLst/>
            <a:rect l="l" t="t" r="r" b="b"/>
            <a:pathLst>
              <a:path w="347979" h="170814">
                <a:moveTo>
                  <a:pt x="262127" y="0"/>
                </a:moveTo>
                <a:lnTo>
                  <a:pt x="262127" y="42672"/>
                </a:lnTo>
                <a:lnTo>
                  <a:pt x="0" y="42672"/>
                </a:lnTo>
                <a:lnTo>
                  <a:pt x="0" y="128016"/>
                </a:lnTo>
                <a:lnTo>
                  <a:pt x="262127" y="128016"/>
                </a:lnTo>
                <a:lnTo>
                  <a:pt x="262127" y="170687"/>
                </a:lnTo>
                <a:lnTo>
                  <a:pt x="347472" y="85343"/>
                </a:lnTo>
                <a:lnTo>
                  <a:pt x="262127" y="0"/>
                </a:lnTo>
                <a:close/>
              </a:path>
            </a:pathLst>
          </a:custGeom>
          <a:solidFill>
            <a:srgbClr val="4F81BC"/>
          </a:solidFill>
        </p:spPr>
        <p:txBody>
          <a:bodyPr wrap="square" lIns="0" tIns="0" rIns="0" bIns="0" rtlCol="0"/>
          <a:lstStyle/>
          <a:p/>
        </p:txBody>
      </p:sp>
      <p:sp>
        <p:nvSpPr>
          <p:cNvPr id="18" name="object 18"/>
          <p:cNvSpPr/>
          <p:nvPr/>
        </p:nvSpPr>
        <p:spPr>
          <a:xfrm>
            <a:off x="4929378" y="3123438"/>
            <a:ext cx="347980" cy="170815"/>
          </a:xfrm>
          <a:custGeom>
            <a:avLst/>
            <a:gdLst/>
            <a:ahLst/>
            <a:cxnLst/>
            <a:rect l="l" t="t" r="r" b="b"/>
            <a:pathLst>
              <a:path w="347979" h="170814">
                <a:moveTo>
                  <a:pt x="0" y="42672"/>
                </a:moveTo>
                <a:lnTo>
                  <a:pt x="262127" y="42672"/>
                </a:lnTo>
                <a:lnTo>
                  <a:pt x="262127" y="0"/>
                </a:lnTo>
                <a:lnTo>
                  <a:pt x="347472" y="85343"/>
                </a:lnTo>
                <a:lnTo>
                  <a:pt x="262127" y="170687"/>
                </a:lnTo>
                <a:lnTo>
                  <a:pt x="262127" y="128016"/>
                </a:lnTo>
                <a:lnTo>
                  <a:pt x="0" y="128016"/>
                </a:lnTo>
                <a:lnTo>
                  <a:pt x="0" y="42672"/>
                </a:lnTo>
                <a:close/>
              </a:path>
            </a:pathLst>
          </a:custGeom>
          <a:ln w="25400">
            <a:solidFill>
              <a:srgbClr val="385D89"/>
            </a:solidFill>
          </a:ln>
        </p:spPr>
        <p:txBody>
          <a:bodyPr wrap="square" lIns="0" tIns="0" rIns="0" bIns="0" rtlCol="0"/>
          <a:lstStyle/>
          <a:p/>
        </p:txBody>
      </p:sp>
      <p:sp>
        <p:nvSpPr>
          <p:cNvPr id="19" name="object 19"/>
          <p:cNvSpPr/>
          <p:nvPr/>
        </p:nvSpPr>
        <p:spPr>
          <a:xfrm>
            <a:off x="877061" y="907541"/>
            <a:ext cx="3240405" cy="393700"/>
          </a:xfrm>
          <a:custGeom>
            <a:avLst/>
            <a:gdLst/>
            <a:ahLst/>
            <a:cxnLst/>
            <a:rect l="l" t="t" r="r" b="b"/>
            <a:pathLst>
              <a:path w="3240404" h="393700">
                <a:moveTo>
                  <a:pt x="3174491" y="0"/>
                </a:moveTo>
                <a:lnTo>
                  <a:pt x="65531" y="0"/>
                </a:lnTo>
                <a:lnTo>
                  <a:pt x="40022" y="5149"/>
                </a:lnTo>
                <a:lnTo>
                  <a:pt x="19192" y="19192"/>
                </a:lnTo>
                <a:lnTo>
                  <a:pt x="5149" y="40022"/>
                </a:lnTo>
                <a:lnTo>
                  <a:pt x="0" y="65532"/>
                </a:lnTo>
                <a:lnTo>
                  <a:pt x="0" y="327660"/>
                </a:lnTo>
                <a:lnTo>
                  <a:pt x="5149" y="353169"/>
                </a:lnTo>
                <a:lnTo>
                  <a:pt x="19192" y="373999"/>
                </a:lnTo>
                <a:lnTo>
                  <a:pt x="40022" y="388042"/>
                </a:lnTo>
                <a:lnTo>
                  <a:pt x="65531" y="393192"/>
                </a:lnTo>
                <a:lnTo>
                  <a:pt x="3174491" y="393192"/>
                </a:lnTo>
                <a:lnTo>
                  <a:pt x="3200001" y="388042"/>
                </a:lnTo>
                <a:lnTo>
                  <a:pt x="3220831" y="373999"/>
                </a:lnTo>
                <a:lnTo>
                  <a:pt x="3234874" y="353169"/>
                </a:lnTo>
                <a:lnTo>
                  <a:pt x="3240024" y="327660"/>
                </a:lnTo>
                <a:lnTo>
                  <a:pt x="3240024" y="65532"/>
                </a:lnTo>
                <a:lnTo>
                  <a:pt x="3234874" y="40022"/>
                </a:lnTo>
                <a:lnTo>
                  <a:pt x="3220831" y="19192"/>
                </a:lnTo>
                <a:lnTo>
                  <a:pt x="3200001" y="5149"/>
                </a:lnTo>
                <a:lnTo>
                  <a:pt x="3174491" y="0"/>
                </a:lnTo>
                <a:close/>
              </a:path>
            </a:pathLst>
          </a:custGeom>
          <a:solidFill>
            <a:srgbClr val="FCFAFF"/>
          </a:solidFill>
        </p:spPr>
        <p:txBody>
          <a:bodyPr wrap="square" lIns="0" tIns="0" rIns="0" bIns="0" rtlCol="0"/>
          <a:lstStyle/>
          <a:p/>
        </p:txBody>
      </p:sp>
      <p:sp>
        <p:nvSpPr>
          <p:cNvPr id="20" name="object 20"/>
          <p:cNvSpPr/>
          <p:nvPr/>
        </p:nvSpPr>
        <p:spPr>
          <a:xfrm>
            <a:off x="877061" y="907541"/>
            <a:ext cx="3240405" cy="393700"/>
          </a:xfrm>
          <a:custGeom>
            <a:avLst/>
            <a:gdLst/>
            <a:ahLst/>
            <a:cxnLst/>
            <a:rect l="l" t="t" r="r" b="b"/>
            <a:pathLst>
              <a:path w="3240404" h="393700">
                <a:moveTo>
                  <a:pt x="3174491" y="0"/>
                </a:moveTo>
                <a:lnTo>
                  <a:pt x="3200001" y="5149"/>
                </a:lnTo>
                <a:lnTo>
                  <a:pt x="3220831" y="19192"/>
                </a:lnTo>
                <a:lnTo>
                  <a:pt x="3234874" y="40022"/>
                </a:lnTo>
                <a:lnTo>
                  <a:pt x="3240024" y="65532"/>
                </a:lnTo>
                <a:lnTo>
                  <a:pt x="3240024" y="327660"/>
                </a:lnTo>
                <a:lnTo>
                  <a:pt x="3234874" y="353169"/>
                </a:lnTo>
                <a:lnTo>
                  <a:pt x="3220831" y="373999"/>
                </a:lnTo>
                <a:lnTo>
                  <a:pt x="3200001" y="388042"/>
                </a:lnTo>
                <a:lnTo>
                  <a:pt x="3174491" y="393192"/>
                </a:lnTo>
                <a:lnTo>
                  <a:pt x="65531" y="393192"/>
                </a:lnTo>
                <a:lnTo>
                  <a:pt x="40022" y="388042"/>
                </a:lnTo>
                <a:lnTo>
                  <a:pt x="19192" y="373999"/>
                </a:lnTo>
                <a:lnTo>
                  <a:pt x="5149" y="353169"/>
                </a:lnTo>
                <a:lnTo>
                  <a:pt x="0" y="327660"/>
                </a:lnTo>
                <a:lnTo>
                  <a:pt x="0" y="65532"/>
                </a:lnTo>
                <a:lnTo>
                  <a:pt x="5149" y="40022"/>
                </a:lnTo>
                <a:lnTo>
                  <a:pt x="19192" y="19192"/>
                </a:lnTo>
                <a:lnTo>
                  <a:pt x="40022" y="5149"/>
                </a:lnTo>
                <a:lnTo>
                  <a:pt x="65531" y="0"/>
                </a:lnTo>
                <a:lnTo>
                  <a:pt x="3174491" y="0"/>
                </a:lnTo>
                <a:close/>
              </a:path>
            </a:pathLst>
          </a:custGeom>
          <a:ln w="28575">
            <a:solidFill>
              <a:srgbClr val="6F2F9F"/>
            </a:solidFill>
          </a:ln>
        </p:spPr>
        <p:txBody>
          <a:bodyPr wrap="square" lIns="0" tIns="0" rIns="0" bIns="0" rtlCol="0"/>
          <a:lstStyle/>
          <a:p/>
        </p:txBody>
      </p:sp>
      <p:sp>
        <p:nvSpPr>
          <p:cNvPr id="21" name="object 21"/>
          <p:cNvSpPr txBox="1"/>
          <p:nvPr/>
        </p:nvSpPr>
        <p:spPr>
          <a:xfrm>
            <a:off x="1654555" y="1005077"/>
            <a:ext cx="1681480" cy="190500"/>
          </a:xfrm>
          <a:prstGeom prst="rect">
            <a:avLst/>
          </a:prstGeom>
        </p:spPr>
        <p:txBody>
          <a:bodyPr vert="horz" wrap="square" lIns="0" tIns="16510" rIns="0" bIns="0" rtlCol="0">
            <a:spAutoFit/>
          </a:bodyPr>
          <a:lstStyle/>
          <a:p>
            <a:pPr marL="12700">
              <a:lnSpc>
                <a:spcPct val="100000"/>
              </a:lnSpc>
              <a:spcBef>
                <a:spcPts val="130"/>
              </a:spcBef>
            </a:pPr>
            <a:r>
              <a:rPr sz="1050" b="1" spc="35" dirty="0">
                <a:latin typeface="SimHei" panose="02010609060101010101" charset="-122"/>
                <a:cs typeface="SimHei" panose="02010609060101010101" charset="-122"/>
              </a:rPr>
              <a:t>客户</a:t>
            </a:r>
            <a:r>
              <a:rPr sz="1050" b="1" spc="25" dirty="0">
                <a:latin typeface="SimHei" panose="02010609060101010101" charset="-122"/>
                <a:cs typeface="SimHei" panose="02010609060101010101" charset="-122"/>
              </a:rPr>
              <a:t>供</a:t>
            </a:r>
            <a:r>
              <a:rPr sz="1050" b="1" spc="35" dirty="0">
                <a:latin typeface="SimHei" panose="02010609060101010101" charset="-122"/>
                <a:cs typeface="SimHei" panose="02010609060101010101" charset="-122"/>
              </a:rPr>
              <a:t>热网</a:t>
            </a:r>
            <a:r>
              <a:rPr sz="1050" b="1" spc="25" dirty="0">
                <a:latin typeface="SimHei" panose="02010609060101010101" charset="-122"/>
                <a:cs typeface="SimHei" panose="02010609060101010101" charset="-122"/>
              </a:rPr>
              <a:t>络</a:t>
            </a:r>
            <a:r>
              <a:rPr sz="1050" b="1" spc="35" dirty="0">
                <a:latin typeface="SimHei" panose="02010609060101010101" charset="-122"/>
                <a:cs typeface="SimHei" panose="02010609060101010101" charset="-122"/>
              </a:rPr>
              <a:t>数据</a:t>
            </a:r>
            <a:r>
              <a:rPr sz="1050" b="1" spc="25" dirty="0">
                <a:latin typeface="SimHei" panose="02010609060101010101" charset="-122"/>
                <a:cs typeface="SimHei" panose="02010609060101010101" charset="-122"/>
              </a:rPr>
              <a:t>管</a:t>
            </a:r>
            <a:r>
              <a:rPr sz="1050" b="1" spc="35" dirty="0">
                <a:latin typeface="SimHei" panose="02010609060101010101" charset="-122"/>
                <a:cs typeface="SimHei" panose="02010609060101010101" charset="-122"/>
              </a:rPr>
              <a:t>理</a:t>
            </a:r>
            <a:r>
              <a:rPr sz="1050" b="1" spc="25" dirty="0">
                <a:latin typeface="SimHei" panose="02010609060101010101" charset="-122"/>
                <a:cs typeface="SimHei" panose="02010609060101010101" charset="-122"/>
              </a:rPr>
              <a:t>系统</a:t>
            </a:r>
            <a:endParaRPr sz="1050">
              <a:latin typeface="SimHei" panose="02010609060101010101" charset="-122"/>
              <a:cs typeface="SimHei" panose="02010609060101010101" charset="-122"/>
            </a:endParaRPr>
          </a:p>
        </p:txBody>
      </p:sp>
      <p:sp>
        <p:nvSpPr>
          <p:cNvPr id="22" name="object 22"/>
          <p:cNvSpPr/>
          <p:nvPr/>
        </p:nvSpPr>
        <p:spPr>
          <a:xfrm>
            <a:off x="500633" y="4639817"/>
            <a:ext cx="7591425" cy="581025"/>
          </a:xfrm>
          <a:custGeom>
            <a:avLst/>
            <a:gdLst/>
            <a:ahLst/>
            <a:cxnLst/>
            <a:rect l="l" t="t" r="r" b="b"/>
            <a:pathLst>
              <a:path w="7591425" h="581025">
                <a:moveTo>
                  <a:pt x="7494270" y="0"/>
                </a:moveTo>
                <a:lnTo>
                  <a:pt x="96773" y="0"/>
                </a:lnTo>
                <a:lnTo>
                  <a:pt x="59107" y="7603"/>
                </a:lnTo>
                <a:lnTo>
                  <a:pt x="28346" y="28341"/>
                </a:lnTo>
                <a:lnTo>
                  <a:pt x="7605" y="59102"/>
                </a:lnTo>
                <a:lnTo>
                  <a:pt x="0" y="96773"/>
                </a:lnTo>
                <a:lnTo>
                  <a:pt x="0" y="483869"/>
                </a:lnTo>
                <a:lnTo>
                  <a:pt x="7605" y="521536"/>
                </a:lnTo>
                <a:lnTo>
                  <a:pt x="28346" y="552297"/>
                </a:lnTo>
                <a:lnTo>
                  <a:pt x="59107" y="573038"/>
                </a:lnTo>
                <a:lnTo>
                  <a:pt x="96773" y="580643"/>
                </a:lnTo>
                <a:lnTo>
                  <a:pt x="7494270" y="580643"/>
                </a:lnTo>
                <a:lnTo>
                  <a:pt x="7531947" y="573038"/>
                </a:lnTo>
                <a:lnTo>
                  <a:pt x="7562707" y="552297"/>
                </a:lnTo>
                <a:lnTo>
                  <a:pt x="7583441" y="521536"/>
                </a:lnTo>
                <a:lnTo>
                  <a:pt x="7591044" y="483869"/>
                </a:lnTo>
                <a:lnTo>
                  <a:pt x="7591044" y="96773"/>
                </a:lnTo>
                <a:lnTo>
                  <a:pt x="7583441" y="59102"/>
                </a:lnTo>
                <a:lnTo>
                  <a:pt x="7562707" y="28341"/>
                </a:lnTo>
                <a:lnTo>
                  <a:pt x="7531947" y="7603"/>
                </a:lnTo>
                <a:lnTo>
                  <a:pt x="7494270" y="0"/>
                </a:lnTo>
                <a:close/>
              </a:path>
            </a:pathLst>
          </a:custGeom>
          <a:solidFill>
            <a:srgbClr val="DCE6F1"/>
          </a:solidFill>
        </p:spPr>
        <p:txBody>
          <a:bodyPr wrap="square" lIns="0" tIns="0" rIns="0" bIns="0" rtlCol="0"/>
          <a:lstStyle/>
          <a:p/>
        </p:txBody>
      </p:sp>
      <p:sp>
        <p:nvSpPr>
          <p:cNvPr id="23" name="object 23"/>
          <p:cNvSpPr/>
          <p:nvPr/>
        </p:nvSpPr>
        <p:spPr>
          <a:xfrm>
            <a:off x="500633" y="4639817"/>
            <a:ext cx="7591425" cy="581025"/>
          </a:xfrm>
          <a:custGeom>
            <a:avLst/>
            <a:gdLst/>
            <a:ahLst/>
            <a:cxnLst/>
            <a:rect l="l" t="t" r="r" b="b"/>
            <a:pathLst>
              <a:path w="7591425" h="581025">
                <a:moveTo>
                  <a:pt x="0" y="96773"/>
                </a:moveTo>
                <a:lnTo>
                  <a:pt x="7605" y="59102"/>
                </a:lnTo>
                <a:lnTo>
                  <a:pt x="28346" y="28341"/>
                </a:lnTo>
                <a:lnTo>
                  <a:pt x="59107" y="7603"/>
                </a:lnTo>
                <a:lnTo>
                  <a:pt x="96773" y="0"/>
                </a:lnTo>
                <a:lnTo>
                  <a:pt x="7494270" y="0"/>
                </a:lnTo>
                <a:lnTo>
                  <a:pt x="7531947" y="7603"/>
                </a:lnTo>
                <a:lnTo>
                  <a:pt x="7562707" y="28341"/>
                </a:lnTo>
                <a:lnTo>
                  <a:pt x="7583441" y="59102"/>
                </a:lnTo>
                <a:lnTo>
                  <a:pt x="7591044" y="96773"/>
                </a:lnTo>
                <a:lnTo>
                  <a:pt x="7591044" y="483869"/>
                </a:lnTo>
                <a:lnTo>
                  <a:pt x="7583441" y="521536"/>
                </a:lnTo>
                <a:lnTo>
                  <a:pt x="7562707" y="552297"/>
                </a:lnTo>
                <a:lnTo>
                  <a:pt x="7531947" y="573038"/>
                </a:lnTo>
                <a:lnTo>
                  <a:pt x="7494270" y="580643"/>
                </a:lnTo>
                <a:lnTo>
                  <a:pt x="96773" y="580643"/>
                </a:lnTo>
                <a:lnTo>
                  <a:pt x="59107" y="573038"/>
                </a:lnTo>
                <a:lnTo>
                  <a:pt x="28346" y="552297"/>
                </a:lnTo>
                <a:lnTo>
                  <a:pt x="7605" y="521536"/>
                </a:lnTo>
                <a:lnTo>
                  <a:pt x="0" y="483869"/>
                </a:lnTo>
                <a:lnTo>
                  <a:pt x="0" y="96773"/>
                </a:lnTo>
                <a:close/>
              </a:path>
            </a:pathLst>
          </a:custGeom>
          <a:ln w="25400">
            <a:solidFill>
              <a:srgbClr val="385D89"/>
            </a:solidFill>
          </a:ln>
        </p:spPr>
        <p:txBody>
          <a:bodyPr wrap="square" lIns="0" tIns="0" rIns="0" bIns="0" rtlCol="0"/>
          <a:lstStyle/>
          <a:p/>
        </p:txBody>
      </p:sp>
      <p:sp>
        <p:nvSpPr>
          <p:cNvPr id="24" name="object 24"/>
          <p:cNvSpPr txBox="1"/>
          <p:nvPr/>
        </p:nvSpPr>
        <p:spPr>
          <a:xfrm>
            <a:off x="517136" y="4749190"/>
            <a:ext cx="7558405" cy="354965"/>
          </a:xfrm>
          <a:prstGeom prst="rect">
            <a:avLst/>
          </a:prstGeom>
        </p:spPr>
        <p:txBody>
          <a:bodyPr vert="horz" wrap="square" lIns="0" tIns="13970" rIns="0" bIns="0" rtlCol="0">
            <a:spAutoFit/>
          </a:bodyPr>
          <a:lstStyle/>
          <a:p>
            <a:pPr algn="ctr">
              <a:lnSpc>
                <a:spcPct val="100000"/>
              </a:lnSpc>
              <a:spcBef>
                <a:spcPts val="110"/>
              </a:spcBef>
            </a:pPr>
            <a:r>
              <a:rPr sz="2150" b="1" dirty="0">
                <a:solidFill>
                  <a:srgbClr val="FF0000"/>
                </a:solidFill>
                <a:latin typeface="Arial" panose="020B0604020202020204"/>
                <a:cs typeface="Arial" panose="020B0604020202020204"/>
              </a:rPr>
              <a:t>Planora</a:t>
            </a:r>
            <a:r>
              <a:rPr sz="2150" b="1" spc="10" dirty="0">
                <a:solidFill>
                  <a:srgbClr val="FF0000"/>
                </a:solidFill>
                <a:latin typeface="SimHei" panose="02010609060101010101" charset="-122"/>
                <a:cs typeface="SimHei" panose="02010609060101010101" charset="-122"/>
              </a:rPr>
              <a:t>开发的创</a:t>
            </a:r>
            <a:r>
              <a:rPr sz="2150" b="1" dirty="0">
                <a:solidFill>
                  <a:srgbClr val="FF0000"/>
                </a:solidFill>
                <a:latin typeface="SimHei" panose="02010609060101010101" charset="-122"/>
                <a:cs typeface="SimHei" panose="02010609060101010101" charset="-122"/>
              </a:rPr>
              <a:t>建</a:t>
            </a:r>
            <a:r>
              <a:rPr sz="2150" b="1" spc="10" dirty="0">
                <a:solidFill>
                  <a:srgbClr val="FF0000"/>
                </a:solidFill>
                <a:latin typeface="SimHei" panose="02010609060101010101" charset="-122"/>
                <a:cs typeface="SimHei" panose="02010609060101010101" charset="-122"/>
              </a:rPr>
              <a:t>数</a:t>
            </a:r>
            <a:r>
              <a:rPr sz="2150" b="1" dirty="0">
                <a:solidFill>
                  <a:srgbClr val="FF0000"/>
                </a:solidFill>
                <a:latin typeface="SimHei" panose="02010609060101010101" charset="-122"/>
                <a:cs typeface="SimHei" panose="02010609060101010101" charset="-122"/>
              </a:rPr>
              <a:t>字孪生</a:t>
            </a:r>
            <a:r>
              <a:rPr sz="2150" b="1" spc="10" dirty="0">
                <a:solidFill>
                  <a:srgbClr val="FF0000"/>
                </a:solidFill>
                <a:latin typeface="SimHei" panose="02010609060101010101" charset="-122"/>
                <a:cs typeface="SimHei" panose="02010609060101010101" charset="-122"/>
              </a:rPr>
              <a:t>的</a:t>
            </a:r>
            <a:r>
              <a:rPr sz="2150" b="1" dirty="0">
                <a:solidFill>
                  <a:srgbClr val="FF0000"/>
                </a:solidFill>
                <a:latin typeface="SimHei" panose="02010609060101010101" charset="-122"/>
                <a:cs typeface="SimHei" panose="02010609060101010101" charset="-122"/>
              </a:rPr>
              <a:t>流程</a:t>
            </a:r>
            <a:endParaRPr sz="2150">
              <a:latin typeface="SimHei" panose="02010609060101010101" charset="-122"/>
              <a:cs typeface="SimHei" panose="02010609060101010101" charset="-122"/>
            </a:endParaRPr>
          </a:p>
        </p:txBody>
      </p:sp>
      <p:sp>
        <p:nvSpPr>
          <p:cNvPr id="25" name="object 25"/>
          <p:cNvSpPr/>
          <p:nvPr/>
        </p:nvSpPr>
        <p:spPr>
          <a:xfrm>
            <a:off x="2808732" y="1179575"/>
            <a:ext cx="684276" cy="743712"/>
          </a:xfrm>
          <a:prstGeom prst="rect">
            <a:avLst/>
          </a:prstGeom>
          <a:blipFill>
            <a:blip r:embed="rId6" cstate="print"/>
            <a:stretch>
              <a:fillRect/>
            </a:stretch>
          </a:blipFill>
        </p:spPr>
        <p:txBody>
          <a:bodyPr wrap="square" lIns="0" tIns="0" rIns="0" bIns="0" rtlCol="0"/>
          <a:lstStyle/>
          <a:p/>
        </p:txBody>
      </p:sp>
      <p:sp>
        <p:nvSpPr>
          <p:cNvPr id="26" name="object 26"/>
          <p:cNvSpPr/>
          <p:nvPr/>
        </p:nvSpPr>
        <p:spPr>
          <a:xfrm>
            <a:off x="684276" y="1129283"/>
            <a:ext cx="1110996" cy="659891"/>
          </a:xfrm>
          <a:prstGeom prst="rect">
            <a:avLst/>
          </a:prstGeom>
          <a:blipFill>
            <a:blip r:embed="rId7" cstate="print"/>
            <a:stretch>
              <a:fillRect/>
            </a:stretch>
          </a:blipFill>
        </p:spPr>
        <p:txBody>
          <a:bodyPr wrap="square" lIns="0" tIns="0" rIns="0" bIns="0" rtlCol="0"/>
          <a:lstStyle/>
          <a:p/>
        </p:txBody>
      </p:sp>
      <p:sp>
        <p:nvSpPr>
          <p:cNvPr id="27" name="object 27"/>
          <p:cNvSpPr/>
          <p:nvPr/>
        </p:nvSpPr>
        <p:spPr>
          <a:xfrm>
            <a:off x="707136" y="1604772"/>
            <a:ext cx="1122426" cy="834389"/>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0370" y="80517"/>
            <a:ext cx="3223895" cy="452120"/>
          </a:xfrm>
          <a:prstGeom prst="rect">
            <a:avLst/>
          </a:prstGeom>
        </p:spPr>
        <p:txBody>
          <a:bodyPr vert="horz" wrap="square" lIns="0" tIns="12065" rIns="0" bIns="0" rtlCol="0">
            <a:spAutoFit/>
          </a:bodyPr>
          <a:lstStyle/>
          <a:p>
            <a:pPr marL="12700">
              <a:lnSpc>
                <a:spcPct val="100000"/>
              </a:lnSpc>
              <a:spcBef>
                <a:spcPts val="95"/>
              </a:spcBef>
            </a:pPr>
            <a:r>
              <a:rPr dirty="0"/>
              <a:t>数</a:t>
            </a:r>
            <a:r>
              <a:rPr spc="-5" dirty="0"/>
              <a:t>字孪生</a:t>
            </a:r>
            <a:r>
              <a:rPr dirty="0"/>
              <a:t>的</a:t>
            </a:r>
            <a:r>
              <a:rPr spc="-5" dirty="0"/>
              <a:t>开发阶段</a:t>
            </a:r>
            <a:endParaRPr spc="-5" dirty="0"/>
          </a:p>
        </p:txBody>
      </p:sp>
      <p:sp>
        <p:nvSpPr>
          <p:cNvPr id="3" name="object 3"/>
          <p:cNvSpPr txBox="1"/>
          <p:nvPr/>
        </p:nvSpPr>
        <p:spPr>
          <a:xfrm>
            <a:off x="1655445" y="663066"/>
            <a:ext cx="599757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SimHei" panose="02010609060101010101" charset="-122"/>
                <a:cs typeface="SimHei" panose="02010609060101010101" charset="-122"/>
              </a:rPr>
              <a:t>处理设计、计算、云和</a:t>
            </a:r>
            <a:r>
              <a:rPr sz="2400" spc="-580" dirty="0">
                <a:latin typeface="SimHei" panose="02010609060101010101" charset="-122"/>
                <a:cs typeface="SimHei" panose="02010609060101010101" charset="-122"/>
              </a:rPr>
              <a:t> </a:t>
            </a:r>
            <a:r>
              <a:rPr sz="2400" spc="-20" dirty="0">
                <a:latin typeface="Arial" panose="020B0604020202020204"/>
                <a:cs typeface="Arial" panose="020B0604020202020204"/>
              </a:rPr>
              <a:t>Web</a:t>
            </a:r>
            <a:r>
              <a:rPr sz="2400" spc="-40" dirty="0">
                <a:latin typeface="Arial" panose="020B0604020202020204"/>
                <a:cs typeface="Arial" panose="020B0604020202020204"/>
              </a:rPr>
              <a:t> </a:t>
            </a:r>
            <a:r>
              <a:rPr sz="2400" dirty="0">
                <a:latin typeface="SimHei" panose="02010609060101010101" charset="-122"/>
                <a:cs typeface="SimHei" panose="02010609060101010101" charset="-122"/>
              </a:rPr>
              <a:t>服务的网络信息</a:t>
            </a:r>
            <a:endParaRPr sz="2400">
              <a:latin typeface="SimHei" panose="02010609060101010101" charset="-122"/>
              <a:cs typeface="SimHei" panose="02010609060101010101" charset="-122"/>
            </a:endParaRPr>
          </a:p>
        </p:txBody>
      </p:sp>
      <p:sp>
        <p:nvSpPr>
          <p:cNvPr id="4" name="object 4"/>
          <p:cNvSpPr/>
          <p:nvPr/>
        </p:nvSpPr>
        <p:spPr>
          <a:xfrm>
            <a:off x="1449324" y="1679448"/>
            <a:ext cx="1200912" cy="1597152"/>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695955" y="2113788"/>
            <a:ext cx="749807" cy="58521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6990588" y="2225039"/>
            <a:ext cx="749807" cy="585216"/>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511296" y="1667255"/>
            <a:ext cx="1182624" cy="1609344"/>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5623559" y="1667255"/>
            <a:ext cx="1318260" cy="1645920"/>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993444" y="3337636"/>
            <a:ext cx="1533525" cy="758190"/>
          </a:xfrm>
          <a:prstGeom prst="rect">
            <a:avLst/>
          </a:prstGeom>
        </p:spPr>
        <p:txBody>
          <a:bodyPr vert="horz" wrap="square" lIns="0" tIns="12700" rIns="0" bIns="0" rtlCol="0">
            <a:spAutoFit/>
          </a:bodyPr>
          <a:lstStyle/>
          <a:p>
            <a:pPr marL="299085" indent="-287020">
              <a:lnSpc>
                <a:spcPct val="100000"/>
              </a:lnSpc>
              <a:spcBef>
                <a:spcPts val="100"/>
              </a:spcBef>
              <a:buFont typeface="Wingdings" panose="05000000000000000000"/>
              <a:buChar char=""/>
              <a:tabLst>
                <a:tab pos="299085" algn="l"/>
                <a:tab pos="299720" algn="l"/>
              </a:tabLst>
            </a:pPr>
            <a:r>
              <a:rPr sz="1200" b="1" spc="-5" dirty="0">
                <a:solidFill>
                  <a:srgbClr val="548ED4"/>
                </a:solidFill>
                <a:latin typeface="SimHei" panose="02010609060101010101" charset="-122"/>
                <a:cs typeface="SimHei" panose="02010609060101010101" charset="-122"/>
              </a:rPr>
              <a:t>数据传输到数据库</a:t>
            </a:r>
            <a:endParaRPr sz="1200">
              <a:latin typeface="SimHei" panose="02010609060101010101" charset="-122"/>
              <a:cs typeface="SimHei" panose="02010609060101010101" charset="-122"/>
            </a:endParaRPr>
          </a:p>
          <a:p>
            <a:pPr>
              <a:lnSpc>
                <a:spcPct val="100000"/>
              </a:lnSpc>
              <a:spcBef>
                <a:spcPts val="5"/>
              </a:spcBef>
            </a:pPr>
            <a:endParaRPr sz="1250">
              <a:latin typeface="Times New Roman" panose="02020603050405020304"/>
              <a:cs typeface="Times New Roman" panose="02020603050405020304"/>
            </a:endParaRPr>
          </a:p>
          <a:p>
            <a:pPr marL="12700">
              <a:lnSpc>
                <a:spcPct val="100000"/>
              </a:lnSpc>
            </a:pPr>
            <a:r>
              <a:rPr sz="1200" b="1" spc="-5" dirty="0">
                <a:solidFill>
                  <a:srgbClr val="548ED4"/>
                </a:solidFill>
                <a:latin typeface="SimHei" panose="02010609060101010101" charset="-122"/>
                <a:cs typeface="SimHei" panose="02010609060101010101" charset="-122"/>
              </a:rPr>
              <a:t>可用于</a:t>
            </a:r>
            <a:endParaRPr sz="1200">
              <a:latin typeface="SimHei" panose="02010609060101010101" charset="-122"/>
              <a:cs typeface="SimHei" panose="02010609060101010101" charset="-122"/>
            </a:endParaRPr>
          </a:p>
          <a:p>
            <a:pPr marL="12700">
              <a:lnSpc>
                <a:spcPct val="100000"/>
              </a:lnSpc>
            </a:pPr>
            <a:r>
              <a:rPr sz="1200" b="1" spc="5" dirty="0">
                <a:solidFill>
                  <a:srgbClr val="548ED4"/>
                </a:solidFill>
                <a:latin typeface="SimHei" panose="02010609060101010101" charset="-122"/>
                <a:cs typeface="SimHei" panose="02010609060101010101" charset="-122"/>
              </a:rPr>
              <a:t>不同</a:t>
            </a:r>
            <a:r>
              <a:rPr sz="1200" b="1" spc="-5" dirty="0">
                <a:solidFill>
                  <a:srgbClr val="548ED4"/>
                </a:solidFill>
                <a:latin typeface="SimHei" panose="02010609060101010101" charset="-122"/>
                <a:cs typeface="SimHei" panose="02010609060101010101" charset="-122"/>
              </a:rPr>
              <a:t>的</a:t>
            </a:r>
            <a:r>
              <a:rPr sz="1200" b="1" spc="-305" dirty="0">
                <a:solidFill>
                  <a:srgbClr val="548ED4"/>
                </a:solidFill>
                <a:latin typeface="SimHei" panose="02010609060101010101" charset="-122"/>
                <a:cs typeface="SimHei" panose="02010609060101010101" charset="-122"/>
              </a:rPr>
              <a:t> </a:t>
            </a:r>
            <a:r>
              <a:rPr sz="1200" b="1" dirty="0">
                <a:solidFill>
                  <a:srgbClr val="548ED4"/>
                </a:solidFill>
                <a:latin typeface="Arial" panose="020B0604020202020204"/>
                <a:cs typeface="Arial" panose="020B0604020202020204"/>
              </a:rPr>
              <a:t>Web</a:t>
            </a:r>
            <a:r>
              <a:rPr sz="1200" b="1" spc="-10" dirty="0">
                <a:solidFill>
                  <a:srgbClr val="548ED4"/>
                </a:solidFill>
                <a:latin typeface="Arial" panose="020B0604020202020204"/>
                <a:cs typeface="Arial" panose="020B0604020202020204"/>
              </a:rPr>
              <a:t> </a:t>
            </a:r>
            <a:r>
              <a:rPr sz="1200" b="1" spc="5" dirty="0">
                <a:solidFill>
                  <a:srgbClr val="548ED4"/>
                </a:solidFill>
                <a:latin typeface="SimHei" panose="02010609060101010101" charset="-122"/>
                <a:cs typeface="SimHei" panose="02010609060101010101" charset="-122"/>
              </a:rPr>
              <a:t>服务</a:t>
            </a:r>
            <a:endParaRPr sz="1200">
              <a:latin typeface="SimHei" panose="02010609060101010101" charset="-122"/>
              <a:cs typeface="SimHei" panose="02010609060101010101" charset="-122"/>
            </a:endParaRPr>
          </a:p>
        </p:txBody>
      </p:sp>
      <p:sp>
        <p:nvSpPr>
          <p:cNvPr id="10" name="object 10"/>
          <p:cNvSpPr txBox="1"/>
          <p:nvPr/>
        </p:nvSpPr>
        <p:spPr>
          <a:xfrm>
            <a:off x="1745742" y="1320165"/>
            <a:ext cx="2631440" cy="299720"/>
          </a:xfrm>
          <a:prstGeom prst="rect">
            <a:avLst/>
          </a:prstGeom>
        </p:spPr>
        <p:txBody>
          <a:bodyPr vert="horz" wrap="square" lIns="0" tIns="12700" rIns="0" bIns="0" rtlCol="0">
            <a:spAutoFit/>
          </a:bodyPr>
          <a:lstStyle/>
          <a:p>
            <a:pPr marL="12700">
              <a:lnSpc>
                <a:spcPct val="100000"/>
              </a:lnSpc>
              <a:spcBef>
                <a:spcPts val="100"/>
              </a:spcBef>
              <a:tabLst>
                <a:tab pos="2074545" algn="l"/>
              </a:tabLst>
            </a:pPr>
            <a:r>
              <a:rPr sz="2700" spc="-7" baseline="2000" dirty="0">
                <a:latin typeface="Calibri" panose="020F0502020204030204"/>
                <a:cs typeface="Calibri" panose="020F0502020204030204"/>
              </a:rPr>
              <a:t>EDB</a:t>
            </a:r>
            <a:r>
              <a:rPr sz="2700" baseline="2000" dirty="0">
                <a:latin typeface="Calibri" panose="020F0502020204030204"/>
                <a:cs typeface="Calibri" panose="020F0502020204030204"/>
              </a:rPr>
              <a:t> 0	</a:t>
            </a:r>
            <a:r>
              <a:rPr sz="1800" spc="-5" dirty="0">
                <a:latin typeface="Calibri" panose="020F0502020204030204"/>
                <a:cs typeface="Calibri" panose="020F0502020204030204"/>
              </a:rPr>
              <a:t>EDB</a:t>
            </a:r>
            <a:r>
              <a:rPr sz="1800" spc="-80" dirty="0">
                <a:latin typeface="Calibri" panose="020F0502020204030204"/>
                <a:cs typeface="Calibri" panose="020F0502020204030204"/>
              </a:rPr>
              <a:t> </a:t>
            </a:r>
            <a:r>
              <a:rPr sz="1800" dirty="0">
                <a:latin typeface="Calibri" panose="020F0502020204030204"/>
                <a:cs typeface="Calibri" panose="020F0502020204030204"/>
              </a:rPr>
              <a:t>1</a:t>
            </a:r>
            <a:endParaRPr sz="1800">
              <a:latin typeface="Calibri" panose="020F0502020204030204"/>
              <a:cs typeface="Calibri" panose="020F0502020204030204"/>
            </a:endParaRPr>
          </a:p>
        </p:txBody>
      </p:sp>
      <p:sp>
        <p:nvSpPr>
          <p:cNvPr id="11" name="object 11"/>
          <p:cNvSpPr txBox="1"/>
          <p:nvPr/>
        </p:nvSpPr>
        <p:spPr>
          <a:xfrm>
            <a:off x="5910198" y="1343405"/>
            <a:ext cx="5695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EDB</a:t>
            </a:r>
            <a:r>
              <a:rPr sz="1800" spc="-80" dirty="0">
                <a:latin typeface="Calibri" panose="020F0502020204030204"/>
                <a:cs typeface="Calibri" panose="020F0502020204030204"/>
              </a:rPr>
              <a:t> </a:t>
            </a:r>
            <a:r>
              <a:rPr sz="1800" dirty="0">
                <a:latin typeface="Calibri" panose="020F0502020204030204"/>
                <a:cs typeface="Calibri" panose="020F0502020204030204"/>
              </a:rPr>
              <a:t>2</a:t>
            </a:r>
            <a:endParaRPr sz="1800">
              <a:latin typeface="Calibri" panose="020F0502020204030204"/>
              <a:cs typeface="Calibri" panose="020F0502020204030204"/>
            </a:endParaRPr>
          </a:p>
        </p:txBody>
      </p:sp>
      <p:sp>
        <p:nvSpPr>
          <p:cNvPr id="12" name="object 12"/>
          <p:cNvSpPr txBox="1"/>
          <p:nvPr/>
        </p:nvSpPr>
        <p:spPr>
          <a:xfrm>
            <a:off x="3306826" y="3366896"/>
            <a:ext cx="1198880" cy="757555"/>
          </a:xfrm>
          <a:prstGeom prst="rect">
            <a:avLst/>
          </a:prstGeom>
        </p:spPr>
        <p:txBody>
          <a:bodyPr vert="horz" wrap="square" lIns="0" tIns="12700" rIns="0" bIns="0" rtlCol="0">
            <a:spAutoFit/>
          </a:bodyPr>
          <a:lstStyle/>
          <a:p>
            <a:pPr marL="299085" indent="-287020">
              <a:lnSpc>
                <a:spcPct val="100000"/>
              </a:lnSpc>
              <a:spcBef>
                <a:spcPts val="100"/>
              </a:spcBef>
              <a:buFont typeface="Wingdings" panose="05000000000000000000"/>
              <a:buChar char=""/>
              <a:tabLst>
                <a:tab pos="299085" algn="l"/>
                <a:tab pos="299720" algn="l"/>
              </a:tabLst>
            </a:pPr>
            <a:r>
              <a:rPr sz="1200" b="1" spc="-5" dirty="0">
                <a:solidFill>
                  <a:srgbClr val="548ED4"/>
                </a:solidFill>
                <a:latin typeface="SimHei" panose="02010609060101010101" charset="-122"/>
                <a:cs typeface="SimHei" panose="02010609060101010101" charset="-122"/>
              </a:rPr>
              <a:t>拓扑审查</a:t>
            </a:r>
            <a:endParaRPr sz="1200">
              <a:latin typeface="SimHei" panose="02010609060101010101" charset="-122"/>
              <a:cs typeface="SimHei" panose="02010609060101010101" charset="-122"/>
            </a:endParaRPr>
          </a:p>
          <a:p>
            <a:pPr>
              <a:lnSpc>
                <a:spcPct val="100000"/>
              </a:lnSpc>
            </a:pPr>
            <a:endParaRPr sz="1250">
              <a:latin typeface="Times New Roman" panose="02020603050405020304"/>
              <a:cs typeface="Times New Roman" panose="02020603050405020304"/>
            </a:endParaRPr>
          </a:p>
          <a:p>
            <a:pPr marL="12700">
              <a:lnSpc>
                <a:spcPct val="100000"/>
              </a:lnSpc>
            </a:pPr>
            <a:r>
              <a:rPr sz="1200" b="1" spc="-5" dirty="0">
                <a:solidFill>
                  <a:srgbClr val="548ED4"/>
                </a:solidFill>
                <a:latin typeface="SimHei" panose="02010609060101010101" charset="-122"/>
                <a:cs typeface="SimHei" panose="02010609060101010101" charset="-122"/>
              </a:rPr>
              <a:t>可用于</a:t>
            </a:r>
            <a:endParaRPr sz="1200">
              <a:latin typeface="SimHei" panose="02010609060101010101" charset="-122"/>
              <a:cs typeface="SimHei" panose="02010609060101010101" charset="-122"/>
            </a:endParaRPr>
          </a:p>
          <a:p>
            <a:pPr marL="12700">
              <a:lnSpc>
                <a:spcPct val="100000"/>
              </a:lnSpc>
            </a:pPr>
            <a:r>
              <a:rPr sz="1200" b="1" dirty="0">
                <a:solidFill>
                  <a:srgbClr val="548ED4"/>
                </a:solidFill>
                <a:latin typeface="SimHei" panose="02010609060101010101" charset="-122"/>
                <a:cs typeface="SimHei" panose="02010609060101010101" charset="-122"/>
              </a:rPr>
              <a:t>不同</a:t>
            </a:r>
            <a:r>
              <a:rPr sz="1200" b="1" spc="-5" dirty="0">
                <a:solidFill>
                  <a:srgbClr val="548ED4"/>
                </a:solidFill>
                <a:latin typeface="SimHei" panose="02010609060101010101" charset="-122"/>
                <a:cs typeface="SimHei" panose="02010609060101010101" charset="-122"/>
              </a:rPr>
              <a:t>的</a:t>
            </a:r>
            <a:r>
              <a:rPr sz="1200" b="1" spc="-335" dirty="0">
                <a:solidFill>
                  <a:srgbClr val="548ED4"/>
                </a:solidFill>
                <a:latin typeface="SimHei" panose="02010609060101010101" charset="-122"/>
                <a:cs typeface="SimHei" panose="02010609060101010101" charset="-122"/>
              </a:rPr>
              <a:t> </a:t>
            </a:r>
            <a:r>
              <a:rPr sz="1200" b="1" dirty="0">
                <a:solidFill>
                  <a:srgbClr val="548ED4"/>
                </a:solidFill>
                <a:latin typeface="Arial" panose="020B0604020202020204"/>
                <a:cs typeface="Arial" panose="020B0604020202020204"/>
              </a:rPr>
              <a:t>Web</a:t>
            </a:r>
            <a:r>
              <a:rPr sz="1200" b="1" spc="-35" dirty="0">
                <a:solidFill>
                  <a:srgbClr val="548ED4"/>
                </a:solidFill>
                <a:latin typeface="Arial" panose="020B0604020202020204"/>
                <a:cs typeface="Arial" panose="020B0604020202020204"/>
              </a:rPr>
              <a:t> </a:t>
            </a:r>
            <a:r>
              <a:rPr sz="1200" b="1" dirty="0">
                <a:solidFill>
                  <a:srgbClr val="548ED4"/>
                </a:solidFill>
                <a:latin typeface="SimHei" panose="02010609060101010101" charset="-122"/>
                <a:cs typeface="SimHei" panose="02010609060101010101" charset="-122"/>
              </a:rPr>
              <a:t>服务</a:t>
            </a:r>
            <a:endParaRPr sz="1200">
              <a:latin typeface="SimHei" panose="02010609060101010101" charset="-122"/>
              <a:cs typeface="SimHei" panose="02010609060101010101" charset="-122"/>
            </a:endParaRPr>
          </a:p>
        </p:txBody>
      </p:sp>
      <p:sp>
        <p:nvSpPr>
          <p:cNvPr id="13" name="object 13"/>
          <p:cNvSpPr txBox="1"/>
          <p:nvPr/>
        </p:nvSpPr>
        <p:spPr>
          <a:xfrm>
            <a:off x="5476113" y="3352292"/>
            <a:ext cx="1198880" cy="940435"/>
          </a:xfrm>
          <a:prstGeom prst="rect">
            <a:avLst/>
          </a:prstGeom>
        </p:spPr>
        <p:txBody>
          <a:bodyPr vert="horz" wrap="square" lIns="0" tIns="12700" rIns="0" bIns="0" rtlCol="0">
            <a:spAutoFit/>
          </a:bodyPr>
          <a:lstStyle/>
          <a:p>
            <a:pPr marL="299085" indent="-287020">
              <a:lnSpc>
                <a:spcPct val="100000"/>
              </a:lnSpc>
              <a:spcBef>
                <a:spcPts val="100"/>
              </a:spcBef>
              <a:buFont typeface="Wingdings" panose="05000000000000000000"/>
              <a:buChar char=""/>
              <a:tabLst>
                <a:tab pos="299085" algn="l"/>
                <a:tab pos="299720" algn="l"/>
              </a:tabLst>
            </a:pPr>
            <a:r>
              <a:rPr sz="1200" b="1" spc="-5" dirty="0">
                <a:solidFill>
                  <a:srgbClr val="548ED4"/>
                </a:solidFill>
                <a:latin typeface="SimHei" panose="02010609060101010101" charset="-122"/>
                <a:cs typeface="SimHei" panose="02010609060101010101" charset="-122"/>
              </a:rPr>
              <a:t>网络校准</a:t>
            </a:r>
            <a:endParaRPr sz="1200">
              <a:latin typeface="SimHei" panose="02010609060101010101" charset="-122"/>
              <a:cs typeface="SimHei" panose="02010609060101010101" charset="-122"/>
            </a:endParaRPr>
          </a:p>
          <a:p>
            <a:pPr>
              <a:lnSpc>
                <a:spcPct val="100000"/>
              </a:lnSpc>
            </a:pPr>
            <a:endParaRPr sz="1250">
              <a:latin typeface="Times New Roman" panose="02020603050405020304"/>
              <a:cs typeface="Times New Roman" panose="02020603050405020304"/>
            </a:endParaRPr>
          </a:p>
          <a:p>
            <a:pPr marL="12700">
              <a:lnSpc>
                <a:spcPct val="100000"/>
              </a:lnSpc>
              <a:spcBef>
                <a:spcPts val="5"/>
              </a:spcBef>
            </a:pPr>
            <a:r>
              <a:rPr sz="1200" b="1" spc="-5" dirty="0">
                <a:solidFill>
                  <a:srgbClr val="548ED4"/>
                </a:solidFill>
                <a:latin typeface="SimHei" panose="02010609060101010101" charset="-122"/>
                <a:cs typeface="SimHei" panose="02010609060101010101" charset="-122"/>
              </a:rPr>
              <a:t>可用于</a:t>
            </a:r>
            <a:endParaRPr sz="1200">
              <a:latin typeface="SimHei" panose="02010609060101010101" charset="-122"/>
              <a:cs typeface="SimHei" panose="02010609060101010101" charset="-122"/>
            </a:endParaRPr>
          </a:p>
          <a:p>
            <a:pPr marL="12700" marR="5080">
              <a:lnSpc>
                <a:spcPct val="100000"/>
              </a:lnSpc>
            </a:pPr>
            <a:r>
              <a:rPr sz="1200" b="1" spc="5" dirty="0">
                <a:solidFill>
                  <a:srgbClr val="548ED4"/>
                </a:solidFill>
                <a:latin typeface="SimHei" panose="02010609060101010101" charset="-122"/>
                <a:cs typeface="SimHei" panose="02010609060101010101" charset="-122"/>
              </a:rPr>
              <a:t>不同</a:t>
            </a:r>
            <a:r>
              <a:rPr sz="1200" b="1" spc="-5" dirty="0">
                <a:solidFill>
                  <a:srgbClr val="548ED4"/>
                </a:solidFill>
                <a:latin typeface="SimHei" panose="02010609060101010101" charset="-122"/>
                <a:cs typeface="SimHei" panose="02010609060101010101" charset="-122"/>
              </a:rPr>
              <a:t>的</a:t>
            </a:r>
            <a:r>
              <a:rPr sz="1200" b="1" spc="-340" dirty="0">
                <a:solidFill>
                  <a:srgbClr val="548ED4"/>
                </a:solidFill>
                <a:latin typeface="SimHei" panose="02010609060101010101" charset="-122"/>
                <a:cs typeface="SimHei" panose="02010609060101010101" charset="-122"/>
              </a:rPr>
              <a:t> </a:t>
            </a:r>
            <a:r>
              <a:rPr sz="1200" b="1" dirty="0">
                <a:solidFill>
                  <a:srgbClr val="548ED4"/>
                </a:solidFill>
                <a:latin typeface="Arial" panose="020B0604020202020204"/>
                <a:cs typeface="Arial" panose="020B0604020202020204"/>
              </a:rPr>
              <a:t>Web</a:t>
            </a:r>
            <a:r>
              <a:rPr sz="1200" b="1" spc="-45" dirty="0">
                <a:solidFill>
                  <a:srgbClr val="548ED4"/>
                </a:solidFill>
                <a:latin typeface="Arial" panose="020B0604020202020204"/>
                <a:cs typeface="Arial" panose="020B0604020202020204"/>
              </a:rPr>
              <a:t> </a:t>
            </a:r>
            <a:r>
              <a:rPr sz="1200" b="1" spc="5" dirty="0">
                <a:solidFill>
                  <a:srgbClr val="548ED4"/>
                </a:solidFill>
                <a:latin typeface="SimHei" panose="02010609060101010101" charset="-122"/>
                <a:cs typeface="SimHei" panose="02010609060101010101" charset="-122"/>
              </a:rPr>
              <a:t>服务 </a:t>
            </a:r>
            <a:r>
              <a:rPr sz="1200" b="1" spc="-5" dirty="0">
                <a:solidFill>
                  <a:srgbClr val="548ED4"/>
                </a:solidFill>
                <a:latin typeface="SimHei" panose="02010609060101010101" charset="-122"/>
                <a:cs typeface="SimHei" panose="02010609060101010101" charset="-122"/>
              </a:rPr>
              <a:t>水力计算</a:t>
            </a:r>
            <a:endParaRPr sz="1200">
              <a:latin typeface="SimHei" panose="02010609060101010101" charset="-122"/>
              <a:cs typeface="SimHei" panose="02010609060101010101" charset="-122"/>
            </a:endParaRPr>
          </a:p>
        </p:txBody>
      </p:sp>
      <p:sp>
        <p:nvSpPr>
          <p:cNvPr id="14" name="object 14"/>
          <p:cNvSpPr/>
          <p:nvPr/>
        </p:nvSpPr>
        <p:spPr>
          <a:xfrm>
            <a:off x="249936" y="4216908"/>
            <a:ext cx="2820924" cy="795528"/>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2650235" y="4456176"/>
            <a:ext cx="3171443" cy="836676"/>
          </a:xfrm>
          <a:prstGeom prst="rect">
            <a:avLst/>
          </a:prstGeom>
          <a:blipFill>
            <a:blip r:embed="rId6" cstate="print"/>
            <a:stretch>
              <a:fillRect/>
            </a:stretch>
          </a:blipFill>
        </p:spPr>
        <p:txBody>
          <a:bodyPr wrap="square" lIns="0" tIns="0" rIns="0" bIns="0" rtlCol="0"/>
          <a:lstStyle/>
          <a:p/>
        </p:txBody>
      </p:sp>
      <p:sp>
        <p:nvSpPr>
          <p:cNvPr id="16" name="object 16"/>
          <p:cNvSpPr/>
          <p:nvPr/>
        </p:nvSpPr>
        <p:spPr>
          <a:xfrm>
            <a:off x="5724144" y="4351020"/>
            <a:ext cx="2880359" cy="891540"/>
          </a:xfrm>
          <a:prstGeom prst="rect">
            <a:avLst/>
          </a:prstGeom>
          <a:blipFill>
            <a:blip r:embed="rId7" cstate="print"/>
            <a:stretch>
              <a:fillRect/>
            </a:stretch>
          </a:blipFill>
        </p:spPr>
        <p:txBody>
          <a:bodyPr wrap="square" lIns="0" tIns="0" rIns="0" bIns="0" rtlCol="0"/>
          <a:lstStyle/>
          <a:p/>
        </p:txBody>
      </p:sp>
      <p:sp>
        <p:nvSpPr>
          <p:cNvPr id="17" name="object 17"/>
          <p:cNvSpPr/>
          <p:nvPr/>
        </p:nvSpPr>
        <p:spPr>
          <a:xfrm>
            <a:off x="4957571" y="2325623"/>
            <a:ext cx="749808" cy="585215"/>
          </a:xfrm>
          <a:prstGeom prst="rect">
            <a:avLst/>
          </a:prstGeom>
          <a:blipFill>
            <a:blip r:embed="rId2" cstate="print"/>
            <a:stretch>
              <a:fillRect/>
            </a:stretch>
          </a:blipFill>
        </p:spPr>
        <p:txBody>
          <a:bodyPr wrap="square" lIns="0" tIns="0" rIns="0" bIns="0" rtlCol="0"/>
          <a:lstStyle/>
          <a:p/>
        </p:txBody>
      </p:sp>
      <p:sp>
        <p:nvSpPr>
          <p:cNvPr id="18" name="object 18"/>
          <p:cNvSpPr/>
          <p:nvPr/>
        </p:nvSpPr>
        <p:spPr>
          <a:xfrm>
            <a:off x="7815071" y="1075944"/>
            <a:ext cx="576580" cy="3115310"/>
          </a:xfrm>
          <a:custGeom>
            <a:avLst/>
            <a:gdLst/>
            <a:ahLst/>
            <a:cxnLst/>
            <a:rect l="l" t="t" r="r" b="b"/>
            <a:pathLst>
              <a:path w="576579" h="3115310">
                <a:moveTo>
                  <a:pt x="480059" y="0"/>
                </a:moveTo>
                <a:lnTo>
                  <a:pt x="96011" y="0"/>
                </a:lnTo>
                <a:lnTo>
                  <a:pt x="58614" y="7536"/>
                </a:lnTo>
                <a:lnTo>
                  <a:pt x="28098" y="28098"/>
                </a:lnTo>
                <a:lnTo>
                  <a:pt x="7536" y="58614"/>
                </a:lnTo>
                <a:lnTo>
                  <a:pt x="0" y="96011"/>
                </a:lnTo>
                <a:lnTo>
                  <a:pt x="0" y="3019043"/>
                </a:lnTo>
                <a:lnTo>
                  <a:pt x="7536" y="3056441"/>
                </a:lnTo>
                <a:lnTo>
                  <a:pt x="28098" y="3086957"/>
                </a:lnTo>
                <a:lnTo>
                  <a:pt x="58614" y="3107519"/>
                </a:lnTo>
                <a:lnTo>
                  <a:pt x="96011" y="3115055"/>
                </a:lnTo>
                <a:lnTo>
                  <a:pt x="480059" y="3115055"/>
                </a:lnTo>
                <a:lnTo>
                  <a:pt x="517457" y="3107519"/>
                </a:lnTo>
                <a:lnTo>
                  <a:pt x="547973" y="3086957"/>
                </a:lnTo>
                <a:lnTo>
                  <a:pt x="568535" y="3056441"/>
                </a:lnTo>
                <a:lnTo>
                  <a:pt x="576072" y="3019043"/>
                </a:lnTo>
                <a:lnTo>
                  <a:pt x="576072" y="96011"/>
                </a:lnTo>
                <a:lnTo>
                  <a:pt x="568535" y="58614"/>
                </a:lnTo>
                <a:lnTo>
                  <a:pt x="547973" y="28098"/>
                </a:lnTo>
                <a:lnTo>
                  <a:pt x="517457" y="7536"/>
                </a:lnTo>
                <a:lnTo>
                  <a:pt x="480059" y="0"/>
                </a:lnTo>
                <a:close/>
              </a:path>
            </a:pathLst>
          </a:custGeom>
          <a:solidFill>
            <a:srgbClr val="DAE2F3"/>
          </a:solidFill>
        </p:spPr>
        <p:txBody>
          <a:bodyPr wrap="square" lIns="0" tIns="0" rIns="0" bIns="0" rtlCol="0"/>
          <a:lstStyle/>
          <a:p/>
        </p:txBody>
      </p:sp>
      <p:sp>
        <p:nvSpPr>
          <p:cNvPr id="19" name="object 19"/>
          <p:cNvSpPr/>
          <p:nvPr/>
        </p:nvSpPr>
        <p:spPr>
          <a:xfrm>
            <a:off x="7815071" y="1075944"/>
            <a:ext cx="576580" cy="3115310"/>
          </a:xfrm>
          <a:custGeom>
            <a:avLst/>
            <a:gdLst/>
            <a:ahLst/>
            <a:cxnLst/>
            <a:rect l="l" t="t" r="r" b="b"/>
            <a:pathLst>
              <a:path w="576579" h="3115310">
                <a:moveTo>
                  <a:pt x="96011" y="0"/>
                </a:moveTo>
                <a:lnTo>
                  <a:pt x="58614" y="7536"/>
                </a:lnTo>
                <a:lnTo>
                  <a:pt x="28098" y="28098"/>
                </a:lnTo>
                <a:lnTo>
                  <a:pt x="7536" y="58614"/>
                </a:lnTo>
                <a:lnTo>
                  <a:pt x="0" y="96011"/>
                </a:lnTo>
                <a:lnTo>
                  <a:pt x="0" y="3019043"/>
                </a:lnTo>
                <a:lnTo>
                  <a:pt x="7536" y="3056441"/>
                </a:lnTo>
                <a:lnTo>
                  <a:pt x="28098" y="3086957"/>
                </a:lnTo>
                <a:lnTo>
                  <a:pt x="58614" y="3107519"/>
                </a:lnTo>
                <a:lnTo>
                  <a:pt x="96011" y="3115055"/>
                </a:lnTo>
                <a:lnTo>
                  <a:pt x="480059" y="3115055"/>
                </a:lnTo>
                <a:lnTo>
                  <a:pt x="517457" y="3107519"/>
                </a:lnTo>
                <a:lnTo>
                  <a:pt x="547973" y="3086957"/>
                </a:lnTo>
                <a:lnTo>
                  <a:pt x="568535" y="3056441"/>
                </a:lnTo>
                <a:lnTo>
                  <a:pt x="576072" y="3019043"/>
                </a:lnTo>
                <a:lnTo>
                  <a:pt x="576072" y="96011"/>
                </a:lnTo>
                <a:lnTo>
                  <a:pt x="568535" y="58614"/>
                </a:lnTo>
                <a:lnTo>
                  <a:pt x="547973" y="28098"/>
                </a:lnTo>
                <a:lnTo>
                  <a:pt x="517457" y="7536"/>
                </a:lnTo>
                <a:lnTo>
                  <a:pt x="480059" y="0"/>
                </a:lnTo>
                <a:lnTo>
                  <a:pt x="96011" y="0"/>
                </a:lnTo>
                <a:close/>
              </a:path>
            </a:pathLst>
          </a:custGeom>
          <a:ln w="9528">
            <a:solidFill>
              <a:srgbClr val="4471C4"/>
            </a:solidFill>
            <a:prstDash val="sysDot"/>
          </a:ln>
        </p:spPr>
        <p:txBody>
          <a:bodyPr wrap="square" lIns="0" tIns="0" rIns="0" bIns="0" rtlCol="0"/>
          <a:lstStyle/>
          <a:p/>
        </p:txBody>
      </p:sp>
      <p:sp>
        <p:nvSpPr>
          <p:cNvPr id="20" name="object 20"/>
          <p:cNvSpPr txBox="1"/>
          <p:nvPr/>
        </p:nvSpPr>
        <p:spPr>
          <a:xfrm>
            <a:off x="8034528" y="1304289"/>
            <a:ext cx="179070" cy="1725930"/>
          </a:xfrm>
          <a:prstGeom prst="rect">
            <a:avLst/>
          </a:prstGeom>
        </p:spPr>
        <p:txBody>
          <a:bodyPr vert="horz" wrap="square" lIns="0" tIns="13970" rIns="0" bIns="0" rtlCol="0">
            <a:spAutoFit/>
          </a:bodyPr>
          <a:lstStyle/>
          <a:p>
            <a:pPr algn="just">
              <a:lnSpc>
                <a:spcPct val="100000"/>
              </a:lnSpc>
              <a:spcBef>
                <a:spcPts val="110"/>
              </a:spcBef>
            </a:pPr>
            <a:r>
              <a:rPr sz="1400" dirty="0">
                <a:latin typeface="SimHei" panose="02010609060101010101" charset="-122"/>
                <a:cs typeface="SimHei" panose="02010609060101010101" charset="-122"/>
              </a:rPr>
              <a:t>供 </a:t>
            </a:r>
            <a:r>
              <a:rPr sz="1400" dirty="0">
                <a:latin typeface="SimHei" panose="02010609060101010101" charset="-122"/>
                <a:cs typeface="SimHei" panose="02010609060101010101" charset="-122"/>
              </a:rPr>
              <a:t>热 </a:t>
            </a:r>
            <a:r>
              <a:rPr sz="1400" dirty="0">
                <a:latin typeface="SimHei" panose="02010609060101010101" charset="-122"/>
                <a:cs typeface="SimHei" panose="02010609060101010101" charset="-122"/>
              </a:rPr>
              <a:t>网 络 数 字 </a:t>
            </a:r>
            <a:r>
              <a:rPr sz="1400" dirty="0">
                <a:latin typeface="SimHei" panose="02010609060101010101" charset="-122"/>
                <a:cs typeface="SimHei" panose="02010609060101010101" charset="-122"/>
              </a:rPr>
              <a:t>模 </a:t>
            </a:r>
            <a:r>
              <a:rPr sz="1400" dirty="0">
                <a:latin typeface="SimHei" panose="02010609060101010101" charset="-122"/>
                <a:cs typeface="SimHei" panose="02010609060101010101" charset="-122"/>
              </a:rPr>
              <a:t>型</a:t>
            </a:r>
            <a:endParaRPr sz="1400">
              <a:latin typeface="SimHei" panose="02010609060101010101" charset="-122"/>
              <a:cs typeface="SimHei" panose="02010609060101010101" charset="-122"/>
            </a:endParaRPr>
          </a:p>
        </p:txBody>
      </p:sp>
      <p:sp>
        <p:nvSpPr>
          <p:cNvPr id="21" name="object 21"/>
          <p:cNvSpPr txBox="1"/>
          <p:nvPr/>
        </p:nvSpPr>
        <p:spPr>
          <a:xfrm>
            <a:off x="8034528" y="3001137"/>
            <a:ext cx="178435" cy="239395"/>
          </a:xfrm>
          <a:prstGeom prst="rect">
            <a:avLst/>
          </a:prstGeom>
        </p:spPr>
        <p:txBody>
          <a:bodyPr vert="horz" wrap="square" lIns="0" tIns="12700" rIns="0" bIns="0" rtlCol="0">
            <a:spAutoFit/>
          </a:bodyPr>
          <a:lstStyle/>
          <a:p>
            <a:pPr>
              <a:lnSpc>
                <a:spcPct val="100000"/>
              </a:lnSpc>
              <a:spcBef>
                <a:spcPts val="100"/>
              </a:spcBef>
            </a:pPr>
            <a:r>
              <a:rPr sz="1400" b="1" dirty="0">
                <a:solidFill>
                  <a:srgbClr val="FF0000"/>
                </a:solidFill>
                <a:latin typeface="Arial" panose="020B0604020202020204"/>
                <a:cs typeface="Arial" panose="020B0604020202020204"/>
              </a:rPr>
              <a:t>—</a:t>
            </a:r>
            <a:endParaRPr sz="1400">
              <a:latin typeface="Arial" panose="020B0604020202020204"/>
              <a:cs typeface="Arial" panose="020B0604020202020204"/>
            </a:endParaRPr>
          </a:p>
        </p:txBody>
      </p:sp>
      <p:sp>
        <p:nvSpPr>
          <p:cNvPr id="22" name="object 22"/>
          <p:cNvSpPr txBox="1"/>
          <p:nvPr/>
        </p:nvSpPr>
        <p:spPr>
          <a:xfrm>
            <a:off x="8060435" y="3214497"/>
            <a:ext cx="128905" cy="666750"/>
          </a:xfrm>
          <a:prstGeom prst="rect">
            <a:avLst/>
          </a:prstGeom>
        </p:spPr>
        <p:txBody>
          <a:bodyPr vert="horz" wrap="square" lIns="0" tIns="12700" rIns="0" bIns="0" rtlCol="0">
            <a:spAutoFit/>
          </a:bodyPr>
          <a:lstStyle/>
          <a:p>
            <a:pPr indent="4445" algn="just">
              <a:lnSpc>
                <a:spcPct val="100000"/>
              </a:lnSpc>
              <a:spcBef>
                <a:spcPts val="100"/>
              </a:spcBef>
            </a:pPr>
            <a:r>
              <a:rPr sz="1400" b="1" dirty="0">
                <a:solidFill>
                  <a:srgbClr val="FF0000"/>
                </a:solidFill>
                <a:latin typeface="Arial" panose="020B0604020202020204"/>
                <a:cs typeface="Arial" panose="020B0604020202020204"/>
              </a:rPr>
              <a:t>E  </a:t>
            </a:r>
            <a:r>
              <a:rPr sz="1400" b="1" dirty="0">
                <a:solidFill>
                  <a:srgbClr val="FF0000"/>
                </a:solidFill>
                <a:latin typeface="Arial" panose="020B0604020202020204"/>
                <a:cs typeface="Arial" panose="020B0604020202020204"/>
              </a:rPr>
              <a:t>D  B</a:t>
            </a:r>
            <a:endParaRPr sz="1400">
              <a:latin typeface="Arial" panose="020B0604020202020204"/>
              <a:cs typeface="Arial" panose="020B060402020202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6152" y="80517"/>
            <a:ext cx="5170170" cy="452120"/>
          </a:xfrm>
          <a:prstGeom prst="rect">
            <a:avLst/>
          </a:prstGeom>
        </p:spPr>
        <p:txBody>
          <a:bodyPr vert="horz" wrap="square" lIns="0" tIns="12065" rIns="0" bIns="0" rtlCol="0">
            <a:spAutoFit/>
          </a:bodyPr>
          <a:lstStyle/>
          <a:p>
            <a:pPr marL="12700">
              <a:lnSpc>
                <a:spcPct val="100000"/>
              </a:lnSpc>
              <a:spcBef>
                <a:spcPts val="95"/>
              </a:spcBef>
            </a:pPr>
            <a:r>
              <a:rPr spc="5" dirty="0"/>
              <a:t>数字孪生也</a:t>
            </a:r>
            <a:r>
              <a:rPr spc="-15" dirty="0"/>
              <a:t>是</a:t>
            </a:r>
            <a:r>
              <a:rPr dirty="0">
                <a:latin typeface="Arial" panose="020B0604020202020204"/>
                <a:cs typeface="Arial" panose="020B0604020202020204"/>
              </a:rPr>
              <a:t>Planora</a:t>
            </a:r>
            <a:r>
              <a:rPr dirty="0"/>
              <a:t>服务</a:t>
            </a:r>
            <a:r>
              <a:rPr spc="-5" dirty="0"/>
              <a:t>的</a:t>
            </a:r>
            <a:r>
              <a:rPr dirty="0"/>
              <a:t>基</a:t>
            </a:r>
            <a:r>
              <a:rPr spc="-5" dirty="0"/>
              <a:t>础</a:t>
            </a:r>
            <a:endParaRPr spc="-5" dirty="0"/>
          </a:p>
        </p:txBody>
      </p:sp>
      <p:sp>
        <p:nvSpPr>
          <p:cNvPr id="3" name="object 3"/>
          <p:cNvSpPr txBox="1"/>
          <p:nvPr/>
        </p:nvSpPr>
        <p:spPr>
          <a:xfrm>
            <a:off x="1193393" y="708405"/>
            <a:ext cx="3944620" cy="4565650"/>
          </a:xfrm>
          <a:prstGeom prst="rect">
            <a:avLst/>
          </a:prstGeom>
        </p:spPr>
        <p:txBody>
          <a:bodyPr vert="horz" wrap="square" lIns="0" tIns="12065" rIns="0" bIns="0" rtlCol="0">
            <a:spAutoFit/>
          </a:bodyPr>
          <a:lstStyle/>
          <a:p>
            <a:pPr marL="12700" marR="210820">
              <a:lnSpc>
                <a:spcPct val="143000"/>
              </a:lnSpc>
              <a:spcBef>
                <a:spcPts val="95"/>
              </a:spcBef>
            </a:pPr>
            <a:r>
              <a:rPr sz="1600" b="1" spc="15" dirty="0">
                <a:solidFill>
                  <a:srgbClr val="C00000"/>
                </a:solidFill>
                <a:latin typeface="SimHei" panose="02010609060101010101" charset="-122"/>
                <a:cs typeface="SimHei" panose="02010609060101010101" charset="-122"/>
              </a:rPr>
              <a:t>数</a:t>
            </a:r>
            <a:r>
              <a:rPr sz="1600" b="1" spc="10" dirty="0">
                <a:solidFill>
                  <a:srgbClr val="C00000"/>
                </a:solidFill>
                <a:latin typeface="SimHei" panose="02010609060101010101" charset="-122"/>
                <a:cs typeface="SimHei" panose="02010609060101010101" charset="-122"/>
              </a:rPr>
              <a:t>字</a:t>
            </a:r>
            <a:r>
              <a:rPr sz="1600" b="1" spc="15" dirty="0">
                <a:solidFill>
                  <a:srgbClr val="C00000"/>
                </a:solidFill>
                <a:latin typeface="SimHei" panose="02010609060101010101" charset="-122"/>
                <a:cs typeface="SimHei" panose="02010609060101010101" charset="-122"/>
              </a:rPr>
              <a:t>孪</a:t>
            </a:r>
            <a:r>
              <a:rPr sz="1600" b="1" spc="10" dirty="0">
                <a:solidFill>
                  <a:srgbClr val="C00000"/>
                </a:solidFill>
                <a:latin typeface="SimHei" panose="02010609060101010101" charset="-122"/>
                <a:cs typeface="SimHei" panose="02010609060101010101" charset="-122"/>
              </a:rPr>
              <a:t>生是</a:t>
            </a:r>
            <a:r>
              <a:rPr sz="1600" b="1" spc="15" dirty="0">
                <a:solidFill>
                  <a:srgbClr val="C00000"/>
                </a:solidFill>
                <a:latin typeface="SimHei" panose="02010609060101010101" charset="-122"/>
                <a:cs typeface="SimHei" panose="02010609060101010101" charset="-122"/>
              </a:rPr>
              <a:t>能</a:t>
            </a:r>
            <a:r>
              <a:rPr sz="1600" b="1" spc="10" dirty="0">
                <a:solidFill>
                  <a:srgbClr val="C00000"/>
                </a:solidFill>
                <a:latin typeface="SimHei" panose="02010609060101010101" charset="-122"/>
                <a:cs typeface="SimHei" panose="02010609060101010101" charset="-122"/>
              </a:rPr>
              <a:t>源</a:t>
            </a:r>
            <a:r>
              <a:rPr sz="1600" b="1" spc="15" dirty="0">
                <a:solidFill>
                  <a:srgbClr val="C00000"/>
                </a:solidFill>
                <a:latin typeface="SimHei" panose="02010609060101010101" charset="-122"/>
                <a:cs typeface="SimHei" panose="02010609060101010101" charset="-122"/>
              </a:rPr>
              <a:t>公</a:t>
            </a:r>
            <a:r>
              <a:rPr sz="1600" b="1" spc="10" dirty="0">
                <a:solidFill>
                  <a:srgbClr val="C00000"/>
                </a:solidFill>
                <a:latin typeface="SimHei" panose="02010609060101010101" charset="-122"/>
                <a:cs typeface="SimHei" panose="02010609060101010101" charset="-122"/>
              </a:rPr>
              <a:t>司</a:t>
            </a:r>
            <a:r>
              <a:rPr sz="1600" b="1" spc="15" dirty="0">
                <a:solidFill>
                  <a:srgbClr val="C00000"/>
                </a:solidFill>
                <a:latin typeface="SimHei" panose="02010609060101010101" charset="-122"/>
                <a:cs typeface="SimHei" panose="02010609060101010101" charset="-122"/>
              </a:rPr>
              <a:t>所</a:t>
            </a:r>
            <a:r>
              <a:rPr sz="1600" b="1" spc="10" dirty="0">
                <a:solidFill>
                  <a:srgbClr val="C00000"/>
                </a:solidFill>
                <a:latin typeface="SimHei" panose="02010609060101010101" charset="-122"/>
                <a:cs typeface="SimHei" panose="02010609060101010101" charset="-122"/>
              </a:rPr>
              <a:t>有业</a:t>
            </a:r>
            <a:r>
              <a:rPr sz="1600" b="1" spc="15" dirty="0">
                <a:solidFill>
                  <a:srgbClr val="C00000"/>
                </a:solidFill>
                <a:latin typeface="SimHei" panose="02010609060101010101" charset="-122"/>
                <a:cs typeface="SimHei" panose="02010609060101010101" charset="-122"/>
              </a:rPr>
              <a:t>务</a:t>
            </a:r>
            <a:r>
              <a:rPr sz="1600" b="1" spc="10" dirty="0">
                <a:solidFill>
                  <a:srgbClr val="C00000"/>
                </a:solidFill>
                <a:latin typeface="SimHei" panose="02010609060101010101" charset="-122"/>
                <a:cs typeface="SimHei" panose="02010609060101010101" charset="-122"/>
              </a:rPr>
              <a:t>活</a:t>
            </a:r>
            <a:r>
              <a:rPr sz="1600" b="1" spc="15" dirty="0">
                <a:solidFill>
                  <a:srgbClr val="C00000"/>
                </a:solidFill>
                <a:latin typeface="SimHei" panose="02010609060101010101" charset="-122"/>
                <a:cs typeface="SimHei" panose="02010609060101010101" charset="-122"/>
              </a:rPr>
              <a:t>动</a:t>
            </a:r>
            <a:r>
              <a:rPr sz="1600" b="1" spc="10" dirty="0">
                <a:solidFill>
                  <a:srgbClr val="C00000"/>
                </a:solidFill>
                <a:latin typeface="SimHei" panose="02010609060101010101" charset="-122"/>
                <a:cs typeface="SimHei" panose="02010609060101010101" charset="-122"/>
              </a:rPr>
              <a:t>的</a:t>
            </a:r>
            <a:r>
              <a:rPr sz="1600" b="1" spc="15" dirty="0">
                <a:solidFill>
                  <a:srgbClr val="C00000"/>
                </a:solidFill>
                <a:latin typeface="SimHei" panose="02010609060101010101" charset="-122"/>
                <a:cs typeface="SimHei" panose="02010609060101010101" charset="-122"/>
              </a:rPr>
              <a:t>基</a:t>
            </a:r>
            <a:r>
              <a:rPr sz="1600" b="1" spc="10" dirty="0">
                <a:solidFill>
                  <a:srgbClr val="C00000"/>
                </a:solidFill>
                <a:latin typeface="SimHei" panose="02010609060101010101" charset="-122"/>
                <a:cs typeface="SimHei" panose="02010609060101010101" charset="-122"/>
              </a:rPr>
              <a:t>础 </a:t>
            </a:r>
            <a:r>
              <a:rPr sz="1600" b="1" spc="15" dirty="0">
                <a:solidFill>
                  <a:srgbClr val="C00000"/>
                </a:solidFill>
                <a:latin typeface="SimHei" panose="02010609060101010101" charset="-122"/>
                <a:cs typeface="SimHei" panose="02010609060101010101" charset="-122"/>
              </a:rPr>
              <a:t>数</a:t>
            </a:r>
            <a:r>
              <a:rPr sz="1600" b="1" spc="10" dirty="0">
                <a:solidFill>
                  <a:srgbClr val="C00000"/>
                </a:solidFill>
                <a:latin typeface="SimHei" panose="02010609060101010101" charset="-122"/>
                <a:cs typeface="SimHei" panose="02010609060101010101" charset="-122"/>
              </a:rPr>
              <a:t>字</a:t>
            </a:r>
            <a:r>
              <a:rPr sz="1600" b="1" spc="15" dirty="0">
                <a:solidFill>
                  <a:srgbClr val="C00000"/>
                </a:solidFill>
                <a:latin typeface="SimHei" panose="02010609060101010101" charset="-122"/>
                <a:cs typeface="SimHei" panose="02010609060101010101" charset="-122"/>
              </a:rPr>
              <a:t>孪</a:t>
            </a:r>
            <a:r>
              <a:rPr sz="1600" b="1" spc="10" dirty="0">
                <a:solidFill>
                  <a:srgbClr val="C00000"/>
                </a:solidFill>
                <a:latin typeface="SimHei" panose="02010609060101010101" charset="-122"/>
                <a:cs typeface="SimHei" panose="02010609060101010101" charset="-122"/>
              </a:rPr>
              <a:t>生常</a:t>
            </a:r>
            <a:r>
              <a:rPr sz="1600" b="1" spc="15" dirty="0">
                <a:solidFill>
                  <a:srgbClr val="C00000"/>
                </a:solidFill>
                <a:latin typeface="SimHei" panose="02010609060101010101" charset="-122"/>
                <a:cs typeface="SimHei" panose="02010609060101010101" charset="-122"/>
              </a:rPr>
              <a:t>被</a:t>
            </a:r>
            <a:r>
              <a:rPr sz="1600" b="1" spc="10" dirty="0">
                <a:solidFill>
                  <a:srgbClr val="C00000"/>
                </a:solidFill>
                <a:latin typeface="SimHei" panose="02010609060101010101" charset="-122"/>
                <a:cs typeface="SimHei" panose="02010609060101010101" charset="-122"/>
              </a:rPr>
              <a:t>用于</a:t>
            </a:r>
            <a:endParaRPr sz="1600">
              <a:latin typeface="SimHei" panose="02010609060101010101" charset="-122"/>
              <a:cs typeface="SimHei" panose="02010609060101010101" charset="-122"/>
            </a:endParaRPr>
          </a:p>
          <a:p>
            <a:pPr marL="927100">
              <a:lnSpc>
                <a:spcPct val="100000"/>
              </a:lnSpc>
              <a:spcBef>
                <a:spcPts val="830"/>
              </a:spcBef>
            </a:pPr>
            <a:r>
              <a:rPr sz="1600" b="1" spc="15" dirty="0">
                <a:solidFill>
                  <a:srgbClr val="C00000"/>
                </a:solidFill>
                <a:latin typeface="SimHei" panose="02010609060101010101" charset="-122"/>
                <a:cs typeface="SimHei" panose="02010609060101010101" charset="-122"/>
              </a:rPr>
              <a:t>水</a:t>
            </a:r>
            <a:r>
              <a:rPr sz="1600" b="1" spc="10" dirty="0">
                <a:solidFill>
                  <a:srgbClr val="C00000"/>
                </a:solidFill>
                <a:latin typeface="SimHei" panose="02010609060101010101" charset="-122"/>
                <a:cs typeface="SimHei" panose="02010609060101010101" charset="-122"/>
              </a:rPr>
              <a:t>力</a:t>
            </a:r>
            <a:r>
              <a:rPr sz="1600" b="1" spc="15" dirty="0">
                <a:solidFill>
                  <a:srgbClr val="C00000"/>
                </a:solidFill>
                <a:latin typeface="SimHei" panose="02010609060101010101" charset="-122"/>
                <a:cs typeface="SimHei" panose="02010609060101010101" charset="-122"/>
              </a:rPr>
              <a:t>计</a:t>
            </a:r>
            <a:r>
              <a:rPr sz="1600" b="1" spc="10" dirty="0">
                <a:solidFill>
                  <a:srgbClr val="C00000"/>
                </a:solidFill>
                <a:latin typeface="SimHei" panose="02010609060101010101" charset="-122"/>
                <a:cs typeface="SimHei" panose="02010609060101010101" charset="-122"/>
              </a:rPr>
              <a:t>算</a:t>
            </a:r>
            <a:endParaRPr sz="1600">
              <a:latin typeface="SimHei" panose="02010609060101010101" charset="-122"/>
              <a:cs typeface="SimHei" panose="02010609060101010101" charset="-122"/>
            </a:endParaRPr>
          </a:p>
          <a:p>
            <a:pPr marL="698500" marR="140335">
              <a:lnSpc>
                <a:spcPct val="143000"/>
              </a:lnSpc>
            </a:pPr>
            <a:r>
              <a:rPr sz="1600" b="1" spc="30" dirty="0">
                <a:solidFill>
                  <a:srgbClr val="C00000"/>
                </a:solidFill>
                <a:latin typeface="SimHei" panose="02010609060101010101" charset="-122"/>
                <a:cs typeface="SimHei" panose="02010609060101010101" charset="-122"/>
              </a:rPr>
              <a:t>在</a:t>
            </a:r>
            <a:r>
              <a:rPr sz="1600" b="1" spc="15" dirty="0">
                <a:solidFill>
                  <a:srgbClr val="C00000"/>
                </a:solidFill>
                <a:latin typeface="SimHei" panose="02010609060101010101" charset="-122"/>
                <a:cs typeface="SimHei" panose="02010609060101010101" charset="-122"/>
              </a:rPr>
              <a:t>供热网</a:t>
            </a:r>
            <a:r>
              <a:rPr sz="1600" b="1" spc="10" dirty="0">
                <a:solidFill>
                  <a:srgbClr val="C00000"/>
                </a:solidFill>
                <a:latin typeface="SimHei" panose="02010609060101010101" charset="-122"/>
                <a:cs typeface="SimHei" panose="02010609060101010101" charset="-122"/>
              </a:rPr>
              <a:t>络</a:t>
            </a:r>
            <a:r>
              <a:rPr sz="1600" b="1" spc="15" dirty="0">
                <a:solidFill>
                  <a:srgbClr val="C00000"/>
                </a:solidFill>
                <a:latin typeface="SimHei" panose="02010609060101010101" charset="-122"/>
                <a:cs typeface="SimHei" panose="02010609060101010101" charset="-122"/>
              </a:rPr>
              <a:t>和</a:t>
            </a:r>
            <a:r>
              <a:rPr sz="1600" b="1" spc="10" dirty="0">
                <a:solidFill>
                  <a:srgbClr val="C00000"/>
                </a:solidFill>
                <a:latin typeface="SimHei" panose="02010609060101010101" charset="-122"/>
                <a:cs typeface="SimHei" panose="02010609060101010101" charset="-122"/>
              </a:rPr>
              <a:t>不同</a:t>
            </a:r>
            <a:r>
              <a:rPr sz="1600" b="1" spc="15" dirty="0">
                <a:solidFill>
                  <a:srgbClr val="C00000"/>
                </a:solidFill>
                <a:latin typeface="SimHei" panose="02010609060101010101" charset="-122"/>
                <a:cs typeface="SimHei" panose="02010609060101010101" charset="-122"/>
              </a:rPr>
              <a:t>热</a:t>
            </a:r>
            <a:r>
              <a:rPr sz="1600" b="1" spc="10" dirty="0">
                <a:solidFill>
                  <a:srgbClr val="C00000"/>
                </a:solidFill>
                <a:latin typeface="SimHei" panose="02010609060101010101" charset="-122"/>
                <a:cs typeface="SimHei" panose="02010609060101010101" charset="-122"/>
              </a:rPr>
              <a:t>源</a:t>
            </a:r>
            <a:r>
              <a:rPr sz="1600" b="1" spc="15" dirty="0">
                <a:solidFill>
                  <a:srgbClr val="C00000"/>
                </a:solidFill>
                <a:latin typeface="SimHei" panose="02010609060101010101" charset="-122"/>
                <a:cs typeface="SimHei" panose="02010609060101010101" charset="-122"/>
              </a:rPr>
              <a:t>厂</a:t>
            </a:r>
            <a:r>
              <a:rPr sz="1600" b="1" spc="10" dirty="0">
                <a:solidFill>
                  <a:srgbClr val="C00000"/>
                </a:solidFill>
                <a:latin typeface="SimHei" panose="02010609060101010101" charset="-122"/>
                <a:cs typeface="SimHei" panose="02010609060101010101" charset="-122"/>
              </a:rPr>
              <a:t>的设</a:t>
            </a:r>
            <a:r>
              <a:rPr sz="1600" b="1" spc="15" dirty="0">
                <a:solidFill>
                  <a:srgbClr val="C00000"/>
                </a:solidFill>
                <a:latin typeface="SimHei" panose="02010609060101010101" charset="-122"/>
                <a:cs typeface="SimHei" panose="02010609060101010101" charset="-122"/>
              </a:rPr>
              <a:t>计</a:t>
            </a:r>
            <a:r>
              <a:rPr sz="1600" b="1" spc="10" dirty="0">
                <a:solidFill>
                  <a:srgbClr val="C00000"/>
                </a:solidFill>
                <a:latin typeface="SimHei" panose="02010609060101010101" charset="-122"/>
                <a:cs typeface="SimHei" panose="02010609060101010101" charset="-122"/>
              </a:rPr>
              <a:t>中 </a:t>
            </a:r>
            <a:r>
              <a:rPr sz="1600" b="1" spc="30" dirty="0">
                <a:solidFill>
                  <a:srgbClr val="C00000"/>
                </a:solidFill>
                <a:latin typeface="SimHei" panose="02010609060101010101" charset="-122"/>
                <a:cs typeface="SimHei" panose="02010609060101010101" charset="-122"/>
              </a:rPr>
              <a:t>准</a:t>
            </a:r>
            <a:r>
              <a:rPr sz="1600" b="1" spc="15" dirty="0">
                <a:solidFill>
                  <a:srgbClr val="C00000"/>
                </a:solidFill>
                <a:latin typeface="SimHei" panose="02010609060101010101" charset="-122"/>
                <a:cs typeface="SimHei" panose="02010609060101010101" charset="-122"/>
              </a:rPr>
              <a:t>备供热</a:t>
            </a:r>
            <a:r>
              <a:rPr sz="1600" b="1" spc="10" dirty="0">
                <a:solidFill>
                  <a:srgbClr val="C00000"/>
                </a:solidFill>
                <a:latin typeface="SimHei" panose="02010609060101010101" charset="-122"/>
                <a:cs typeface="SimHei" panose="02010609060101010101" charset="-122"/>
              </a:rPr>
              <a:t>公</a:t>
            </a:r>
            <a:r>
              <a:rPr sz="1600" b="1" spc="15" dirty="0">
                <a:solidFill>
                  <a:srgbClr val="C00000"/>
                </a:solidFill>
                <a:latin typeface="SimHei" panose="02010609060101010101" charset="-122"/>
                <a:cs typeface="SimHei" panose="02010609060101010101" charset="-122"/>
              </a:rPr>
              <a:t>司</a:t>
            </a:r>
            <a:r>
              <a:rPr sz="1600" b="1" spc="10" dirty="0">
                <a:solidFill>
                  <a:srgbClr val="C00000"/>
                </a:solidFill>
                <a:latin typeface="SimHei" panose="02010609060101010101" charset="-122"/>
                <a:cs typeface="SimHei" panose="02010609060101010101" charset="-122"/>
              </a:rPr>
              <a:t>的发</a:t>
            </a:r>
            <a:r>
              <a:rPr sz="1600" b="1" spc="15" dirty="0">
                <a:solidFill>
                  <a:srgbClr val="C00000"/>
                </a:solidFill>
                <a:latin typeface="SimHei" panose="02010609060101010101" charset="-122"/>
                <a:cs typeface="SimHei" panose="02010609060101010101" charset="-122"/>
              </a:rPr>
              <a:t>展</a:t>
            </a:r>
            <a:r>
              <a:rPr sz="1600" b="1" spc="10" dirty="0">
                <a:solidFill>
                  <a:srgbClr val="C00000"/>
                </a:solidFill>
                <a:latin typeface="SimHei" panose="02010609060101010101" charset="-122"/>
                <a:cs typeface="SimHei" panose="02010609060101010101" charset="-122"/>
              </a:rPr>
              <a:t>计划</a:t>
            </a:r>
            <a:endParaRPr sz="1600">
              <a:latin typeface="SimHei" panose="02010609060101010101" charset="-122"/>
              <a:cs typeface="SimHei" panose="02010609060101010101" charset="-122"/>
            </a:endParaRPr>
          </a:p>
          <a:p>
            <a:pPr marL="698500" marR="5080" indent="-686435">
              <a:lnSpc>
                <a:spcPct val="143000"/>
              </a:lnSpc>
              <a:spcBef>
                <a:spcPts val="5"/>
              </a:spcBef>
            </a:pPr>
            <a:r>
              <a:rPr sz="1600" b="1" spc="15" dirty="0">
                <a:solidFill>
                  <a:srgbClr val="C00000"/>
                </a:solidFill>
                <a:latin typeface="SimHei" panose="02010609060101010101" charset="-122"/>
                <a:cs typeface="SimHei" panose="02010609060101010101" charset="-122"/>
              </a:rPr>
              <a:t>从</a:t>
            </a:r>
            <a:r>
              <a:rPr sz="1600" b="1" spc="10" dirty="0">
                <a:solidFill>
                  <a:srgbClr val="C00000"/>
                </a:solidFill>
                <a:latin typeface="SimHei" panose="02010609060101010101" charset="-122"/>
                <a:cs typeface="SimHei" panose="02010609060101010101" charset="-122"/>
              </a:rPr>
              <a:t>不</a:t>
            </a:r>
            <a:r>
              <a:rPr sz="1600" b="1" spc="15" dirty="0">
                <a:solidFill>
                  <a:srgbClr val="C00000"/>
                </a:solidFill>
                <a:latin typeface="SimHei" panose="02010609060101010101" charset="-122"/>
                <a:cs typeface="SimHei" panose="02010609060101010101" charset="-122"/>
              </a:rPr>
              <a:t>同</a:t>
            </a:r>
            <a:r>
              <a:rPr sz="1600" b="1" spc="10" dirty="0">
                <a:solidFill>
                  <a:srgbClr val="C00000"/>
                </a:solidFill>
                <a:latin typeface="SimHei" panose="02010609060101010101" charset="-122"/>
                <a:cs typeface="SimHei" panose="02010609060101010101" charset="-122"/>
              </a:rPr>
              <a:t>的物</a:t>
            </a:r>
            <a:r>
              <a:rPr sz="1600" b="1" spc="15" dirty="0">
                <a:solidFill>
                  <a:srgbClr val="C00000"/>
                </a:solidFill>
                <a:latin typeface="SimHei" panose="02010609060101010101" charset="-122"/>
                <a:cs typeface="SimHei" panose="02010609060101010101" charset="-122"/>
              </a:rPr>
              <a:t>联</a:t>
            </a:r>
            <a:r>
              <a:rPr sz="1600" b="1" spc="10" dirty="0">
                <a:solidFill>
                  <a:srgbClr val="C00000"/>
                </a:solidFill>
                <a:latin typeface="SimHei" panose="02010609060101010101" charset="-122"/>
                <a:cs typeface="SimHei" panose="02010609060101010101" charset="-122"/>
              </a:rPr>
              <a:t>网</a:t>
            </a:r>
            <a:r>
              <a:rPr sz="1600" b="1" spc="15" dirty="0">
                <a:solidFill>
                  <a:srgbClr val="C00000"/>
                </a:solidFill>
                <a:latin typeface="SimHei" panose="02010609060101010101" charset="-122"/>
                <a:cs typeface="SimHei" panose="02010609060101010101" charset="-122"/>
              </a:rPr>
              <a:t>点</a:t>
            </a:r>
            <a:r>
              <a:rPr sz="1600" b="1" spc="10" dirty="0">
                <a:solidFill>
                  <a:srgbClr val="C00000"/>
                </a:solidFill>
                <a:latin typeface="SimHei" panose="02010609060101010101" charset="-122"/>
                <a:cs typeface="SimHei" panose="02010609060101010101" charset="-122"/>
              </a:rPr>
              <a:t>接</a:t>
            </a:r>
            <a:r>
              <a:rPr sz="1600" b="1" spc="15" dirty="0">
                <a:solidFill>
                  <a:srgbClr val="C00000"/>
                </a:solidFill>
                <a:latin typeface="SimHei" panose="02010609060101010101" charset="-122"/>
                <a:cs typeface="SimHei" panose="02010609060101010101" charset="-122"/>
              </a:rPr>
              <a:t>收</a:t>
            </a:r>
            <a:r>
              <a:rPr sz="1600" b="1" spc="10" dirty="0">
                <a:solidFill>
                  <a:srgbClr val="C00000"/>
                </a:solidFill>
                <a:latin typeface="SimHei" panose="02010609060101010101" charset="-122"/>
                <a:cs typeface="SimHei" panose="02010609060101010101" charset="-122"/>
              </a:rPr>
              <a:t>的信</a:t>
            </a:r>
            <a:r>
              <a:rPr sz="1600" b="1" spc="15" dirty="0">
                <a:solidFill>
                  <a:srgbClr val="C00000"/>
                </a:solidFill>
                <a:latin typeface="SimHei" panose="02010609060101010101" charset="-122"/>
                <a:cs typeface="SimHei" panose="02010609060101010101" charset="-122"/>
              </a:rPr>
              <a:t>息</a:t>
            </a:r>
            <a:r>
              <a:rPr sz="1600" b="1" spc="10" dirty="0">
                <a:solidFill>
                  <a:srgbClr val="C00000"/>
                </a:solidFill>
                <a:latin typeface="SimHei" panose="02010609060101010101" charset="-122"/>
                <a:cs typeface="SimHei" panose="02010609060101010101" charset="-122"/>
              </a:rPr>
              <a:t>可</a:t>
            </a:r>
            <a:r>
              <a:rPr sz="1600" b="1" spc="15" dirty="0">
                <a:solidFill>
                  <a:srgbClr val="C00000"/>
                </a:solidFill>
                <a:latin typeface="SimHei" panose="02010609060101010101" charset="-122"/>
                <a:cs typeface="SimHei" panose="02010609060101010101" charset="-122"/>
              </a:rPr>
              <a:t>以</a:t>
            </a:r>
            <a:r>
              <a:rPr sz="1600" b="1" spc="10" dirty="0">
                <a:solidFill>
                  <a:srgbClr val="C00000"/>
                </a:solidFill>
                <a:latin typeface="SimHei" panose="02010609060101010101" charset="-122"/>
                <a:cs typeface="SimHei" panose="02010609060101010101" charset="-122"/>
              </a:rPr>
              <a:t>正</a:t>
            </a:r>
            <a:r>
              <a:rPr sz="1600" b="1" spc="15" dirty="0">
                <a:solidFill>
                  <a:srgbClr val="C00000"/>
                </a:solidFill>
                <a:latin typeface="SimHei" panose="02010609060101010101" charset="-122"/>
                <a:cs typeface="SimHei" panose="02010609060101010101" charset="-122"/>
              </a:rPr>
              <a:t>确</a:t>
            </a:r>
            <a:r>
              <a:rPr sz="1600" b="1" spc="10" dirty="0">
                <a:solidFill>
                  <a:srgbClr val="C00000"/>
                </a:solidFill>
                <a:latin typeface="SimHei" panose="02010609060101010101" charset="-122"/>
                <a:cs typeface="SimHei" panose="02010609060101010101" charset="-122"/>
              </a:rPr>
              <a:t>利用 </a:t>
            </a:r>
            <a:r>
              <a:rPr sz="1600" b="1" spc="30" dirty="0">
                <a:solidFill>
                  <a:srgbClr val="C00000"/>
                </a:solidFill>
                <a:latin typeface="SimHei" panose="02010609060101010101" charset="-122"/>
                <a:cs typeface="SimHei" panose="02010609060101010101" charset="-122"/>
              </a:rPr>
              <a:t>在</a:t>
            </a:r>
            <a:r>
              <a:rPr sz="1600" b="1" spc="15" dirty="0">
                <a:solidFill>
                  <a:srgbClr val="C00000"/>
                </a:solidFill>
                <a:latin typeface="SimHei" panose="02010609060101010101" charset="-122"/>
                <a:cs typeface="SimHei" panose="02010609060101010101" charset="-122"/>
              </a:rPr>
              <a:t>设计</a:t>
            </a:r>
            <a:r>
              <a:rPr sz="1600" b="1" spc="10" dirty="0">
                <a:solidFill>
                  <a:srgbClr val="C00000"/>
                </a:solidFill>
                <a:latin typeface="SimHei" panose="02010609060101010101" charset="-122"/>
                <a:cs typeface="SimHei" panose="02010609060101010101" charset="-122"/>
              </a:rPr>
              <a:t>中</a:t>
            </a:r>
            <a:endParaRPr sz="1600">
              <a:latin typeface="SimHei" panose="02010609060101010101" charset="-122"/>
              <a:cs typeface="SimHei" panose="02010609060101010101" charset="-122"/>
            </a:endParaRPr>
          </a:p>
          <a:p>
            <a:pPr marL="698500">
              <a:lnSpc>
                <a:spcPct val="100000"/>
              </a:lnSpc>
              <a:spcBef>
                <a:spcPts val="825"/>
              </a:spcBef>
            </a:pPr>
            <a:r>
              <a:rPr sz="1600" b="1" spc="30" dirty="0">
                <a:solidFill>
                  <a:srgbClr val="C00000"/>
                </a:solidFill>
                <a:latin typeface="SimHei" panose="02010609060101010101" charset="-122"/>
                <a:cs typeface="SimHei" panose="02010609060101010101" charset="-122"/>
              </a:rPr>
              <a:t>在</a:t>
            </a:r>
            <a:r>
              <a:rPr sz="1600" b="1" spc="20" dirty="0">
                <a:solidFill>
                  <a:srgbClr val="C00000"/>
                </a:solidFill>
                <a:latin typeface="SimHei" panose="02010609060101010101" charset="-122"/>
                <a:cs typeface="SimHei" panose="02010609060101010101" charset="-122"/>
              </a:rPr>
              <a:t>供热公</a:t>
            </a:r>
            <a:r>
              <a:rPr sz="1600" b="1" spc="15" dirty="0">
                <a:solidFill>
                  <a:srgbClr val="C00000"/>
                </a:solidFill>
                <a:latin typeface="SimHei" panose="02010609060101010101" charset="-122"/>
                <a:cs typeface="SimHei" panose="02010609060101010101" charset="-122"/>
              </a:rPr>
              <a:t>司的日常运作中</a:t>
            </a:r>
            <a:endParaRPr sz="1600">
              <a:latin typeface="SimHei" panose="02010609060101010101" charset="-122"/>
              <a:cs typeface="SimHei" panose="02010609060101010101" charset="-122"/>
            </a:endParaRPr>
          </a:p>
          <a:p>
            <a:pPr marL="12700" marR="1790065" indent="685800">
              <a:lnSpc>
                <a:spcPct val="143000"/>
              </a:lnSpc>
              <a:spcBef>
                <a:spcPts val="15"/>
              </a:spcBef>
            </a:pPr>
            <a:r>
              <a:rPr sz="1600" b="1" spc="30" dirty="0">
                <a:solidFill>
                  <a:srgbClr val="C00000"/>
                </a:solidFill>
                <a:latin typeface="SimHei" panose="02010609060101010101" charset="-122"/>
                <a:cs typeface="SimHei" panose="02010609060101010101" charset="-122"/>
              </a:rPr>
              <a:t>在</a:t>
            </a:r>
            <a:r>
              <a:rPr sz="1600" b="1" spc="15" dirty="0">
                <a:solidFill>
                  <a:srgbClr val="C00000"/>
                </a:solidFill>
                <a:latin typeface="SimHei" panose="02010609060101010101" charset="-122"/>
                <a:cs typeface="SimHei" panose="02010609060101010101" charset="-122"/>
              </a:rPr>
              <a:t>不同的</a:t>
            </a:r>
            <a:r>
              <a:rPr sz="1600" b="1" spc="10" dirty="0">
                <a:solidFill>
                  <a:srgbClr val="C00000"/>
                </a:solidFill>
                <a:latin typeface="SimHei" panose="02010609060101010101" charset="-122"/>
                <a:cs typeface="SimHei" panose="02010609060101010101" charset="-122"/>
              </a:rPr>
              <a:t>应</a:t>
            </a:r>
            <a:r>
              <a:rPr sz="1600" b="1" spc="15" dirty="0">
                <a:solidFill>
                  <a:srgbClr val="C00000"/>
                </a:solidFill>
                <a:latin typeface="SimHei" panose="02010609060101010101" charset="-122"/>
                <a:cs typeface="SimHei" panose="02010609060101010101" charset="-122"/>
              </a:rPr>
              <a:t>用</a:t>
            </a:r>
            <a:r>
              <a:rPr sz="1600" b="1" spc="10" dirty="0">
                <a:solidFill>
                  <a:srgbClr val="C00000"/>
                </a:solidFill>
                <a:latin typeface="SimHei" panose="02010609060101010101" charset="-122"/>
                <a:cs typeface="SimHei" panose="02010609060101010101" charset="-122"/>
              </a:rPr>
              <a:t>中 </a:t>
            </a:r>
            <a:r>
              <a:rPr sz="1600" b="1" spc="15" dirty="0">
                <a:solidFill>
                  <a:srgbClr val="C00000"/>
                </a:solidFill>
                <a:latin typeface="SimHei" panose="02010609060101010101" charset="-122"/>
                <a:cs typeface="SimHei" panose="02010609060101010101" charset="-122"/>
              </a:rPr>
              <a:t>供</a:t>
            </a:r>
            <a:r>
              <a:rPr sz="1600" b="1" spc="10" dirty="0">
                <a:solidFill>
                  <a:srgbClr val="C00000"/>
                </a:solidFill>
                <a:latin typeface="SimHei" panose="02010609060101010101" charset="-122"/>
                <a:cs typeface="SimHei" panose="02010609060101010101" charset="-122"/>
              </a:rPr>
              <a:t>热</a:t>
            </a:r>
            <a:r>
              <a:rPr sz="1600" b="1" spc="15" dirty="0">
                <a:solidFill>
                  <a:srgbClr val="C00000"/>
                </a:solidFill>
                <a:latin typeface="SimHei" panose="02010609060101010101" charset="-122"/>
                <a:cs typeface="SimHei" panose="02010609060101010101" charset="-122"/>
              </a:rPr>
              <a:t>公</a:t>
            </a:r>
            <a:r>
              <a:rPr sz="1600" b="1" spc="10" dirty="0">
                <a:solidFill>
                  <a:srgbClr val="C00000"/>
                </a:solidFill>
                <a:latin typeface="SimHei" panose="02010609060101010101" charset="-122"/>
                <a:cs typeface="SimHei" panose="02010609060101010101" charset="-122"/>
              </a:rPr>
              <a:t>司的</a:t>
            </a:r>
            <a:r>
              <a:rPr sz="1600" b="1" spc="15" dirty="0">
                <a:solidFill>
                  <a:srgbClr val="C00000"/>
                </a:solidFill>
                <a:latin typeface="SimHei" panose="02010609060101010101" charset="-122"/>
                <a:cs typeface="SimHei" panose="02010609060101010101" charset="-122"/>
              </a:rPr>
              <a:t>信</a:t>
            </a:r>
            <a:r>
              <a:rPr sz="1600" b="1" spc="10" dirty="0">
                <a:solidFill>
                  <a:srgbClr val="C00000"/>
                </a:solidFill>
                <a:latin typeface="SimHei" panose="02010609060101010101" charset="-122"/>
                <a:cs typeface="SimHei" panose="02010609060101010101" charset="-122"/>
              </a:rPr>
              <a:t>息</a:t>
            </a:r>
            <a:r>
              <a:rPr sz="1600" b="1" spc="15" dirty="0">
                <a:solidFill>
                  <a:srgbClr val="C00000"/>
                </a:solidFill>
                <a:latin typeface="SimHei" panose="02010609060101010101" charset="-122"/>
                <a:cs typeface="SimHei" panose="02010609060101010101" charset="-122"/>
              </a:rPr>
              <a:t>可</a:t>
            </a:r>
            <a:r>
              <a:rPr sz="1600" b="1" spc="10" dirty="0">
                <a:solidFill>
                  <a:srgbClr val="C00000"/>
                </a:solidFill>
                <a:latin typeface="SimHei" panose="02010609060101010101" charset="-122"/>
                <a:cs typeface="SimHei" panose="02010609060101010101" charset="-122"/>
              </a:rPr>
              <a:t>以在</a:t>
            </a:r>
            <a:endParaRPr sz="1600">
              <a:latin typeface="SimHei" panose="02010609060101010101" charset="-122"/>
              <a:cs typeface="SimHei" panose="02010609060101010101" charset="-122"/>
            </a:endParaRPr>
          </a:p>
          <a:p>
            <a:pPr marL="698500">
              <a:lnSpc>
                <a:spcPct val="100000"/>
              </a:lnSpc>
              <a:spcBef>
                <a:spcPts val="830"/>
              </a:spcBef>
            </a:pPr>
            <a:r>
              <a:rPr sz="1600" b="1" spc="30" dirty="0">
                <a:solidFill>
                  <a:srgbClr val="C00000"/>
                </a:solidFill>
                <a:latin typeface="SimHei" panose="02010609060101010101" charset="-122"/>
                <a:cs typeface="SimHei" panose="02010609060101010101" charset="-122"/>
              </a:rPr>
              <a:t>不</a:t>
            </a:r>
            <a:r>
              <a:rPr sz="1600" b="1" spc="20" dirty="0">
                <a:solidFill>
                  <a:srgbClr val="C00000"/>
                </a:solidFill>
                <a:latin typeface="SimHei" panose="02010609060101010101" charset="-122"/>
                <a:cs typeface="SimHei" panose="02010609060101010101" charset="-122"/>
              </a:rPr>
              <a:t>同的公</a:t>
            </a:r>
            <a:r>
              <a:rPr sz="1600" b="1" spc="15" dirty="0">
                <a:solidFill>
                  <a:srgbClr val="C00000"/>
                </a:solidFill>
                <a:latin typeface="SimHei" panose="02010609060101010101" charset="-122"/>
                <a:cs typeface="SimHei" panose="02010609060101010101" charset="-122"/>
              </a:rPr>
              <a:t>司</a:t>
            </a:r>
            <a:endParaRPr sz="1600">
              <a:latin typeface="SimHei" panose="02010609060101010101" charset="-122"/>
              <a:cs typeface="SimHei" panose="02010609060101010101" charset="-122"/>
            </a:endParaRPr>
          </a:p>
          <a:p>
            <a:pPr marL="698500">
              <a:lnSpc>
                <a:spcPct val="100000"/>
              </a:lnSpc>
              <a:spcBef>
                <a:spcPts val="830"/>
              </a:spcBef>
            </a:pPr>
            <a:r>
              <a:rPr sz="1600" b="1" spc="30" dirty="0">
                <a:solidFill>
                  <a:srgbClr val="C00000"/>
                </a:solidFill>
                <a:latin typeface="SimHei" panose="02010609060101010101" charset="-122"/>
                <a:cs typeface="SimHei" panose="02010609060101010101" charset="-122"/>
              </a:rPr>
              <a:t>不</a:t>
            </a:r>
            <a:r>
              <a:rPr sz="1600" b="1" spc="15" dirty="0">
                <a:solidFill>
                  <a:srgbClr val="C00000"/>
                </a:solidFill>
                <a:latin typeface="SimHei" panose="02010609060101010101" charset="-122"/>
                <a:cs typeface="SimHei" panose="02010609060101010101" charset="-122"/>
              </a:rPr>
              <a:t>同的应</a:t>
            </a:r>
            <a:r>
              <a:rPr sz="1600" b="1" spc="10" dirty="0">
                <a:solidFill>
                  <a:srgbClr val="C00000"/>
                </a:solidFill>
                <a:latin typeface="SimHei" panose="02010609060101010101" charset="-122"/>
                <a:cs typeface="SimHei" panose="02010609060101010101" charset="-122"/>
              </a:rPr>
              <a:t>用</a:t>
            </a:r>
            <a:endParaRPr sz="1600">
              <a:latin typeface="SimHei" panose="02010609060101010101" charset="-122"/>
              <a:cs typeface="SimHei" panose="02010609060101010101" charset="-122"/>
            </a:endParaRPr>
          </a:p>
          <a:p>
            <a:pPr marL="12700">
              <a:lnSpc>
                <a:spcPct val="100000"/>
              </a:lnSpc>
              <a:spcBef>
                <a:spcPts val="830"/>
              </a:spcBef>
            </a:pPr>
            <a:r>
              <a:rPr sz="1600" b="1" spc="30" dirty="0">
                <a:solidFill>
                  <a:srgbClr val="C00000"/>
                </a:solidFill>
                <a:latin typeface="SimHei" panose="02010609060101010101" charset="-122"/>
                <a:cs typeface="SimHei" panose="02010609060101010101" charset="-122"/>
              </a:rPr>
              <a:t>数</a:t>
            </a:r>
            <a:r>
              <a:rPr sz="1600" b="1" spc="15" dirty="0">
                <a:solidFill>
                  <a:srgbClr val="C00000"/>
                </a:solidFill>
                <a:latin typeface="SimHei" panose="02010609060101010101" charset="-122"/>
                <a:cs typeface="SimHei" panose="02010609060101010101" charset="-122"/>
              </a:rPr>
              <a:t>字孪生</a:t>
            </a:r>
            <a:r>
              <a:rPr sz="1600" b="1" spc="10" dirty="0">
                <a:solidFill>
                  <a:srgbClr val="C00000"/>
                </a:solidFill>
                <a:latin typeface="SimHei" panose="02010609060101010101" charset="-122"/>
                <a:cs typeface="SimHei" panose="02010609060101010101" charset="-122"/>
              </a:rPr>
              <a:t>采用</a:t>
            </a:r>
            <a:r>
              <a:rPr sz="1600" b="1" spc="30" dirty="0">
                <a:solidFill>
                  <a:srgbClr val="C00000"/>
                </a:solidFill>
                <a:latin typeface="SimHei" panose="02010609060101010101" charset="-122"/>
                <a:cs typeface="SimHei" panose="02010609060101010101" charset="-122"/>
              </a:rPr>
              <a:t>了</a:t>
            </a:r>
            <a:r>
              <a:rPr sz="1600" b="1" spc="10" dirty="0">
                <a:solidFill>
                  <a:srgbClr val="C00000"/>
                </a:solidFill>
                <a:latin typeface="Arial" panose="020B0604020202020204"/>
                <a:cs typeface="Arial" panose="020B0604020202020204"/>
              </a:rPr>
              <a:t>NoSQL</a:t>
            </a:r>
            <a:r>
              <a:rPr sz="1600" b="1" spc="-65" dirty="0">
                <a:solidFill>
                  <a:srgbClr val="C00000"/>
                </a:solidFill>
                <a:latin typeface="Arial" panose="020B0604020202020204"/>
                <a:cs typeface="Arial" panose="020B0604020202020204"/>
              </a:rPr>
              <a:t> </a:t>
            </a:r>
            <a:r>
              <a:rPr sz="1600" b="1" spc="30" dirty="0">
                <a:solidFill>
                  <a:srgbClr val="C00000"/>
                </a:solidFill>
                <a:latin typeface="SimHei" panose="02010609060101010101" charset="-122"/>
                <a:cs typeface="SimHei" panose="02010609060101010101" charset="-122"/>
              </a:rPr>
              <a:t>和数</a:t>
            </a:r>
            <a:r>
              <a:rPr sz="1600" b="1" spc="15" dirty="0">
                <a:solidFill>
                  <a:srgbClr val="C00000"/>
                </a:solidFill>
                <a:latin typeface="SimHei" panose="02010609060101010101" charset="-122"/>
                <a:cs typeface="SimHei" panose="02010609060101010101" charset="-122"/>
              </a:rPr>
              <a:t>据</a:t>
            </a:r>
            <a:r>
              <a:rPr sz="1600" b="1" spc="10" dirty="0">
                <a:solidFill>
                  <a:srgbClr val="C00000"/>
                </a:solidFill>
                <a:latin typeface="SimHei" panose="02010609060101010101" charset="-122"/>
                <a:cs typeface="SimHei" panose="02010609060101010101" charset="-122"/>
              </a:rPr>
              <a:t>海</a:t>
            </a:r>
            <a:endParaRPr sz="1600">
              <a:latin typeface="SimHei" panose="02010609060101010101" charset="-122"/>
              <a:cs typeface="SimHei"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970" y="71373"/>
            <a:ext cx="4290060" cy="452120"/>
          </a:xfrm>
          <a:prstGeom prst="rect">
            <a:avLst/>
          </a:prstGeom>
        </p:spPr>
        <p:txBody>
          <a:bodyPr vert="horz" wrap="square" lIns="0" tIns="12065" rIns="0" bIns="0" rtlCol="0">
            <a:spAutoFit/>
          </a:bodyPr>
          <a:lstStyle/>
          <a:p>
            <a:pPr marL="12700">
              <a:lnSpc>
                <a:spcPct val="100000"/>
              </a:lnSpc>
              <a:spcBef>
                <a:spcPts val="95"/>
              </a:spcBef>
            </a:pPr>
            <a:r>
              <a:rPr dirty="0">
                <a:solidFill>
                  <a:srgbClr val="FFFFFF"/>
                </a:solidFill>
              </a:rPr>
              <a:t>在</a:t>
            </a:r>
            <a:r>
              <a:rPr spc="-5" dirty="0">
                <a:solidFill>
                  <a:srgbClr val="FFFFFF"/>
                </a:solidFill>
              </a:rPr>
              <a:t>水力计</a:t>
            </a:r>
            <a:r>
              <a:rPr dirty="0">
                <a:solidFill>
                  <a:srgbClr val="FFFFFF"/>
                </a:solidFill>
              </a:rPr>
              <a:t>算</a:t>
            </a:r>
            <a:r>
              <a:rPr spc="-5" dirty="0">
                <a:solidFill>
                  <a:srgbClr val="FFFFFF"/>
                </a:solidFill>
              </a:rPr>
              <a:t>中利用</a:t>
            </a:r>
            <a:r>
              <a:rPr dirty="0">
                <a:solidFill>
                  <a:srgbClr val="FFFFFF"/>
                </a:solidFill>
              </a:rPr>
              <a:t>数</a:t>
            </a:r>
            <a:r>
              <a:rPr spc="-5" dirty="0">
                <a:solidFill>
                  <a:srgbClr val="FFFFFF"/>
                </a:solidFill>
              </a:rPr>
              <a:t>字孪生</a:t>
            </a:r>
            <a:endParaRPr spc="-5" dirty="0">
              <a:solidFill>
                <a:srgbClr val="FFFFFF"/>
              </a:solidFill>
            </a:endParaRPr>
          </a:p>
        </p:txBody>
      </p:sp>
      <p:sp>
        <p:nvSpPr>
          <p:cNvPr id="3" name="object 3"/>
          <p:cNvSpPr txBox="1"/>
          <p:nvPr/>
        </p:nvSpPr>
        <p:spPr>
          <a:xfrm>
            <a:off x="3779265" y="1229359"/>
            <a:ext cx="1549400"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SimHei" panose="02010609060101010101" charset="-122"/>
                <a:cs typeface="SimHei" panose="02010609060101010101" charset="-122"/>
              </a:rPr>
              <a:t>水力计算中的运用</a:t>
            </a:r>
            <a:endParaRPr sz="1500">
              <a:latin typeface="SimHei" panose="02010609060101010101" charset="-122"/>
              <a:cs typeface="SimHei" panose="02010609060101010101" charset="-122"/>
            </a:endParaRPr>
          </a:p>
        </p:txBody>
      </p:sp>
      <p:sp>
        <p:nvSpPr>
          <p:cNvPr id="4" name="object 4"/>
          <p:cNvSpPr/>
          <p:nvPr/>
        </p:nvSpPr>
        <p:spPr>
          <a:xfrm>
            <a:off x="3041904" y="1546860"/>
            <a:ext cx="2936747" cy="2157984"/>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6099047" y="1546860"/>
            <a:ext cx="2967228" cy="215798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0" y="1548383"/>
            <a:ext cx="3508247" cy="2156460"/>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65023" y="3907612"/>
            <a:ext cx="2599055" cy="400050"/>
          </a:xfrm>
          <a:prstGeom prst="rect">
            <a:avLst/>
          </a:prstGeom>
        </p:spPr>
        <p:txBody>
          <a:bodyPr vert="horz" wrap="square" lIns="0" tIns="13335" rIns="0" bIns="0" rtlCol="0">
            <a:spAutoFit/>
          </a:bodyPr>
          <a:lstStyle/>
          <a:p>
            <a:pPr marL="184785" indent="-172720">
              <a:lnSpc>
                <a:spcPts val="1510"/>
              </a:lnSpc>
              <a:spcBef>
                <a:spcPts val="105"/>
              </a:spcBef>
              <a:buFont typeface="Arial" panose="020B0604020202020204"/>
              <a:buChar char="•"/>
              <a:tabLst>
                <a:tab pos="185420" algn="l"/>
              </a:tabLst>
            </a:pPr>
            <a:r>
              <a:rPr sz="1350" spc="5" dirty="0">
                <a:latin typeface="SimHei" panose="02010609060101010101" charset="-122"/>
                <a:cs typeface="SimHei" panose="02010609060101010101" charset="-122"/>
              </a:rPr>
              <a:t>基</a:t>
            </a:r>
            <a:r>
              <a:rPr sz="1350" spc="-15" dirty="0">
                <a:latin typeface="SimHei" panose="02010609060101010101" charset="-122"/>
                <a:cs typeface="SimHei" panose="02010609060101010101" charset="-122"/>
              </a:rPr>
              <a:t>于</a:t>
            </a:r>
            <a:r>
              <a:rPr sz="1350" spc="5" dirty="0">
                <a:latin typeface="SimHei" panose="02010609060101010101" charset="-122"/>
                <a:cs typeface="SimHei" panose="02010609060101010101" charset="-122"/>
              </a:rPr>
              <a:t>热</a:t>
            </a:r>
            <a:r>
              <a:rPr sz="1350" spc="-15" dirty="0">
                <a:latin typeface="SimHei" panose="02010609060101010101" charset="-122"/>
                <a:cs typeface="SimHei" panose="02010609060101010101" charset="-122"/>
              </a:rPr>
              <a:t>能</a:t>
            </a:r>
            <a:r>
              <a:rPr sz="1350" spc="5" dirty="0">
                <a:latin typeface="SimHei" panose="02010609060101010101" charset="-122"/>
                <a:cs typeface="SimHei" panose="02010609060101010101" charset="-122"/>
              </a:rPr>
              <a:t>成</a:t>
            </a:r>
            <a:r>
              <a:rPr sz="1350" spc="-15" dirty="0">
                <a:latin typeface="SimHei" panose="02010609060101010101" charset="-122"/>
                <a:cs typeface="SimHei" panose="02010609060101010101" charset="-122"/>
              </a:rPr>
              <a:t>本</a:t>
            </a:r>
            <a:r>
              <a:rPr sz="1350" spc="5" dirty="0">
                <a:latin typeface="SimHei" panose="02010609060101010101" charset="-122"/>
                <a:cs typeface="SimHei" panose="02010609060101010101" charset="-122"/>
              </a:rPr>
              <a:t>价</a:t>
            </a:r>
            <a:r>
              <a:rPr sz="1350" spc="-15" dirty="0">
                <a:latin typeface="SimHei" panose="02010609060101010101" charset="-122"/>
                <a:cs typeface="SimHei" panose="02010609060101010101" charset="-122"/>
              </a:rPr>
              <a:t>格</a:t>
            </a:r>
            <a:r>
              <a:rPr sz="1350" spc="-10" dirty="0">
                <a:latin typeface="SimHei" panose="02010609060101010101" charset="-122"/>
                <a:cs typeface="SimHei" panose="02010609060101010101" charset="-122"/>
              </a:rPr>
              <a:t>和</a:t>
            </a:r>
            <a:r>
              <a:rPr lang="zh-CN" sz="1350" spc="5" dirty="0">
                <a:latin typeface="SimHei" panose="02010609060101010101" charset="-122"/>
                <a:cs typeface="SimHei" panose="02010609060101010101" charset="-122"/>
              </a:rPr>
              <a:t>电力</a:t>
            </a:r>
            <a:r>
              <a:rPr sz="1350" spc="5" dirty="0">
                <a:latin typeface="SimHei" panose="02010609060101010101" charset="-122"/>
                <a:cs typeface="SimHei" panose="02010609060101010101" charset="-122"/>
              </a:rPr>
              <a:t>销</a:t>
            </a:r>
            <a:r>
              <a:rPr sz="1350" spc="-15" dirty="0">
                <a:latin typeface="SimHei" panose="02010609060101010101" charset="-122"/>
                <a:cs typeface="SimHei" panose="02010609060101010101" charset="-122"/>
              </a:rPr>
              <a:t>售</a:t>
            </a:r>
            <a:r>
              <a:rPr sz="1350" spc="5" dirty="0">
                <a:latin typeface="SimHei" panose="02010609060101010101" charset="-122"/>
                <a:cs typeface="SimHei" panose="02010609060101010101" charset="-122"/>
              </a:rPr>
              <a:t>价</a:t>
            </a:r>
            <a:endParaRPr sz="1350">
              <a:latin typeface="SimHei" panose="02010609060101010101" charset="-122"/>
              <a:cs typeface="SimHei" panose="02010609060101010101" charset="-122"/>
            </a:endParaRPr>
          </a:p>
          <a:p>
            <a:pPr marL="184785">
              <a:lnSpc>
                <a:spcPts val="1510"/>
              </a:lnSpc>
            </a:pPr>
            <a:r>
              <a:rPr sz="1350" spc="5" dirty="0">
                <a:latin typeface="SimHei" panose="02010609060101010101" charset="-122"/>
                <a:cs typeface="SimHei" panose="02010609060101010101" charset="-122"/>
              </a:rPr>
              <a:t>格</a:t>
            </a:r>
            <a:r>
              <a:rPr sz="1350" spc="-10" dirty="0">
                <a:latin typeface="SimHei" panose="02010609060101010101" charset="-122"/>
                <a:cs typeface="SimHei" panose="02010609060101010101" charset="-122"/>
              </a:rPr>
              <a:t>的</a:t>
            </a:r>
            <a:r>
              <a:rPr sz="1350" spc="5" dirty="0">
                <a:latin typeface="SimHei" panose="02010609060101010101" charset="-122"/>
                <a:cs typeface="SimHei" panose="02010609060101010101" charset="-122"/>
              </a:rPr>
              <a:t>热</a:t>
            </a:r>
            <a:r>
              <a:rPr sz="1350" spc="-10" dirty="0">
                <a:latin typeface="SimHei" panose="02010609060101010101" charset="-122"/>
                <a:cs typeface="SimHei" panose="02010609060101010101" charset="-122"/>
              </a:rPr>
              <a:t>量</a:t>
            </a:r>
            <a:r>
              <a:rPr sz="1350" spc="5" dirty="0">
                <a:latin typeface="SimHei" panose="02010609060101010101" charset="-122"/>
                <a:cs typeface="SimHei" panose="02010609060101010101" charset="-122"/>
              </a:rPr>
              <a:t>生</a:t>
            </a:r>
            <a:r>
              <a:rPr sz="1350" spc="-10" dirty="0">
                <a:latin typeface="SimHei" panose="02010609060101010101" charset="-122"/>
                <a:cs typeface="SimHei" panose="02010609060101010101" charset="-122"/>
              </a:rPr>
              <a:t>产</a:t>
            </a:r>
            <a:r>
              <a:rPr sz="1350" spc="5" dirty="0">
                <a:latin typeface="SimHei" panose="02010609060101010101" charset="-122"/>
                <a:cs typeface="SimHei" panose="02010609060101010101" charset="-122"/>
              </a:rPr>
              <a:t>优化</a:t>
            </a:r>
            <a:endParaRPr sz="1350">
              <a:latin typeface="SimHei" panose="02010609060101010101" charset="-122"/>
              <a:cs typeface="SimHei" panose="02010609060101010101" charset="-122"/>
            </a:endParaRPr>
          </a:p>
        </p:txBody>
      </p:sp>
      <p:sp>
        <p:nvSpPr>
          <p:cNvPr id="8" name="object 8"/>
          <p:cNvSpPr txBox="1"/>
          <p:nvPr/>
        </p:nvSpPr>
        <p:spPr>
          <a:xfrm>
            <a:off x="3048761" y="3818148"/>
            <a:ext cx="2597785" cy="600075"/>
          </a:xfrm>
          <a:prstGeom prst="rect">
            <a:avLst/>
          </a:prstGeom>
        </p:spPr>
        <p:txBody>
          <a:bodyPr vert="horz" wrap="square" lIns="0" tIns="93980" rIns="0" bIns="0" rtlCol="0">
            <a:spAutoFit/>
          </a:bodyPr>
          <a:lstStyle/>
          <a:p>
            <a:pPr marL="184785" indent="-172720">
              <a:lnSpc>
                <a:spcPct val="100000"/>
              </a:lnSpc>
              <a:spcBef>
                <a:spcPts val="740"/>
              </a:spcBef>
              <a:buFont typeface="Arial" panose="020B0604020202020204"/>
              <a:buChar char="•"/>
              <a:tabLst>
                <a:tab pos="185420" algn="l"/>
              </a:tabLst>
            </a:pPr>
            <a:r>
              <a:rPr sz="1350" spc="5" dirty="0">
                <a:latin typeface="SimHei" panose="02010609060101010101" charset="-122"/>
                <a:cs typeface="SimHei" panose="02010609060101010101" charset="-122"/>
              </a:rPr>
              <a:t>优</a:t>
            </a:r>
            <a:r>
              <a:rPr sz="1350" spc="-15" dirty="0">
                <a:latin typeface="SimHei" panose="02010609060101010101" charset="-122"/>
                <a:cs typeface="SimHei" panose="02010609060101010101" charset="-122"/>
              </a:rPr>
              <a:t>化</a:t>
            </a:r>
            <a:r>
              <a:rPr sz="1350" spc="5" dirty="0">
                <a:latin typeface="SimHei" panose="02010609060101010101" charset="-122"/>
                <a:cs typeface="SimHei" panose="02010609060101010101" charset="-122"/>
              </a:rPr>
              <a:t>泵</a:t>
            </a:r>
            <a:r>
              <a:rPr sz="1350" spc="-15" dirty="0">
                <a:latin typeface="SimHei" panose="02010609060101010101" charset="-122"/>
                <a:cs typeface="SimHei" panose="02010609060101010101" charset="-122"/>
              </a:rPr>
              <a:t>送</a:t>
            </a:r>
            <a:r>
              <a:rPr sz="1350" spc="5" dirty="0">
                <a:latin typeface="SimHei" panose="02010609060101010101" charset="-122"/>
                <a:cs typeface="SimHei" panose="02010609060101010101" charset="-122"/>
              </a:rPr>
              <a:t>和</a:t>
            </a:r>
            <a:r>
              <a:rPr sz="1350" spc="-15" dirty="0">
                <a:latin typeface="SimHei" panose="02010609060101010101" charset="-122"/>
                <a:cs typeface="SimHei" panose="02010609060101010101" charset="-122"/>
              </a:rPr>
              <a:t>压</a:t>
            </a:r>
            <a:r>
              <a:rPr sz="1350" spc="5" dirty="0">
                <a:latin typeface="SimHei" panose="02010609060101010101" charset="-122"/>
                <a:cs typeface="SimHei" panose="02010609060101010101" charset="-122"/>
              </a:rPr>
              <a:t>力</a:t>
            </a:r>
            <a:r>
              <a:rPr sz="1350" spc="-15" dirty="0">
                <a:latin typeface="SimHei" panose="02010609060101010101" charset="-122"/>
                <a:cs typeface="SimHei" panose="02010609060101010101" charset="-122"/>
              </a:rPr>
              <a:t>水</a:t>
            </a:r>
            <a:r>
              <a:rPr sz="1350" spc="5" dirty="0">
                <a:latin typeface="SimHei" panose="02010609060101010101" charset="-122"/>
                <a:cs typeface="SimHei" panose="02010609060101010101" charset="-122"/>
              </a:rPr>
              <a:t>平</a:t>
            </a:r>
            <a:endParaRPr sz="1350">
              <a:latin typeface="SimHei" panose="02010609060101010101" charset="-122"/>
              <a:cs typeface="SimHei" panose="02010609060101010101" charset="-122"/>
            </a:endParaRPr>
          </a:p>
          <a:p>
            <a:pPr marL="184785" indent="-172720">
              <a:lnSpc>
                <a:spcPct val="100000"/>
              </a:lnSpc>
              <a:spcBef>
                <a:spcPts val="640"/>
              </a:spcBef>
              <a:buFont typeface="Arial" panose="020B0604020202020204"/>
              <a:buChar char="•"/>
              <a:tabLst>
                <a:tab pos="185420" algn="l"/>
              </a:tabLst>
            </a:pPr>
            <a:r>
              <a:rPr sz="1350" spc="5" dirty="0">
                <a:latin typeface="SimHei" panose="02010609060101010101" charset="-122"/>
                <a:cs typeface="SimHei" panose="02010609060101010101" charset="-122"/>
              </a:rPr>
              <a:t>优</a:t>
            </a:r>
            <a:r>
              <a:rPr sz="1350" spc="-10" dirty="0">
                <a:latin typeface="SimHei" panose="02010609060101010101" charset="-122"/>
                <a:cs typeface="SimHei" panose="02010609060101010101" charset="-122"/>
              </a:rPr>
              <a:t>化</a:t>
            </a:r>
            <a:r>
              <a:rPr sz="1350" spc="5" dirty="0">
                <a:latin typeface="SimHei" panose="02010609060101010101" charset="-122"/>
                <a:cs typeface="SimHei" panose="02010609060101010101" charset="-122"/>
              </a:rPr>
              <a:t>流</a:t>
            </a:r>
            <a:r>
              <a:rPr sz="1350" spc="-10" dirty="0">
                <a:latin typeface="SimHei" panose="02010609060101010101" charset="-122"/>
                <a:cs typeface="SimHei" panose="02010609060101010101" charset="-122"/>
              </a:rPr>
              <a:t>动</a:t>
            </a:r>
            <a:r>
              <a:rPr sz="1350" spc="5" dirty="0">
                <a:latin typeface="SimHei" panose="02010609060101010101" charset="-122"/>
                <a:cs typeface="SimHei" panose="02010609060101010101" charset="-122"/>
              </a:rPr>
              <a:t>温</a:t>
            </a:r>
            <a:r>
              <a:rPr sz="1350" spc="-10" dirty="0">
                <a:latin typeface="SimHei" panose="02010609060101010101" charset="-122"/>
                <a:cs typeface="SimHei" panose="02010609060101010101" charset="-122"/>
              </a:rPr>
              <a:t>度</a:t>
            </a:r>
            <a:r>
              <a:rPr sz="1350" spc="5" dirty="0">
                <a:latin typeface="SimHei" panose="02010609060101010101" charset="-122"/>
                <a:cs typeface="SimHei" panose="02010609060101010101" charset="-122"/>
              </a:rPr>
              <a:t>并</a:t>
            </a:r>
            <a:r>
              <a:rPr sz="1350" spc="-10" dirty="0">
                <a:latin typeface="SimHei" panose="02010609060101010101" charset="-122"/>
                <a:cs typeface="SimHei" panose="02010609060101010101" charset="-122"/>
              </a:rPr>
              <a:t>最小</a:t>
            </a:r>
            <a:r>
              <a:rPr sz="1350" spc="5" dirty="0">
                <a:latin typeface="SimHei" panose="02010609060101010101" charset="-122"/>
                <a:cs typeface="SimHei" panose="02010609060101010101" charset="-122"/>
              </a:rPr>
              <a:t>化</a:t>
            </a:r>
            <a:r>
              <a:rPr sz="1350" spc="-10" dirty="0">
                <a:latin typeface="SimHei" panose="02010609060101010101" charset="-122"/>
                <a:cs typeface="SimHei" panose="02010609060101010101" charset="-122"/>
              </a:rPr>
              <a:t>网</a:t>
            </a:r>
            <a:r>
              <a:rPr sz="1350" spc="5" dirty="0">
                <a:latin typeface="SimHei" panose="02010609060101010101" charset="-122"/>
                <a:cs typeface="SimHei" panose="02010609060101010101" charset="-122"/>
              </a:rPr>
              <a:t>络</a:t>
            </a:r>
            <a:r>
              <a:rPr sz="1350" spc="-10" dirty="0">
                <a:latin typeface="SimHei" panose="02010609060101010101" charset="-122"/>
                <a:cs typeface="SimHei" panose="02010609060101010101" charset="-122"/>
              </a:rPr>
              <a:t>损</a:t>
            </a:r>
            <a:r>
              <a:rPr sz="1350" spc="5" dirty="0">
                <a:latin typeface="SimHei" panose="02010609060101010101" charset="-122"/>
                <a:cs typeface="SimHei" panose="02010609060101010101" charset="-122"/>
              </a:rPr>
              <a:t>耗</a:t>
            </a:r>
            <a:endParaRPr sz="1350">
              <a:latin typeface="SimHei" panose="02010609060101010101" charset="-122"/>
              <a:cs typeface="SimHei" panose="02010609060101010101" charset="-122"/>
            </a:endParaRPr>
          </a:p>
        </p:txBody>
      </p:sp>
      <p:sp>
        <p:nvSpPr>
          <p:cNvPr id="9" name="object 9"/>
          <p:cNvSpPr txBox="1"/>
          <p:nvPr/>
        </p:nvSpPr>
        <p:spPr>
          <a:xfrm>
            <a:off x="6144514" y="3818148"/>
            <a:ext cx="1571625" cy="600075"/>
          </a:xfrm>
          <a:prstGeom prst="rect">
            <a:avLst/>
          </a:prstGeom>
        </p:spPr>
        <p:txBody>
          <a:bodyPr vert="horz" wrap="square" lIns="0" tIns="93980" rIns="0" bIns="0" rtlCol="0">
            <a:spAutoFit/>
          </a:bodyPr>
          <a:lstStyle/>
          <a:p>
            <a:pPr marL="184785" indent="-172720">
              <a:lnSpc>
                <a:spcPct val="100000"/>
              </a:lnSpc>
              <a:spcBef>
                <a:spcPts val="740"/>
              </a:spcBef>
              <a:buFont typeface="Arial" panose="020B0604020202020204"/>
              <a:buChar char="•"/>
              <a:tabLst>
                <a:tab pos="185420" algn="l"/>
              </a:tabLst>
            </a:pPr>
            <a:r>
              <a:rPr sz="1350" spc="5" dirty="0">
                <a:latin typeface="SimHei" panose="02010609060101010101" charset="-122"/>
                <a:cs typeface="SimHei" panose="02010609060101010101" charset="-122"/>
              </a:rPr>
              <a:t>异</a:t>
            </a:r>
            <a:r>
              <a:rPr sz="1350" spc="-15" dirty="0">
                <a:latin typeface="SimHei" panose="02010609060101010101" charset="-122"/>
                <a:cs typeface="SimHei" panose="02010609060101010101" charset="-122"/>
              </a:rPr>
              <a:t>常</a:t>
            </a:r>
            <a:r>
              <a:rPr sz="1350" spc="5" dirty="0">
                <a:latin typeface="SimHei" panose="02010609060101010101" charset="-122"/>
                <a:cs typeface="SimHei" panose="02010609060101010101" charset="-122"/>
              </a:rPr>
              <a:t>热</a:t>
            </a:r>
            <a:r>
              <a:rPr sz="1350" spc="-15" dirty="0">
                <a:latin typeface="SimHei" panose="02010609060101010101" charset="-122"/>
                <a:cs typeface="SimHei" panose="02010609060101010101" charset="-122"/>
              </a:rPr>
              <a:t>量</a:t>
            </a:r>
            <a:r>
              <a:rPr sz="1350" spc="5" dirty="0">
                <a:latin typeface="SimHei" panose="02010609060101010101" charset="-122"/>
                <a:cs typeface="SimHei" panose="02010609060101010101" charset="-122"/>
              </a:rPr>
              <a:t>产</a:t>
            </a:r>
            <a:r>
              <a:rPr sz="1350" spc="-15" dirty="0">
                <a:latin typeface="SimHei" panose="02010609060101010101" charset="-122"/>
                <a:cs typeface="SimHei" panose="02010609060101010101" charset="-122"/>
              </a:rPr>
              <a:t>生</a:t>
            </a:r>
            <a:r>
              <a:rPr sz="1350" spc="5" dirty="0">
                <a:latin typeface="SimHei" panose="02010609060101010101" charset="-122"/>
                <a:cs typeface="SimHei" panose="02010609060101010101" charset="-122"/>
              </a:rPr>
              <a:t>模拟</a:t>
            </a:r>
            <a:endParaRPr sz="1350">
              <a:latin typeface="SimHei" panose="02010609060101010101" charset="-122"/>
              <a:cs typeface="SimHei" panose="02010609060101010101" charset="-122"/>
            </a:endParaRPr>
          </a:p>
          <a:p>
            <a:pPr marL="184785" indent="-172720">
              <a:lnSpc>
                <a:spcPct val="100000"/>
              </a:lnSpc>
              <a:spcBef>
                <a:spcPts val="640"/>
              </a:spcBef>
              <a:buFont typeface="Arial" panose="020B0604020202020204"/>
              <a:buChar char="•"/>
              <a:tabLst>
                <a:tab pos="185420" algn="l"/>
              </a:tabLst>
            </a:pPr>
            <a:r>
              <a:rPr sz="1350" spc="5" dirty="0">
                <a:latin typeface="SimHei" panose="02010609060101010101" charset="-122"/>
                <a:cs typeface="SimHei" panose="02010609060101010101" charset="-122"/>
              </a:rPr>
              <a:t>网</a:t>
            </a:r>
            <a:r>
              <a:rPr sz="1350" spc="-10" dirty="0">
                <a:latin typeface="SimHei" panose="02010609060101010101" charset="-122"/>
                <a:cs typeface="SimHei" panose="02010609060101010101" charset="-122"/>
              </a:rPr>
              <a:t>络</a:t>
            </a:r>
            <a:r>
              <a:rPr sz="1350" spc="5" dirty="0">
                <a:latin typeface="SimHei" panose="02010609060101010101" charset="-122"/>
                <a:cs typeface="SimHei" panose="02010609060101010101" charset="-122"/>
              </a:rPr>
              <a:t>停</a:t>
            </a:r>
            <a:r>
              <a:rPr sz="1350" spc="-10" dirty="0">
                <a:latin typeface="SimHei" panose="02010609060101010101" charset="-122"/>
                <a:cs typeface="SimHei" panose="02010609060101010101" charset="-122"/>
              </a:rPr>
              <a:t>机</a:t>
            </a:r>
            <a:r>
              <a:rPr sz="1350" spc="5" dirty="0">
                <a:latin typeface="SimHei" panose="02010609060101010101" charset="-122"/>
                <a:cs typeface="SimHei" panose="02010609060101010101" charset="-122"/>
              </a:rPr>
              <a:t>时</a:t>
            </a:r>
            <a:r>
              <a:rPr sz="1350" spc="-10" dirty="0">
                <a:latin typeface="SimHei" panose="02010609060101010101" charset="-122"/>
                <a:cs typeface="SimHei" panose="02010609060101010101" charset="-122"/>
              </a:rPr>
              <a:t>间</a:t>
            </a:r>
            <a:r>
              <a:rPr sz="1350" spc="5" dirty="0">
                <a:latin typeface="SimHei" panose="02010609060101010101" charset="-122"/>
                <a:cs typeface="SimHei" panose="02010609060101010101" charset="-122"/>
              </a:rPr>
              <a:t>模拟</a:t>
            </a:r>
            <a:endParaRPr sz="1350">
              <a:latin typeface="SimHei" panose="02010609060101010101" charset="-122"/>
              <a:cs typeface="SimHei"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2638" y="87884"/>
            <a:ext cx="5356225" cy="452120"/>
          </a:xfrm>
          <a:prstGeom prst="rect">
            <a:avLst/>
          </a:prstGeom>
        </p:spPr>
        <p:txBody>
          <a:bodyPr vert="horz" wrap="square" lIns="0" tIns="12065" rIns="0" bIns="0" rtlCol="0">
            <a:spAutoFit/>
          </a:bodyPr>
          <a:lstStyle/>
          <a:p>
            <a:pPr marL="12700">
              <a:lnSpc>
                <a:spcPct val="100000"/>
              </a:lnSpc>
              <a:spcBef>
                <a:spcPts val="95"/>
              </a:spcBef>
            </a:pPr>
            <a:r>
              <a:rPr dirty="0">
                <a:solidFill>
                  <a:srgbClr val="FFFFFF"/>
                </a:solidFill>
              </a:rPr>
              <a:t>在</a:t>
            </a:r>
            <a:r>
              <a:rPr spc="-5" dirty="0">
                <a:solidFill>
                  <a:srgbClr val="FFFFFF"/>
                </a:solidFill>
              </a:rPr>
              <a:t>网络设</a:t>
            </a:r>
            <a:r>
              <a:rPr dirty="0">
                <a:solidFill>
                  <a:srgbClr val="FFFFFF"/>
                </a:solidFill>
              </a:rPr>
              <a:t>计</a:t>
            </a:r>
            <a:r>
              <a:rPr spc="-5" dirty="0">
                <a:solidFill>
                  <a:srgbClr val="FFFFFF"/>
                </a:solidFill>
              </a:rPr>
              <a:t>中使用</a:t>
            </a:r>
            <a:r>
              <a:rPr dirty="0">
                <a:solidFill>
                  <a:srgbClr val="FFFFFF"/>
                </a:solidFill>
              </a:rPr>
              <a:t>创</a:t>
            </a:r>
            <a:r>
              <a:rPr spc="-5" dirty="0">
                <a:solidFill>
                  <a:srgbClr val="FFFFFF"/>
                </a:solidFill>
              </a:rPr>
              <a:t>建的数</a:t>
            </a:r>
            <a:r>
              <a:rPr dirty="0">
                <a:solidFill>
                  <a:srgbClr val="FFFFFF"/>
                </a:solidFill>
              </a:rPr>
              <a:t>字</a:t>
            </a:r>
            <a:r>
              <a:rPr spc="-5" dirty="0">
                <a:solidFill>
                  <a:srgbClr val="FFFFFF"/>
                </a:solidFill>
              </a:rPr>
              <a:t>孪生</a:t>
            </a:r>
            <a:endParaRPr spc="-5" dirty="0">
              <a:solidFill>
                <a:srgbClr val="FFFFFF"/>
              </a:solidFill>
            </a:endParaRPr>
          </a:p>
        </p:txBody>
      </p:sp>
      <p:sp>
        <p:nvSpPr>
          <p:cNvPr id="3" name="object 3"/>
          <p:cNvSpPr/>
          <p:nvPr/>
        </p:nvSpPr>
        <p:spPr>
          <a:xfrm>
            <a:off x="158495" y="731519"/>
            <a:ext cx="2359152" cy="2250947"/>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58495" y="2877311"/>
            <a:ext cx="2814828" cy="228295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517648" y="3104388"/>
            <a:ext cx="2929128" cy="238048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5812535" y="844296"/>
            <a:ext cx="2968752" cy="2225040"/>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401823" y="772668"/>
            <a:ext cx="4046220" cy="2290572"/>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7164323" y="3069335"/>
            <a:ext cx="1661160" cy="2276856"/>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2523</Words>
  <Application>WPS 演示</Application>
  <PresentationFormat>On-screen Show (4:3)</PresentationFormat>
  <Paragraphs>344</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SimSun</vt:lpstr>
      <vt:lpstr>Wingdings</vt:lpstr>
      <vt:lpstr>SimHei</vt:lpstr>
      <vt:lpstr>Arial</vt:lpstr>
      <vt:lpstr>Times New Roman</vt:lpstr>
      <vt:lpstr>Wingdings</vt:lpstr>
      <vt:lpstr>Calibri</vt:lpstr>
      <vt:lpstr>Microsoft YaHei</vt:lpstr>
      <vt:lpstr>Arial Unicode MS</vt:lpstr>
      <vt:lpstr>Office Theme</vt:lpstr>
      <vt:lpstr>PowerPoint 演示文稿</vt:lpstr>
      <vt:lpstr>Planora的能源概念 芬兰能源模式-数字孪生</vt:lpstr>
      <vt:lpstr>Planora的服务-数字孪生</vt:lpstr>
      <vt:lpstr>Planora的服务-数字孪生</vt:lpstr>
      <vt:lpstr>数字孪生; 能源公司的基础</vt:lpstr>
      <vt:lpstr>数字孪生的开发阶段</vt:lpstr>
      <vt:lpstr>数字孪生也是Planora服务的基础</vt:lpstr>
      <vt:lpstr>在水力计算中利用数字孪生</vt:lpstr>
      <vt:lpstr>在网络设计中使用创建的数字孪生</vt:lpstr>
      <vt:lpstr>在锅炉厂设计中利用创建的数字孪生</vt:lpstr>
      <vt:lpstr>Planora提供的数字孪生，数据海和Web服务</vt:lpstr>
      <vt:lpstr>整合不同来源的数据以监督供热设施</vt:lpstr>
      <vt:lpstr>基于数字孪生的Planora生态系统</vt:lpstr>
      <vt:lpstr>利用三个控制点应用程序改善供热公司的运营</vt:lpstr>
      <vt:lpstr>基于三个控制点的数字孪生服务结果</vt:lpstr>
      <vt:lpstr>为什么要使用数字孪生和主要四个步骤</vt:lpstr>
      <vt:lpstr>联系我们获取更多信息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Katja Granlund</dc:creator>
  <cp:lastModifiedBy>Yuli</cp:lastModifiedBy>
  <cp:revision>18</cp:revision>
  <dcterms:created xsi:type="dcterms:W3CDTF">2021-01-25T13:01:00Z</dcterms:created>
  <dcterms:modified xsi:type="dcterms:W3CDTF">2021-01-28T11:02:18Z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2021-01-12T00:00:00Z</vt:filetime>
  </property>
  <property fmtid="{D5CDD505-2E9C-101B-9397-08002B2CF9AE}" pid="3" name="Creator">
    <vt:lpwstr>Microsoft® PowerPoint® for Microsoft 365</vt:lpwstr>
  </property>
  <property fmtid="{D5CDD505-2E9C-101B-9397-08002B2CF9AE}" pid="4" name="LastSaved">
    <vt:filetime>2021-01-25T00:00:00Z</vt:filetime>
  </property>
  <property fmtid="{D5CDD505-2E9C-101B-9397-08002B2CF9AE}" pid="5" name="KSOProductBuildVer">
    <vt:lpwstr>2052-11.1.0.10314</vt:lpwstr>
  </property>
</Properties>
</file>