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8" r:id="rId9"/>
    <p:sldId id="270" r:id="rId10"/>
    <p:sldId id="271" r:id="rId11"/>
    <p:sldId id="272" r:id="rId12"/>
    <p:sldId id="276" r:id="rId13"/>
    <p:sldId id="278" r:id="rId14"/>
    <p:sldId id="279" r:id="rId15"/>
    <p:sldId id="281" r:id="rId16"/>
    <p:sldId id="283" r:id="rId17"/>
    <p:sldId id="285" r:id="rId18"/>
  </p:sldIdLst>
  <p:sldSz cx="10693400" cy="7562850"/>
  <p:notesSz cx="10693400" cy="75628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4270" y="1000738"/>
            <a:ext cx="588485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2F2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2F2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 u="heavy">
                <a:solidFill>
                  <a:srgbClr val="548ED4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2F2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2F2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jpe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92202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solidFill>
            <a:srgbClr val="F2F4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2668" y="6265164"/>
            <a:ext cx="9144000" cy="371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602980" y="6374892"/>
            <a:ext cx="1210055" cy="18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123688" y="1603248"/>
            <a:ext cx="4332732" cy="433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72668" y="922020"/>
            <a:ext cx="9143999" cy="626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72668" y="1548384"/>
            <a:ext cx="9144000" cy="35560"/>
          </a:xfrm>
          <a:custGeom>
            <a:avLst/>
            <a:gdLst/>
            <a:ahLst/>
            <a:cxnLst/>
            <a:rect l="l" t="t" r="r" b="b"/>
            <a:pathLst>
              <a:path w="9144000" h="35559">
                <a:moveTo>
                  <a:pt x="0" y="35052"/>
                </a:moveTo>
                <a:lnTo>
                  <a:pt x="9144000" y="35052"/>
                </a:lnTo>
                <a:lnTo>
                  <a:pt x="9144000" y="0"/>
                </a:lnTo>
                <a:lnTo>
                  <a:pt x="0" y="0"/>
                </a:lnTo>
                <a:lnTo>
                  <a:pt x="0" y="35052"/>
                </a:lnTo>
                <a:close/>
              </a:path>
            </a:pathLst>
          </a:custGeom>
          <a:solidFill>
            <a:srgbClr val="9095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52500" y="6348984"/>
            <a:ext cx="909955" cy="288290"/>
          </a:xfrm>
          <a:custGeom>
            <a:avLst/>
            <a:gdLst/>
            <a:ahLst/>
            <a:cxnLst/>
            <a:rect l="l" t="t" r="r" b="b"/>
            <a:pathLst>
              <a:path w="909955" h="288290">
                <a:moveTo>
                  <a:pt x="813816" y="288035"/>
                </a:moveTo>
                <a:lnTo>
                  <a:pt x="0" y="288035"/>
                </a:lnTo>
                <a:lnTo>
                  <a:pt x="94487" y="0"/>
                </a:lnTo>
                <a:lnTo>
                  <a:pt x="909828" y="0"/>
                </a:lnTo>
                <a:lnTo>
                  <a:pt x="813816" y="288035"/>
                </a:lnTo>
                <a:close/>
              </a:path>
            </a:pathLst>
          </a:custGeom>
          <a:solidFill>
            <a:srgbClr val="49B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536191" y="6493764"/>
            <a:ext cx="208915" cy="143510"/>
          </a:xfrm>
          <a:custGeom>
            <a:avLst/>
            <a:gdLst/>
            <a:ahLst/>
            <a:cxnLst/>
            <a:rect l="l" t="t" r="r" b="b"/>
            <a:pathLst>
              <a:path w="208914" h="143509">
                <a:moveTo>
                  <a:pt x="163067" y="143255"/>
                </a:moveTo>
                <a:lnTo>
                  <a:pt x="0" y="143255"/>
                </a:lnTo>
                <a:lnTo>
                  <a:pt x="45720" y="0"/>
                </a:lnTo>
                <a:lnTo>
                  <a:pt x="208787" y="0"/>
                </a:lnTo>
                <a:lnTo>
                  <a:pt x="163067" y="143255"/>
                </a:lnTo>
                <a:close/>
              </a:path>
            </a:pathLst>
          </a:custGeom>
          <a:solidFill>
            <a:srgbClr val="54BF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281683" y="922020"/>
            <a:ext cx="685800" cy="579120"/>
          </a:xfrm>
          <a:custGeom>
            <a:avLst/>
            <a:gdLst/>
            <a:ahLst/>
            <a:cxnLst/>
            <a:rect l="l" t="t" r="r" b="b"/>
            <a:pathLst>
              <a:path w="685800" h="579119">
                <a:moveTo>
                  <a:pt x="502920" y="579120"/>
                </a:moveTo>
                <a:lnTo>
                  <a:pt x="0" y="579120"/>
                </a:lnTo>
                <a:lnTo>
                  <a:pt x="182879" y="0"/>
                </a:lnTo>
                <a:lnTo>
                  <a:pt x="685800" y="0"/>
                </a:lnTo>
                <a:lnTo>
                  <a:pt x="502920" y="579120"/>
                </a:lnTo>
                <a:close/>
              </a:path>
            </a:pathLst>
          </a:custGeom>
          <a:solidFill>
            <a:srgbClr val="48B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946404" y="922020"/>
            <a:ext cx="365760" cy="419100"/>
          </a:xfrm>
          <a:custGeom>
            <a:avLst/>
            <a:gdLst/>
            <a:ahLst/>
            <a:cxnLst/>
            <a:rect l="l" t="t" r="r" b="b"/>
            <a:pathLst>
              <a:path w="365759" h="419100">
                <a:moveTo>
                  <a:pt x="231647" y="419100"/>
                </a:moveTo>
                <a:lnTo>
                  <a:pt x="0" y="419100"/>
                </a:lnTo>
                <a:lnTo>
                  <a:pt x="134112" y="0"/>
                </a:lnTo>
                <a:lnTo>
                  <a:pt x="365759" y="0"/>
                </a:lnTo>
                <a:lnTo>
                  <a:pt x="231647" y="419100"/>
                </a:lnTo>
                <a:close/>
              </a:path>
            </a:pathLst>
          </a:custGeom>
          <a:solidFill>
            <a:srgbClr val="48B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4672" y="1000738"/>
            <a:ext cx="512405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2F2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4105" y="1892295"/>
            <a:ext cx="6534150" cy="1624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 u="heavy">
                <a:solidFill>
                  <a:srgbClr val="548ED4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jpeg"/><Relationship Id="rId10" Type="http://schemas.openxmlformats.org/officeDocument/2006/relationships/image" Target="../media/image56.jpeg"/><Relationship Id="rId1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jpeg"/><Relationship Id="rId8" Type="http://schemas.openxmlformats.org/officeDocument/2006/relationships/image" Target="../media/image66.jpeg"/><Relationship Id="rId7" Type="http://schemas.openxmlformats.org/officeDocument/2006/relationships/image" Target="../media/image65.jpeg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png"/><Relationship Id="rId2" Type="http://schemas.openxmlformats.org/officeDocument/2006/relationships/image" Target="../media/image47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8.jpeg"/><Relationship Id="rId1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jpeg"/><Relationship Id="rId8" Type="http://schemas.openxmlformats.org/officeDocument/2006/relationships/image" Target="../media/image76.jpeg"/><Relationship Id="rId7" Type="http://schemas.openxmlformats.org/officeDocument/2006/relationships/image" Target="../media/image75.jpeg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91.jpeg"/><Relationship Id="rId23" Type="http://schemas.openxmlformats.org/officeDocument/2006/relationships/image" Target="../media/image90.jpeg"/><Relationship Id="rId22" Type="http://schemas.openxmlformats.org/officeDocument/2006/relationships/image" Target="../media/image89.jpeg"/><Relationship Id="rId21" Type="http://schemas.openxmlformats.org/officeDocument/2006/relationships/image" Target="../media/image88.png"/><Relationship Id="rId20" Type="http://schemas.openxmlformats.org/officeDocument/2006/relationships/image" Target="../media/image87.jpeg"/><Relationship Id="rId2" Type="http://schemas.openxmlformats.org/officeDocument/2006/relationships/image" Target="../media/image70.jpeg"/><Relationship Id="rId19" Type="http://schemas.openxmlformats.org/officeDocument/2006/relationships/image" Target="../media/image18.jpeg"/><Relationship Id="rId18" Type="http://schemas.openxmlformats.org/officeDocument/2006/relationships/image" Target="../media/image86.jpeg"/><Relationship Id="rId17" Type="http://schemas.openxmlformats.org/officeDocument/2006/relationships/image" Target="../media/image85.png"/><Relationship Id="rId16" Type="http://schemas.openxmlformats.org/officeDocument/2006/relationships/image" Target="../media/image84.png"/><Relationship Id="rId15" Type="http://schemas.openxmlformats.org/officeDocument/2006/relationships/image" Target="../media/image83.png"/><Relationship Id="rId14" Type="http://schemas.openxmlformats.org/officeDocument/2006/relationships/image" Target="../media/image82.png"/><Relationship Id="rId13" Type="http://schemas.openxmlformats.org/officeDocument/2006/relationships/image" Target="../media/image81.png"/><Relationship Id="rId12" Type="http://schemas.openxmlformats.org/officeDocument/2006/relationships/image" Target="../media/image80.png"/><Relationship Id="rId11" Type="http://schemas.openxmlformats.org/officeDocument/2006/relationships/image" Target="../media/image79.jpeg"/><Relationship Id="rId10" Type="http://schemas.openxmlformats.org/officeDocument/2006/relationships/image" Target="../media/image78.jpeg"/><Relationship Id="rId1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jpeg"/><Relationship Id="rId8" Type="http://schemas.openxmlformats.org/officeDocument/2006/relationships/image" Target="../media/image60.jpeg"/><Relationship Id="rId7" Type="http://schemas.openxmlformats.org/officeDocument/2006/relationships/image" Target="../media/image97.jpeg"/><Relationship Id="rId6" Type="http://schemas.openxmlformats.org/officeDocument/2006/relationships/image" Target="../media/image96.jpeg"/><Relationship Id="rId5" Type="http://schemas.openxmlformats.org/officeDocument/2006/relationships/image" Target="../media/image95.png"/><Relationship Id="rId4" Type="http://schemas.openxmlformats.org/officeDocument/2006/relationships/image" Target="../media/image94.jpeg"/><Relationship Id="rId3" Type="http://schemas.openxmlformats.org/officeDocument/2006/relationships/image" Target="../media/image93.png"/><Relationship Id="rId2" Type="http://schemas.openxmlformats.org/officeDocument/2006/relationships/image" Target="../media/image51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8.png"/><Relationship Id="rId10" Type="http://schemas.openxmlformats.org/officeDocument/2006/relationships/image" Target="../media/image66.jpeg"/><Relationship Id="rId1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://www.planora.fi/" TargetMode="External"/><Relationship Id="rId6" Type="http://schemas.openxmlformats.org/officeDocument/2006/relationships/hyperlink" Target="mailto:risto.prokkola@planora.fi" TargetMode="External"/><Relationship Id="rId5" Type="http://schemas.openxmlformats.org/officeDocument/2006/relationships/hyperlink" Target="mailto:sami.osterman@planora.fi" TargetMode="External"/><Relationship Id="rId4" Type="http://schemas.openxmlformats.org/officeDocument/2006/relationships/hyperlink" Target="mailto:hanhar@163.com" TargetMode="External"/><Relationship Id="rId3" Type="http://schemas.openxmlformats.org/officeDocument/2006/relationships/hyperlink" Target="mailto:yu.li@planora.fi" TargetMode="External"/><Relationship Id="rId2" Type="http://schemas.openxmlformats.org/officeDocument/2006/relationships/hyperlink" Target="mailto:katja.granlund@planora.fi" TargetMode="External"/><Relationship Id="rId1" Type="http://schemas.openxmlformats.org/officeDocument/2006/relationships/hyperlink" Target="mailto:esa.teppo@planora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922020"/>
            <a:ext cx="9144000" cy="3507104"/>
          </a:xfrm>
          <a:custGeom>
            <a:avLst/>
            <a:gdLst/>
            <a:ahLst/>
            <a:cxnLst/>
            <a:rect l="l" t="t" r="r" b="b"/>
            <a:pathLst>
              <a:path w="9144000" h="3507104">
                <a:moveTo>
                  <a:pt x="0" y="3506723"/>
                </a:moveTo>
                <a:lnTo>
                  <a:pt x="9144000" y="3506723"/>
                </a:lnTo>
                <a:lnTo>
                  <a:pt x="9144000" y="0"/>
                </a:lnTo>
                <a:lnTo>
                  <a:pt x="0" y="0"/>
                </a:lnTo>
                <a:lnTo>
                  <a:pt x="0" y="3506723"/>
                </a:lnTo>
                <a:close/>
              </a:path>
            </a:pathLst>
          </a:custGeom>
          <a:solidFill>
            <a:srgbClr val="F2F4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2668" y="6265164"/>
            <a:ext cx="9144000" cy="3718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02980" y="6374892"/>
            <a:ext cx="1210055" cy="18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23688" y="1603248"/>
            <a:ext cx="4332732" cy="433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2668" y="4500372"/>
            <a:ext cx="9144000" cy="2136775"/>
          </a:xfrm>
          <a:custGeom>
            <a:avLst/>
            <a:gdLst/>
            <a:ahLst/>
            <a:cxnLst/>
            <a:rect l="l" t="t" r="r" b="b"/>
            <a:pathLst>
              <a:path w="9144000" h="2136775">
                <a:moveTo>
                  <a:pt x="0" y="0"/>
                </a:moveTo>
                <a:lnTo>
                  <a:pt x="9144000" y="0"/>
                </a:lnTo>
                <a:lnTo>
                  <a:pt x="9144000" y="2136647"/>
                </a:lnTo>
                <a:lnTo>
                  <a:pt x="0" y="2136647"/>
                </a:lnTo>
                <a:lnTo>
                  <a:pt x="0" y="0"/>
                </a:lnTo>
                <a:close/>
              </a:path>
            </a:pathLst>
          </a:custGeom>
          <a:solidFill>
            <a:srgbClr val="BAC1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1624" y="4495800"/>
            <a:ext cx="5413247" cy="2141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2033" y="1185672"/>
            <a:ext cx="9143999" cy="3243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2668" y="4428744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8"/>
                </a:moveTo>
                <a:lnTo>
                  <a:pt x="9144000" y="71628"/>
                </a:lnTo>
                <a:lnTo>
                  <a:pt x="9144000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9095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2668" y="922020"/>
            <a:ext cx="9144000" cy="313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65264" y="6079236"/>
            <a:ext cx="2694432" cy="417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8991" y="1235963"/>
            <a:ext cx="1170940" cy="2112645"/>
          </a:xfrm>
          <a:custGeom>
            <a:avLst/>
            <a:gdLst/>
            <a:ahLst/>
            <a:cxnLst/>
            <a:rect l="l" t="t" r="r" b="b"/>
            <a:pathLst>
              <a:path w="1170939" h="2112645">
                <a:moveTo>
                  <a:pt x="501396" y="2112264"/>
                </a:moveTo>
                <a:lnTo>
                  <a:pt x="0" y="2112264"/>
                </a:lnTo>
                <a:lnTo>
                  <a:pt x="667512" y="0"/>
                </a:lnTo>
                <a:lnTo>
                  <a:pt x="1170432" y="0"/>
                </a:lnTo>
                <a:lnTo>
                  <a:pt x="501396" y="2112264"/>
                </a:lnTo>
                <a:close/>
              </a:path>
            </a:pathLst>
          </a:custGeom>
          <a:solidFill>
            <a:srgbClr val="49B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98180" y="2772156"/>
            <a:ext cx="1359535" cy="1656714"/>
          </a:xfrm>
          <a:custGeom>
            <a:avLst/>
            <a:gdLst/>
            <a:ahLst/>
            <a:cxnLst/>
            <a:rect l="l" t="t" r="r" b="b"/>
            <a:pathLst>
              <a:path w="1359534" h="1656714">
                <a:moveTo>
                  <a:pt x="813816" y="1656587"/>
                </a:moveTo>
                <a:lnTo>
                  <a:pt x="0" y="1656587"/>
                </a:lnTo>
                <a:lnTo>
                  <a:pt x="544067" y="0"/>
                </a:lnTo>
                <a:lnTo>
                  <a:pt x="1359407" y="0"/>
                </a:lnTo>
                <a:lnTo>
                  <a:pt x="813816" y="1656587"/>
                </a:lnTo>
                <a:close/>
              </a:path>
            </a:pathLst>
          </a:custGeom>
          <a:solidFill>
            <a:srgbClr val="49B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2500" y="1235963"/>
            <a:ext cx="649605" cy="1301750"/>
          </a:xfrm>
          <a:custGeom>
            <a:avLst/>
            <a:gdLst/>
            <a:ahLst/>
            <a:cxnLst/>
            <a:rect l="l" t="t" r="r" b="b"/>
            <a:pathLst>
              <a:path w="649605" h="1301750">
                <a:moveTo>
                  <a:pt x="231648" y="1301496"/>
                </a:moveTo>
                <a:lnTo>
                  <a:pt x="0" y="1301496"/>
                </a:lnTo>
                <a:lnTo>
                  <a:pt x="417575" y="0"/>
                </a:lnTo>
                <a:lnTo>
                  <a:pt x="649224" y="0"/>
                </a:lnTo>
                <a:lnTo>
                  <a:pt x="231648" y="1301496"/>
                </a:lnTo>
                <a:close/>
              </a:path>
            </a:pathLst>
          </a:custGeom>
          <a:solidFill>
            <a:srgbClr val="49B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17507" y="2988564"/>
            <a:ext cx="457200" cy="917575"/>
          </a:xfrm>
          <a:custGeom>
            <a:avLst/>
            <a:gdLst/>
            <a:ahLst/>
            <a:cxnLst/>
            <a:rect l="l" t="t" r="r" b="b"/>
            <a:pathLst>
              <a:path w="457200" h="917575">
                <a:moveTo>
                  <a:pt x="163068" y="917447"/>
                </a:moveTo>
                <a:lnTo>
                  <a:pt x="0" y="917447"/>
                </a:lnTo>
                <a:lnTo>
                  <a:pt x="294132" y="0"/>
                </a:lnTo>
                <a:lnTo>
                  <a:pt x="457200" y="0"/>
                </a:lnTo>
                <a:lnTo>
                  <a:pt x="163068" y="917447"/>
                </a:lnTo>
                <a:close/>
              </a:path>
            </a:pathLst>
          </a:custGeom>
          <a:solidFill>
            <a:srgbClr val="52BF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72160" y="2447925"/>
            <a:ext cx="914400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4625" marR="5080" indent="-2702560" algn="l">
              <a:lnSpc>
                <a:spcPct val="100000"/>
              </a:lnSpc>
              <a:spcBef>
                <a:spcPts val="95"/>
              </a:spcBef>
            </a:pPr>
            <a:r>
              <a:rPr lang="zh-CN" sz="4000"/>
              <a:t>基于数字孪生的智慧能源系统</a:t>
            </a:r>
            <a:endParaRPr lang="zh-CN" sz="4000"/>
          </a:p>
        </p:txBody>
      </p:sp>
      <p:sp>
        <p:nvSpPr>
          <p:cNvPr id="17" name="object 17"/>
          <p:cNvSpPr txBox="1"/>
          <p:nvPr/>
        </p:nvSpPr>
        <p:spPr>
          <a:xfrm>
            <a:off x="1480992" y="4694776"/>
            <a:ext cx="8176895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1040" marR="803275" algn="ctr">
              <a:lnSpc>
                <a:spcPct val="100000"/>
              </a:lnSpc>
              <a:spcBef>
                <a:spcPts val="2795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Planoras Energy </a:t>
            </a:r>
            <a:r>
              <a:rPr sz="2800" dirty="0">
                <a:latin typeface="Arial" panose="020B0604020202020204"/>
                <a:cs typeface="Arial" panose="020B0604020202020204"/>
              </a:rPr>
              <a:t>Concept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and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Digital </a:t>
            </a:r>
            <a:r>
              <a:rPr sz="2800" spc="-45" dirty="0">
                <a:latin typeface="Arial" panose="020B0604020202020204"/>
                <a:cs typeface="Arial" panose="020B0604020202020204"/>
              </a:rPr>
              <a:t>Twin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are results </a:t>
            </a:r>
            <a:r>
              <a:rPr sz="2800" dirty="0">
                <a:latin typeface="Arial" panose="020B0604020202020204"/>
                <a:cs typeface="Arial" panose="020B0604020202020204"/>
              </a:rPr>
              <a:t>of 35 years</a:t>
            </a:r>
            <a:r>
              <a:rPr sz="28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development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R="102235" algn="ctr">
              <a:lnSpc>
                <a:spcPct val="100000"/>
              </a:lnSpc>
            </a:pPr>
            <a:r>
              <a:rPr sz="2800" spc="-5" dirty="0">
                <a:latin typeface="Arial" panose="020B0604020202020204"/>
                <a:cs typeface="Arial" panose="020B0604020202020204"/>
              </a:rPr>
              <a:t>done </a:t>
            </a:r>
            <a:r>
              <a:rPr sz="2800" dirty="0">
                <a:latin typeface="Arial" panose="020B0604020202020204"/>
                <a:cs typeface="Arial" panose="020B0604020202020204"/>
              </a:rPr>
              <a:t>by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Planora</a:t>
            </a:r>
            <a:r>
              <a:rPr sz="2800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Oy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7611" y="3963924"/>
            <a:ext cx="2295143" cy="16840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0478" y="1025185"/>
            <a:ext cx="8294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</a:rPr>
              <a:t>Utilize </a:t>
            </a:r>
            <a:r>
              <a:rPr dirty="0">
                <a:solidFill>
                  <a:srgbClr val="FFFFFF"/>
                </a:solidFill>
              </a:rPr>
              <a:t>the created Digital </a:t>
            </a:r>
            <a:r>
              <a:rPr spc="-55" dirty="0">
                <a:solidFill>
                  <a:srgbClr val="FFFFFF"/>
                </a:solidFill>
              </a:rPr>
              <a:t>Twin </a:t>
            </a:r>
            <a:r>
              <a:rPr spc="-10" dirty="0">
                <a:solidFill>
                  <a:srgbClr val="FFFFFF"/>
                </a:solidFill>
              </a:rPr>
              <a:t>in </a:t>
            </a:r>
            <a:r>
              <a:rPr spc="-5" dirty="0">
                <a:solidFill>
                  <a:srgbClr val="FFFFFF"/>
                </a:solidFill>
              </a:rPr>
              <a:t>Boiler Plant</a:t>
            </a:r>
            <a:r>
              <a:rPr spc="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Design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9044" y="3713988"/>
            <a:ext cx="2485643" cy="202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29044" y="1876044"/>
            <a:ext cx="2528316" cy="1818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4880" y="1879092"/>
            <a:ext cx="5832348" cy="206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38856" y="3939540"/>
            <a:ext cx="2299715" cy="1761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3731" y="3944112"/>
            <a:ext cx="2209800" cy="1831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56628" y="5808297"/>
            <a:ext cx="4718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10" dirty="0">
                <a:latin typeface="Arial" panose="020B0604020202020204"/>
                <a:cs typeface="Arial" panose="020B0604020202020204"/>
              </a:rPr>
              <a:t>Paraisten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Kaukolämpö </a:t>
            </a:r>
            <a:r>
              <a:rPr sz="1000" spc="-10" dirty="0">
                <a:latin typeface="Arial" panose="020B0604020202020204"/>
                <a:cs typeface="Arial" panose="020B0604020202020204"/>
              </a:rPr>
              <a:t>Oy, Finland, 2010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– </a:t>
            </a:r>
            <a:r>
              <a:rPr sz="1000" spc="-10" dirty="0">
                <a:latin typeface="Arial" panose="020B0604020202020204"/>
                <a:cs typeface="Arial" panose="020B0604020202020204"/>
              </a:rPr>
              <a:t>design of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a </a:t>
            </a:r>
            <a:r>
              <a:rPr sz="1000" spc="-10" dirty="0">
                <a:latin typeface="Arial" panose="020B0604020202020204"/>
                <a:cs typeface="Arial" panose="020B0604020202020204"/>
              </a:rPr>
              <a:t>new boiler plant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construction  8 </a:t>
            </a:r>
            <a:r>
              <a:rPr sz="1000" spc="-10" dirty="0">
                <a:latin typeface="Arial" panose="020B0604020202020204"/>
                <a:cs typeface="Arial" panose="020B0604020202020204"/>
              </a:rPr>
              <a:t>MW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(biofuels – </a:t>
            </a:r>
            <a:r>
              <a:rPr sz="1000" spc="-10" dirty="0">
                <a:latin typeface="Arial" panose="020B0604020202020204"/>
                <a:cs typeface="Arial" panose="020B0604020202020204"/>
              </a:rPr>
              <a:t>wood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chips) + 2 MW flue </a:t>
            </a:r>
            <a:r>
              <a:rPr sz="1000" spc="-10" dirty="0">
                <a:latin typeface="Arial" panose="020B0604020202020204"/>
                <a:cs typeface="Arial" panose="020B0604020202020204"/>
              </a:rPr>
              <a:t>gas</a:t>
            </a:r>
            <a:r>
              <a:rPr sz="10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latin typeface="Arial" panose="020B0604020202020204"/>
                <a:cs typeface="Arial" panose="020B0604020202020204"/>
              </a:rPr>
              <a:t>scrubber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723" y="1854708"/>
            <a:ext cx="3976115" cy="31257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2875" y="2039112"/>
            <a:ext cx="2828543" cy="4052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697" y="1046507"/>
            <a:ext cx="877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Integrate </a:t>
            </a:r>
            <a:r>
              <a:rPr sz="2400" spc="-5" dirty="0"/>
              <a:t>data </a:t>
            </a:r>
            <a:r>
              <a:rPr sz="2400" dirty="0"/>
              <a:t>from </a:t>
            </a:r>
            <a:r>
              <a:rPr sz="2400" spc="-10" dirty="0"/>
              <a:t>different </a:t>
            </a:r>
            <a:r>
              <a:rPr sz="2400" spc="-5" dirty="0"/>
              <a:t>sources </a:t>
            </a:r>
            <a:r>
              <a:rPr sz="2400" dirty="0"/>
              <a:t>to supervise a </a:t>
            </a:r>
            <a:r>
              <a:rPr sz="2400" spc="-5" dirty="0"/>
              <a:t>heating</a:t>
            </a:r>
            <a:r>
              <a:rPr sz="2400" spc="-30" dirty="0"/>
              <a:t> </a:t>
            </a:r>
            <a:r>
              <a:rPr sz="2400" spc="-5" dirty="0"/>
              <a:t>utility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933444" y="4248911"/>
            <a:ext cx="586740" cy="1685925"/>
          </a:xfrm>
          <a:custGeom>
            <a:avLst/>
            <a:gdLst/>
            <a:ahLst/>
            <a:cxnLst/>
            <a:rect l="l" t="t" r="r" b="b"/>
            <a:pathLst>
              <a:path w="586739" h="1685925">
                <a:moveTo>
                  <a:pt x="489204" y="1685544"/>
                </a:moveTo>
                <a:lnTo>
                  <a:pt x="97536" y="1685544"/>
                </a:lnTo>
                <a:lnTo>
                  <a:pt x="59793" y="1677781"/>
                </a:lnTo>
                <a:lnTo>
                  <a:pt x="28765" y="1656588"/>
                </a:lnTo>
                <a:lnTo>
                  <a:pt x="7739" y="1625107"/>
                </a:lnTo>
                <a:lnTo>
                  <a:pt x="0" y="1586484"/>
                </a:lnTo>
                <a:lnTo>
                  <a:pt x="0" y="97536"/>
                </a:lnTo>
                <a:lnTo>
                  <a:pt x="7739" y="59793"/>
                </a:lnTo>
                <a:lnTo>
                  <a:pt x="28765" y="28765"/>
                </a:lnTo>
                <a:lnTo>
                  <a:pt x="59793" y="7739"/>
                </a:lnTo>
                <a:lnTo>
                  <a:pt x="97536" y="0"/>
                </a:lnTo>
                <a:lnTo>
                  <a:pt x="489204" y="0"/>
                </a:lnTo>
                <a:lnTo>
                  <a:pt x="526946" y="7739"/>
                </a:lnTo>
                <a:lnTo>
                  <a:pt x="557974" y="28765"/>
                </a:lnTo>
                <a:lnTo>
                  <a:pt x="579000" y="59793"/>
                </a:lnTo>
                <a:lnTo>
                  <a:pt x="586739" y="97536"/>
                </a:lnTo>
                <a:lnTo>
                  <a:pt x="586739" y="1586484"/>
                </a:lnTo>
                <a:lnTo>
                  <a:pt x="579000" y="1625107"/>
                </a:lnTo>
                <a:lnTo>
                  <a:pt x="557974" y="1656588"/>
                </a:lnTo>
                <a:lnTo>
                  <a:pt x="526946" y="1677781"/>
                </a:lnTo>
                <a:lnTo>
                  <a:pt x="489204" y="1685544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33444" y="4248911"/>
            <a:ext cx="586740" cy="1685925"/>
          </a:xfrm>
          <a:custGeom>
            <a:avLst/>
            <a:gdLst/>
            <a:ahLst/>
            <a:cxnLst/>
            <a:rect l="l" t="t" r="r" b="b"/>
            <a:pathLst>
              <a:path w="586739" h="1685925">
                <a:moveTo>
                  <a:pt x="0" y="97536"/>
                </a:moveTo>
                <a:lnTo>
                  <a:pt x="7739" y="59793"/>
                </a:lnTo>
                <a:lnTo>
                  <a:pt x="28765" y="28765"/>
                </a:lnTo>
                <a:lnTo>
                  <a:pt x="59793" y="7739"/>
                </a:lnTo>
                <a:lnTo>
                  <a:pt x="97536" y="0"/>
                </a:lnTo>
                <a:lnTo>
                  <a:pt x="489204" y="0"/>
                </a:lnTo>
                <a:lnTo>
                  <a:pt x="526946" y="7739"/>
                </a:lnTo>
                <a:lnTo>
                  <a:pt x="557974" y="28765"/>
                </a:lnTo>
                <a:lnTo>
                  <a:pt x="579000" y="59793"/>
                </a:lnTo>
                <a:lnTo>
                  <a:pt x="586739" y="97536"/>
                </a:lnTo>
                <a:lnTo>
                  <a:pt x="586739" y="1586484"/>
                </a:lnTo>
                <a:lnTo>
                  <a:pt x="579000" y="1625107"/>
                </a:lnTo>
                <a:lnTo>
                  <a:pt x="557974" y="1656588"/>
                </a:lnTo>
                <a:lnTo>
                  <a:pt x="526946" y="1677781"/>
                </a:lnTo>
                <a:lnTo>
                  <a:pt x="489204" y="1685544"/>
                </a:lnTo>
                <a:lnTo>
                  <a:pt x="97536" y="1685544"/>
                </a:lnTo>
                <a:lnTo>
                  <a:pt x="59793" y="1677781"/>
                </a:lnTo>
                <a:lnTo>
                  <a:pt x="28765" y="1656588"/>
                </a:lnTo>
                <a:lnTo>
                  <a:pt x="7739" y="1625107"/>
                </a:lnTo>
                <a:lnTo>
                  <a:pt x="0" y="1586484"/>
                </a:lnTo>
                <a:lnTo>
                  <a:pt x="0" y="97536"/>
                </a:lnTo>
                <a:close/>
              </a:path>
            </a:pathLst>
          </a:custGeom>
          <a:ln w="28956">
            <a:solidFill>
              <a:srgbClr val="702F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50434" y="4397874"/>
            <a:ext cx="561975" cy="138938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 marR="5080" indent="-2540" algn="ctr">
              <a:lnSpc>
                <a:spcPts val="1440"/>
              </a:lnSpc>
              <a:spcBef>
                <a:spcPts val="35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Network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data  reconfiguration</a:t>
            </a:r>
            <a:r>
              <a:rPr sz="12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for 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Apros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7879" y="4517135"/>
            <a:ext cx="759460" cy="1228725"/>
          </a:xfrm>
          <a:custGeom>
            <a:avLst/>
            <a:gdLst/>
            <a:ahLst/>
            <a:cxnLst/>
            <a:rect l="l" t="t" r="r" b="b"/>
            <a:pathLst>
              <a:path w="759459" h="1228725">
                <a:moveTo>
                  <a:pt x="379476" y="1228344"/>
                </a:moveTo>
                <a:lnTo>
                  <a:pt x="311071" y="1226807"/>
                </a:lnTo>
                <a:lnTo>
                  <a:pt x="246768" y="1222373"/>
                </a:lnTo>
                <a:lnTo>
                  <a:pt x="187621" y="1215305"/>
                </a:lnTo>
                <a:lnTo>
                  <a:pt x="134682" y="1205866"/>
                </a:lnTo>
                <a:lnTo>
                  <a:pt x="89006" y="1194320"/>
                </a:lnTo>
                <a:lnTo>
                  <a:pt x="51646" y="1180930"/>
                </a:lnTo>
                <a:lnTo>
                  <a:pt x="6089" y="1149673"/>
                </a:lnTo>
                <a:lnTo>
                  <a:pt x="0" y="1132332"/>
                </a:lnTo>
                <a:lnTo>
                  <a:pt x="0" y="0"/>
                </a:lnTo>
                <a:lnTo>
                  <a:pt x="6089" y="16887"/>
                </a:lnTo>
                <a:lnTo>
                  <a:pt x="23656" y="32821"/>
                </a:lnTo>
                <a:lnTo>
                  <a:pt x="89006" y="60725"/>
                </a:lnTo>
                <a:lnTo>
                  <a:pt x="134682" y="72144"/>
                </a:lnTo>
                <a:lnTo>
                  <a:pt x="187621" y="81505"/>
                </a:lnTo>
                <a:lnTo>
                  <a:pt x="246768" y="88534"/>
                </a:lnTo>
                <a:lnTo>
                  <a:pt x="311071" y="92953"/>
                </a:lnTo>
                <a:lnTo>
                  <a:pt x="379476" y="94488"/>
                </a:lnTo>
                <a:lnTo>
                  <a:pt x="758952" y="94488"/>
                </a:lnTo>
                <a:lnTo>
                  <a:pt x="758952" y="1132332"/>
                </a:lnTo>
                <a:lnTo>
                  <a:pt x="735119" y="1165960"/>
                </a:lnTo>
                <a:lnTo>
                  <a:pt x="669443" y="1194320"/>
                </a:lnTo>
                <a:lnTo>
                  <a:pt x="623642" y="1205866"/>
                </a:lnTo>
                <a:lnTo>
                  <a:pt x="570653" y="1215305"/>
                </a:lnTo>
                <a:lnTo>
                  <a:pt x="511568" y="1222373"/>
                </a:lnTo>
                <a:lnTo>
                  <a:pt x="447479" y="1226807"/>
                </a:lnTo>
                <a:lnTo>
                  <a:pt x="379476" y="1228344"/>
                </a:lnTo>
                <a:close/>
              </a:path>
              <a:path w="759459" h="1228725">
                <a:moveTo>
                  <a:pt x="758952" y="94488"/>
                </a:moveTo>
                <a:lnTo>
                  <a:pt x="379476" y="94488"/>
                </a:lnTo>
                <a:lnTo>
                  <a:pt x="447479" y="92953"/>
                </a:lnTo>
                <a:lnTo>
                  <a:pt x="511568" y="88534"/>
                </a:lnTo>
                <a:lnTo>
                  <a:pt x="570653" y="81505"/>
                </a:lnTo>
                <a:lnTo>
                  <a:pt x="623642" y="72144"/>
                </a:lnTo>
                <a:lnTo>
                  <a:pt x="669443" y="60725"/>
                </a:lnTo>
                <a:lnTo>
                  <a:pt x="706966" y="47526"/>
                </a:lnTo>
                <a:lnTo>
                  <a:pt x="752812" y="16887"/>
                </a:lnTo>
                <a:lnTo>
                  <a:pt x="758952" y="0"/>
                </a:lnTo>
                <a:lnTo>
                  <a:pt x="758952" y="9448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97879" y="4422647"/>
            <a:ext cx="759460" cy="189230"/>
          </a:xfrm>
          <a:custGeom>
            <a:avLst/>
            <a:gdLst/>
            <a:ahLst/>
            <a:cxnLst/>
            <a:rect l="l" t="t" r="r" b="b"/>
            <a:pathLst>
              <a:path w="759459" h="189229">
                <a:moveTo>
                  <a:pt x="379476" y="188976"/>
                </a:moveTo>
                <a:lnTo>
                  <a:pt x="311071" y="187441"/>
                </a:lnTo>
                <a:lnTo>
                  <a:pt x="246768" y="183022"/>
                </a:lnTo>
                <a:lnTo>
                  <a:pt x="187621" y="175993"/>
                </a:lnTo>
                <a:lnTo>
                  <a:pt x="134682" y="166632"/>
                </a:lnTo>
                <a:lnTo>
                  <a:pt x="89006" y="155213"/>
                </a:lnTo>
                <a:lnTo>
                  <a:pt x="51646" y="142014"/>
                </a:lnTo>
                <a:lnTo>
                  <a:pt x="6089" y="111375"/>
                </a:lnTo>
                <a:lnTo>
                  <a:pt x="0" y="94488"/>
                </a:lnTo>
                <a:lnTo>
                  <a:pt x="6089" y="77199"/>
                </a:lnTo>
                <a:lnTo>
                  <a:pt x="51646" y="46284"/>
                </a:lnTo>
                <a:lnTo>
                  <a:pt x="89006" y="33134"/>
                </a:lnTo>
                <a:lnTo>
                  <a:pt x="134682" y="21841"/>
                </a:lnTo>
                <a:lnTo>
                  <a:pt x="187621" y="12643"/>
                </a:lnTo>
                <a:lnTo>
                  <a:pt x="246768" y="5778"/>
                </a:lnTo>
                <a:lnTo>
                  <a:pt x="311071" y="1484"/>
                </a:lnTo>
                <a:lnTo>
                  <a:pt x="379476" y="0"/>
                </a:lnTo>
                <a:lnTo>
                  <a:pt x="447479" y="1484"/>
                </a:lnTo>
                <a:lnTo>
                  <a:pt x="511568" y="5778"/>
                </a:lnTo>
                <a:lnTo>
                  <a:pt x="570653" y="12643"/>
                </a:lnTo>
                <a:lnTo>
                  <a:pt x="623642" y="21841"/>
                </a:lnTo>
                <a:lnTo>
                  <a:pt x="669443" y="33134"/>
                </a:lnTo>
                <a:lnTo>
                  <a:pt x="706966" y="46284"/>
                </a:lnTo>
                <a:lnTo>
                  <a:pt x="752812" y="77199"/>
                </a:lnTo>
                <a:lnTo>
                  <a:pt x="758952" y="94488"/>
                </a:lnTo>
                <a:lnTo>
                  <a:pt x="752812" y="111375"/>
                </a:lnTo>
                <a:lnTo>
                  <a:pt x="706966" y="142014"/>
                </a:lnTo>
                <a:lnTo>
                  <a:pt x="669443" y="155213"/>
                </a:lnTo>
                <a:lnTo>
                  <a:pt x="623642" y="166632"/>
                </a:lnTo>
                <a:lnTo>
                  <a:pt x="570653" y="175993"/>
                </a:lnTo>
                <a:lnTo>
                  <a:pt x="511568" y="183022"/>
                </a:lnTo>
                <a:lnTo>
                  <a:pt x="447479" y="187441"/>
                </a:lnTo>
                <a:lnTo>
                  <a:pt x="379476" y="18897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97879" y="4422647"/>
            <a:ext cx="759460" cy="1323340"/>
          </a:xfrm>
          <a:custGeom>
            <a:avLst/>
            <a:gdLst/>
            <a:ahLst/>
            <a:cxnLst/>
            <a:rect l="l" t="t" r="r" b="b"/>
            <a:pathLst>
              <a:path w="759459" h="1323339">
                <a:moveTo>
                  <a:pt x="758951" y="94487"/>
                </a:moveTo>
                <a:lnTo>
                  <a:pt x="735119" y="127309"/>
                </a:lnTo>
                <a:lnTo>
                  <a:pt x="669443" y="155213"/>
                </a:lnTo>
                <a:lnTo>
                  <a:pt x="623642" y="166632"/>
                </a:lnTo>
                <a:lnTo>
                  <a:pt x="570653" y="175993"/>
                </a:lnTo>
                <a:lnTo>
                  <a:pt x="511568" y="183022"/>
                </a:lnTo>
                <a:lnTo>
                  <a:pt x="447479" y="187441"/>
                </a:lnTo>
                <a:lnTo>
                  <a:pt x="379475" y="188975"/>
                </a:lnTo>
                <a:lnTo>
                  <a:pt x="311071" y="187441"/>
                </a:lnTo>
                <a:lnTo>
                  <a:pt x="246768" y="183022"/>
                </a:lnTo>
                <a:lnTo>
                  <a:pt x="187621" y="175993"/>
                </a:lnTo>
                <a:lnTo>
                  <a:pt x="134682" y="166632"/>
                </a:lnTo>
                <a:lnTo>
                  <a:pt x="89006" y="155213"/>
                </a:lnTo>
                <a:lnTo>
                  <a:pt x="51646" y="142014"/>
                </a:lnTo>
                <a:lnTo>
                  <a:pt x="6089" y="111375"/>
                </a:lnTo>
                <a:lnTo>
                  <a:pt x="0" y="94487"/>
                </a:lnTo>
                <a:lnTo>
                  <a:pt x="6089" y="77199"/>
                </a:lnTo>
                <a:lnTo>
                  <a:pt x="51646" y="46284"/>
                </a:lnTo>
                <a:lnTo>
                  <a:pt x="89006" y="33134"/>
                </a:lnTo>
                <a:lnTo>
                  <a:pt x="134682" y="21841"/>
                </a:lnTo>
                <a:lnTo>
                  <a:pt x="187621" y="12643"/>
                </a:lnTo>
                <a:lnTo>
                  <a:pt x="246768" y="5778"/>
                </a:lnTo>
                <a:lnTo>
                  <a:pt x="311071" y="1484"/>
                </a:lnTo>
                <a:lnTo>
                  <a:pt x="379475" y="0"/>
                </a:lnTo>
                <a:lnTo>
                  <a:pt x="447479" y="1484"/>
                </a:lnTo>
                <a:lnTo>
                  <a:pt x="511568" y="5778"/>
                </a:lnTo>
                <a:lnTo>
                  <a:pt x="570653" y="12643"/>
                </a:lnTo>
                <a:lnTo>
                  <a:pt x="623642" y="21841"/>
                </a:lnTo>
                <a:lnTo>
                  <a:pt x="669443" y="33134"/>
                </a:lnTo>
                <a:lnTo>
                  <a:pt x="706966" y="46284"/>
                </a:lnTo>
                <a:lnTo>
                  <a:pt x="752812" y="77199"/>
                </a:lnTo>
                <a:lnTo>
                  <a:pt x="758951" y="94487"/>
                </a:lnTo>
                <a:lnTo>
                  <a:pt x="758951" y="1226819"/>
                </a:lnTo>
                <a:lnTo>
                  <a:pt x="735119" y="1260448"/>
                </a:lnTo>
                <a:lnTo>
                  <a:pt x="669443" y="1288808"/>
                </a:lnTo>
                <a:lnTo>
                  <a:pt x="623642" y="1300354"/>
                </a:lnTo>
                <a:lnTo>
                  <a:pt x="570653" y="1309793"/>
                </a:lnTo>
                <a:lnTo>
                  <a:pt x="511568" y="1316861"/>
                </a:lnTo>
                <a:lnTo>
                  <a:pt x="447479" y="1321295"/>
                </a:lnTo>
                <a:lnTo>
                  <a:pt x="379475" y="1322832"/>
                </a:lnTo>
                <a:lnTo>
                  <a:pt x="311071" y="1321295"/>
                </a:lnTo>
                <a:lnTo>
                  <a:pt x="246768" y="1316861"/>
                </a:lnTo>
                <a:lnTo>
                  <a:pt x="187621" y="1309793"/>
                </a:lnTo>
                <a:lnTo>
                  <a:pt x="134682" y="1300354"/>
                </a:lnTo>
                <a:lnTo>
                  <a:pt x="89006" y="1288808"/>
                </a:lnTo>
                <a:lnTo>
                  <a:pt x="51646" y="1275418"/>
                </a:lnTo>
                <a:lnTo>
                  <a:pt x="6089" y="1244160"/>
                </a:lnTo>
                <a:lnTo>
                  <a:pt x="0" y="1226819"/>
                </a:lnTo>
                <a:lnTo>
                  <a:pt x="0" y="94487"/>
                </a:lnTo>
              </a:path>
            </a:pathLst>
          </a:custGeom>
          <a:ln w="1219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75058" y="4572992"/>
            <a:ext cx="6064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Design  and</a:t>
            </a:r>
            <a:r>
              <a:rPr sz="1400" b="1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off-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line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l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cu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l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-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tions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07179" y="5911596"/>
            <a:ext cx="3816350" cy="204470"/>
          </a:xfrm>
          <a:custGeom>
            <a:avLst/>
            <a:gdLst/>
            <a:ahLst/>
            <a:cxnLst/>
            <a:rect l="l" t="t" r="r" b="b"/>
            <a:pathLst>
              <a:path w="3816350" h="204470">
                <a:moveTo>
                  <a:pt x="38100" y="114300"/>
                </a:moveTo>
                <a:lnTo>
                  <a:pt x="0" y="114300"/>
                </a:lnTo>
                <a:lnTo>
                  <a:pt x="56388" y="0"/>
                </a:lnTo>
                <a:lnTo>
                  <a:pt x="105034" y="96012"/>
                </a:lnTo>
                <a:lnTo>
                  <a:pt x="38100" y="96012"/>
                </a:lnTo>
                <a:lnTo>
                  <a:pt x="38100" y="114300"/>
                </a:lnTo>
                <a:close/>
              </a:path>
              <a:path w="3816350" h="204470">
                <a:moveTo>
                  <a:pt x="3701796" y="204216"/>
                </a:moveTo>
                <a:lnTo>
                  <a:pt x="3701796" y="89916"/>
                </a:lnTo>
                <a:lnTo>
                  <a:pt x="3776993" y="128016"/>
                </a:lnTo>
                <a:lnTo>
                  <a:pt x="3721608" y="128016"/>
                </a:lnTo>
                <a:lnTo>
                  <a:pt x="3721608" y="166116"/>
                </a:lnTo>
                <a:lnTo>
                  <a:pt x="3779025" y="166116"/>
                </a:lnTo>
                <a:lnTo>
                  <a:pt x="3701796" y="204216"/>
                </a:lnTo>
                <a:close/>
              </a:path>
              <a:path w="3816350" h="204470">
                <a:moveTo>
                  <a:pt x="3701796" y="166116"/>
                </a:moveTo>
                <a:lnTo>
                  <a:pt x="57911" y="166116"/>
                </a:lnTo>
                <a:lnTo>
                  <a:pt x="50315" y="164544"/>
                </a:lnTo>
                <a:lnTo>
                  <a:pt x="44005" y="160401"/>
                </a:lnTo>
                <a:lnTo>
                  <a:pt x="39695" y="154543"/>
                </a:lnTo>
                <a:lnTo>
                  <a:pt x="38100" y="147828"/>
                </a:lnTo>
                <a:lnTo>
                  <a:pt x="38100" y="96012"/>
                </a:lnTo>
                <a:lnTo>
                  <a:pt x="76200" y="96012"/>
                </a:lnTo>
                <a:lnTo>
                  <a:pt x="76200" y="128016"/>
                </a:lnTo>
                <a:lnTo>
                  <a:pt x="57911" y="128016"/>
                </a:lnTo>
                <a:lnTo>
                  <a:pt x="76200" y="147828"/>
                </a:lnTo>
                <a:lnTo>
                  <a:pt x="3701796" y="147828"/>
                </a:lnTo>
                <a:lnTo>
                  <a:pt x="3701796" y="166116"/>
                </a:lnTo>
                <a:close/>
              </a:path>
              <a:path w="3816350" h="204470">
                <a:moveTo>
                  <a:pt x="114300" y="114300"/>
                </a:moveTo>
                <a:lnTo>
                  <a:pt x="76200" y="114300"/>
                </a:lnTo>
                <a:lnTo>
                  <a:pt x="76200" y="96012"/>
                </a:lnTo>
                <a:lnTo>
                  <a:pt x="105034" y="96012"/>
                </a:lnTo>
                <a:lnTo>
                  <a:pt x="114300" y="114300"/>
                </a:lnTo>
                <a:close/>
              </a:path>
              <a:path w="3816350" h="204470">
                <a:moveTo>
                  <a:pt x="76200" y="147828"/>
                </a:moveTo>
                <a:lnTo>
                  <a:pt x="57911" y="128016"/>
                </a:lnTo>
                <a:lnTo>
                  <a:pt x="76200" y="128016"/>
                </a:lnTo>
                <a:lnTo>
                  <a:pt x="76200" y="147828"/>
                </a:lnTo>
                <a:close/>
              </a:path>
              <a:path w="3816350" h="204470">
                <a:moveTo>
                  <a:pt x="3701796" y="147828"/>
                </a:moveTo>
                <a:lnTo>
                  <a:pt x="76200" y="147828"/>
                </a:lnTo>
                <a:lnTo>
                  <a:pt x="76200" y="128016"/>
                </a:lnTo>
                <a:lnTo>
                  <a:pt x="3701796" y="128016"/>
                </a:lnTo>
                <a:lnTo>
                  <a:pt x="3701796" y="147828"/>
                </a:lnTo>
                <a:close/>
              </a:path>
              <a:path w="3816350" h="204470">
                <a:moveTo>
                  <a:pt x="3779025" y="166116"/>
                </a:moveTo>
                <a:lnTo>
                  <a:pt x="3721608" y="166116"/>
                </a:lnTo>
                <a:lnTo>
                  <a:pt x="3721608" y="128016"/>
                </a:lnTo>
                <a:lnTo>
                  <a:pt x="3776993" y="128016"/>
                </a:lnTo>
                <a:lnTo>
                  <a:pt x="3816096" y="147828"/>
                </a:lnTo>
                <a:lnTo>
                  <a:pt x="3779025" y="16611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99303" y="5800344"/>
            <a:ext cx="2824480" cy="315595"/>
          </a:xfrm>
          <a:custGeom>
            <a:avLst/>
            <a:gdLst/>
            <a:ahLst/>
            <a:cxnLst/>
            <a:rect l="l" t="t" r="r" b="b"/>
            <a:pathLst>
              <a:path w="2824479" h="315595">
                <a:moveTo>
                  <a:pt x="38100" y="114300"/>
                </a:moveTo>
                <a:lnTo>
                  <a:pt x="0" y="114300"/>
                </a:lnTo>
                <a:lnTo>
                  <a:pt x="57911" y="0"/>
                </a:lnTo>
                <a:lnTo>
                  <a:pt x="105277" y="96012"/>
                </a:lnTo>
                <a:lnTo>
                  <a:pt x="38100" y="96012"/>
                </a:lnTo>
                <a:lnTo>
                  <a:pt x="38100" y="114300"/>
                </a:lnTo>
                <a:close/>
              </a:path>
              <a:path w="2824479" h="315595">
                <a:moveTo>
                  <a:pt x="2709672" y="277368"/>
                </a:moveTo>
                <a:lnTo>
                  <a:pt x="57911" y="277368"/>
                </a:lnTo>
                <a:lnTo>
                  <a:pt x="50315" y="275796"/>
                </a:lnTo>
                <a:lnTo>
                  <a:pt x="44005" y="271653"/>
                </a:lnTo>
                <a:lnTo>
                  <a:pt x="39695" y="265795"/>
                </a:lnTo>
                <a:lnTo>
                  <a:pt x="38100" y="259080"/>
                </a:lnTo>
                <a:lnTo>
                  <a:pt x="38100" y="96012"/>
                </a:lnTo>
                <a:lnTo>
                  <a:pt x="76200" y="96012"/>
                </a:lnTo>
                <a:lnTo>
                  <a:pt x="76200" y="239268"/>
                </a:lnTo>
                <a:lnTo>
                  <a:pt x="57911" y="239268"/>
                </a:lnTo>
                <a:lnTo>
                  <a:pt x="76200" y="259080"/>
                </a:lnTo>
                <a:lnTo>
                  <a:pt x="2709672" y="259080"/>
                </a:lnTo>
                <a:lnTo>
                  <a:pt x="2709672" y="277368"/>
                </a:lnTo>
                <a:close/>
              </a:path>
              <a:path w="2824479" h="315595">
                <a:moveTo>
                  <a:pt x="114300" y="114300"/>
                </a:moveTo>
                <a:lnTo>
                  <a:pt x="76200" y="114300"/>
                </a:lnTo>
                <a:lnTo>
                  <a:pt x="76200" y="96012"/>
                </a:lnTo>
                <a:lnTo>
                  <a:pt x="105277" y="96012"/>
                </a:lnTo>
                <a:lnTo>
                  <a:pt x="114300" y="114300"/>
                </a:lnTo>
                <a:close/>
              </a:path>
              <a:path w="2824479" h="315595">
                <a:moveTo>
                  <a:pt x="2709672" y="315468"/>
                </a:moveTo>
                <a:lnTo>
                  <a:pt x="2709672" y="201168"/>
                </a:lnTo>
                <a:lnTo>
                  <a:pt x="2784869" y="239268"/>
                </a:lnTo>
                <a:lnTo>
                  <a:pt x="2729484" y="239268"/>
                </a:lnTo>
                <a:lnTo>
                  <a:pt x="2729484" y="277368"/>
                </a:lnTo>
                <a:lnTo>
                  <a:pt x="2786901" y="277368"/>
                </a:lnTo>
                <a:lnTo>
                  <a:pt x="2709672" y="315468"/>
                </a:lnTo>
                <a:close/>
              </a:path>
              <a:path w="2824479" h="315595">
                <a:moveTo>
                  <a:pt x="76200" y="259080"/>
                </a:moveTo>
                <a:lnTo>
                  <a:pt x="57911" y="239268"/>
                </a:lnTo>
                <a:lnTo>
                  <a:pt x="76200" y="239268"/>
                </a:lnTo>
                <a:lnTo>
                  <a:pt x="76200" y="259080"/>
                </a:lnTo>
                <a:close/>
              </a:path>
              <a:path w="2824479" h="315595">
                <a:moveTo>
                  <a:pt x="2709672" y="259080"/>
                </a:moveTo>
                <a:lnTo>
                  <a:pt x="76200" y="259080"/>
                </a:lnTo>
                <a:lnTo>
                  <a:pt x="76200" y="239268"/>
                </a:lnTo>
                <a:lnTo>
                  <a:pt x="2709672" y="239268"/>
                </a:lnTo>
                <a:lnTo>
                  <a:pt x="2709672" y="259080"/>
                </a:lnTo>
                <a:close/>
              </a:path>
              <a:path w="2824479" h="315595">
                <a:moveTo>
                  <a:pt x="2786901" y="277368"/>
                </a:moveTo>
                <a:lnTo>
                  <a:pt x="2729484" y="277368"/>
                </a:lnTo>
                <a:lnTo>
                  <a:pt x="2729484" y="239268"/>
                </a:lnTo>
                <a:lnTo>
                  <a:pt x="2784869" y="239268"/>
                </a:lnTo>
                <a:lnTo>
                  <a:pt x="2823972" y="259080"/>
                </a:lnTo>
                <a:lnTo>
                  <a:pt x="2786901" y="27736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37932" y="5484876"/>
            <a:ext cx="928116" cy="92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753625" y="5063775"/>
            <a:ext cx="11017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User 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C</a:t>
            </a:r>
            <a:r>
              <a:rPr sz="1400" b="1" spc="-20" dirty="0">
                <a:latin typeface="Arial" panose="020B0604020202020204"/>
                <a:cs typeface="Arial" panose="020B0604020202020204"/>
              </a:rPr>
              <a:t>o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nn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e</a:t>
            </a:r>
            <a:r>
              <a:rPr sz="1400" b="1" spc="5" dirty="0">
                <a:latin typeface="Arial" panose="020B0604020202020204"/>
                <a:cs typeface="Arial" panose="020B0604020202020204"/>
              </a:rPr>
              <a:t>c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t</a:t>
            </a:r>
            <a:r>
              <a:rPr sz="1400" b="1" dirty="0">
                <a:latin typeface="Arial" panose="020B0604020202020204"/>
                <a:cs typeface="Arial" panose="020B0604020202020204"/>
              </a:rPr>
              <a:t>i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on</a:t>
            </a:r>
            <a:r>
              <a:rPr sz="1400" b="1" dirty="0">
                <a:latin typeface="Arial" panose="020B0604020202020204"/>
                <a:cs typeface="Arial" panose="020B0604020202020204"/>
              </a:rPr>
              <a:t>s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08603" y="5183124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4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19">
            <a:solidFill>
              <a:srgbClr val="4F8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08603" y="5160264"/>
            <a:ext cx="589915" cy="45720"/>
          </a:xfrm>
          <a:custGeom>
            <a:avLst/>
            <a:gdLst/>
            <a:ahLst/>
            <a:cxnLst/>
            <a:rect l="l" t="t" r="r" b="b"/>
            <a:pathLst>
              <a:path w="589914" h="45720">
                <a:moveTo>
                  <a:pt x="0" y="12191"/>
                </a:moveTo>
                <a:lnTo>
                  <a:pt x="566928" y="12191"/>
                </a:lnTo>
                <a:lnTo>
                  <a:pt x="566928" y="0"/>
                </a:lnTo>
                <a:lnTo>
                  <a:pt x="589788" y="22859"/>
                </a:lnTo>
                <a:lnTo>
                  <a:pt x="566928" y="45719"/>
                </a:lnTo>
                <a:lnTo>
                  <a:pt x="566928" y="35051"/>
                </a:lnTo>
                <a:lnTo>
                  <a:pt x="0" y="35051"/>
                </a:lnTo>
                <a:lnTo>
                  <a:pt x="0" y="1219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49140" y="5183124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>
                <a:moveTo>
                  <a:pt x="0" y="0"/>
                </a:moveTo>
                <a:lnTo>
                  <a:pt x="336804" y="0"/>
                </a:lnTo>
              </a:path>
            </a:pathLst>
          </a:custGeom>
          <a:ln w="45719">
            <a:solidFill>
              <a:srgbClr val="4F8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49140" y="5160264"/>
            <a:ext cx="337185" cy="45720"/>
          </a:xfrm>
          <a:custGeom>
            <a:avLst/>
            <a:gdLst/>
            <a:ahLst/>
            <a:cxnLst/>
            <a:rect l="l" t="t" r="r" b="b"/>
            <a:pathLst>
              <a:path w="337185" h="45720">
                <a:moveTo>
                  <a:pt x="0" y="35051"/>
                </a:moveTo>
                <a:lnTo>
                  <a:pt x="313943" y="35051"/>
                </a:lnTo>
                <a:lnTo>
                  <a:pt x="313943" y="45719"/>
                </a:lnTo>
                <a:lnTo>
                  <a:pt x="336804" y="22859"/>
                </a:lnTo>
                <a:lnTo>
                  <a:pt x="313943" y="0"/>
                </a:lnTo>
                <a:lnTo>
                  <a:pt x="313943" y="12191"/>
                </a:lnTo>
                <a:lnTo>
                  <a:pt x="0" y="12191"/>
                </a:lnTo>
                <a:lnTo>
                  <a:pt x="0" y="3505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008619" y="5775960"/>
            <a:ext cx="314325" cy="97790"/>
          </a:xfrm>
          <a:prstGeom prst="rect">
            <a:avLst/>
          </a:prstGeom>
          <a:solidFill>
            <a:srgbClr val="00AF50"/>
          </a:solidFill>
          <a:ln w="25907">
            <a:solidFill>
              <a:srgbClr val="385D8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25"/>
              </a:spcBef>
            </a:pPr>
            <a:r>
              <a:rPr sz="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CSC</a:t>
            </a:r>
            <a:endParaRPr sz="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56104" y="2267711"/>
            <a:ext cx="1392936" cy="1577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38755" y="4081272"/>
            <a:ext cx="1546859" cy="1981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96511" y="2069591"/>
            <a:ext cx="376555" cy="1229995"/>
          </a:xfrm>
          <a:custGeom>
            <a:avLst/>
            <a:gdLst/>
            <a:ahLst/>
            <a:cxnLst/>
            <a:rect l="l" t="t" r="r" b="b"/>
            <a:pathLst>
              <a:path w="376554" h="1229995">
                <a:moveTo>
                  <a:pt x="313943" y="1229868"/>
                </a:moveTo>
                <a:lnTo>
                  <a:pt x="62484" y="1229868"/>
                </a:lnTo>
                <a:lnTo>
                  <a:pt x="37933" y="1225034"/>
                </a:lnTo>
                <a:lnTo>
                  <a:pt x="18097" y="1211770"/>
                </a:lnTo>
                <a:lnTo>
                  <a:pt x="4833" y="1191934"/>
                </a:lnTo>
                <a:lnTo>
                  <a:pt x="0" y="1167384"/>
                </a:lnTo>
                <a:lnTo>
                  <a:pt x="0" y="62484"/>
                </a:lnTo>
                <a:lnTo>
                  <a:pt x="4833" y="37933"/>
                </a:lnTo>
                <a:lnTo>
                  <a:pt x="18097" y="18097"/>
                </a:lnTo>
                <a:lnTo>
                  <a:pt x="37933" y="4833"/>
                </a:lnTo>
                <a:lnTo>
                  <a:pt x="62484" y="0"/>
                </a:lnTo>
                <a:lnTo>
                  <a:pt x="313943" y="0"/>
                </a:lnTo>
                <a:lnTo>
                  <a:pt x="337851" y="4833"/>
                </a:lnTo>
                <a:lnTo>
                  <a:pt x="357759" y="18097"/>
                </a:lnTo>
                <a:lnTo>
                  <a:pt x="371379" y="37933"/>
                </a:lnTo>
                <a:lnTo>
                  <a:pt x="376428" y="62484"/>
                </a:lnTo>
                <a:lnTo>
                  <a:pt x="376428" y="1167384"/>
                </a:lnTo>
                <a:lnTo>
                  <a:pt x="371379" y="1191934"/>
                </a:lnTo>
                <a:lnTo>
                  <a:pt x="357759" y="1211770"/>
                </a:lnTo>
                <a:lnTo>
                  <a:pt x="337851" y="1225034"/>
                </a:lnTo>
                <a:lnTo>
                  <a:pt x="313943" y="1229868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96511" y="2069591"/>
            <a:ext cx="376555" cy="1229995"/>
          </a:xfrm>
          <a:custGeom>
            <a:avLst/>
            <a:gdLst/>
            <a:ahLst/>
            <a:cxnLst/>
            <a:rect l="l" t="t" r="r" b="b"/>
            <a:pathLst>
              <a:path w="376554" h="1229995">
                <a:moveTo>
                  <a:pt x="0" y="62484"/>
                </a:moveTo>
                <a:lnTo>
                  <a:pt x="4833" y="37933"/>
                </a:lnTo>
                <a:lnTo>
                  <a:pt x="18097" y="18097"/>
                </a:lnTo>
                <a:lnTo>
                  <a:pt x="37933" y="4833"/>
                </a:lnTo>
                <a:lnTo>
                  <a:pt x="62484" y="0"/>
                </a:lnTo>
                <a:lnTo>
                  <a:pt x="313943" y="0"/>
                </a:lnTo>
                <a:lnTo>
                  <a:pt x="337851" y="4833"/>
                </a:lnTo>
                <a:lnTo>
                  <a:pt x="357758" y="18097"/>
                </a:lnTo>
                <a:lnTo>
                  <a:pt x="371379" y="37933"/>
                </a:lnTo>
                <a:lnTo>
                  <a:pt x="376428" y="62484"/>
                </a:lnTo>
                <a:lnTo>
                  <a:pt x="376428" y="1167384"/>
                </a:lnTo>
                <a:lnTo>
                  <a:pt x="371379" y="1191934"/>
                </a:lnTo>
                <a:lnTo>
                  <a:pt x="357758" y="1211770"/>
                </a:lnTo>
                <a:lnTo>
                  <a:pt x="337851" y="1225034"/>
                </a:lnTo>
                <a:lnTo>
                  <a:pt x="313943" y="1229867"/>
                </a:lnTo>
                <a:lnTo>
                  <a:pt x="62484" y="1229867"/>
                </a:lnTo>
                <a:lnTo>
                  <a:pt x="37933" y="1225034"/>
                </a:lnTo>
                <a:lnTo>
                  <a:pt x="18097" y="1211770"/>
                </a:lnTo>
                <a:lnTo>
                  <a:pt x="4833" y="1191934"/>
                </a:lnTo>
                <a:lnTo>
                  <a:pt x="0" y="1167384"/>
                </a:lnTo>
                <a:lnTo>
                  <a:pt x="0" y="62484"/>
                </a:lnTo>
                <a:close/>
              </a:path>
            </a:pathLst>
          </a:custGeom>
          <a:ln w="28956">
            <a:solidFill>
              <a:srgbClr val="702F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099782" y="2201202"/>
            <a:ext cx="379095" cy="96774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 marR="5080" indent="66675">
              <a:lnSpc>
                <a:spcPts val="1440"/>
              </a:lnSpc>
              <a:spcBef>
                <a:spcPts val="35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Operations 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ma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n</a:t>
            </a:r>
            <a:r>
              <a:rPr sz="1200" b="1" dirty="0">
                <a:latin typeface="Arial" panose="020B0604020202020204"/>
                <a:cs typeface="Arial" panose="020B0604020202020204"/>
              </a:rPr>
              <a:t>a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g</a:t>
            </a:r>
            <a:r>
              <a:rPr sz="1200" b="1" dirty="0">
                <a:latin typeface="Arial" panose="020B0604020202020204"/>
                <a:cs typeface="Arial" panose="020B0604020202020204"/>
              </a:rPr>
              <a:t>eme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n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54296" y="1860804"/>
            <a:ext cx="1272539" cy="1272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64811" y="1628641"/>
            <a:ext cx="31584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IoT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control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points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different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networks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6003" y="2203704"/>
            <a:ext cx="347980" cy="114300"/>
          </a:xfrm>
          <a:custGeom>
            <a:avLst/>
            <a:gdLst/>
            <a:ahLst/>
            <a:cxnLst/>
            <a:rect l="l" t="t" r="r" b="b"/>
            <a:pathLst>
              <a:path w="347980" h="114300">
                <a:moveTo>
                  <a:pt x="271623" y="25788"/>
                </a:moveTo>
                <a:lnTo>
                  <a:pt x="265176" y="0"/>
                </a:lnTo>
                <a:lnTo>
                  <a:pt x="347472" y="18288"/>
                </a:lnTo>
                <a:lnTo>
                  <a:pt x="342138" y="22860"/>
                </a:lnTo>
                <a:lnTo>
                  <a:pt x="283464" y="22860"/>
                </a:lnTo>
                <a:lnTo>
                  <a:pt x="271623" y="25788"/>
                </a:lnTo>
                <a:close/>
              </a:path>
              <a:path w="347980" h="114300">
                <a:moveTo>
                  <a:pt x="276912" y="46946"/>
                </a:moveTo>
                <a:lnTo>
                  <a:pt x="271623" y="25788"/>
                </a:lnTo>
                <a:lnTo>
                  <a:pt x="283464" y="22860"/>
                </a:lnTo>
                <a:lnTo>
                  <a:pt x="288036" y="44196"/>
                </a:lnTo>
                <a:lnTo>
                  <a:pt x="276912" y="46946"/>
                </a:lnTo>
                <a:close/>
              </a:path>
              <a:path w="347980" h="114300">
                <a:moveTo>
                  <a:pt x="283464" y="73152"/>
                </a:moveTo>
                <a:lnTo>
                  <a:pt x="276912" y="46946"/>
                </a:lnTo>
                <a:lnTo>
                  <a:pt x="288036" y="44196"/>
                </a:lnTo>
                <a:lnTo>
                  <a:pt x="283464" y="22860"/>
                </a:lnTo>
                <a:lnTo>
                  <a:pt x="342138" y="22860"/>
                </a:lnTo>
                <a:lnTo>
                  <a:pt x="283464" y="73152"/>
                </a:lnTo>
                <a:close/>
              </a:path>
              <a:path w="347980" h="114300">
                <a:moveTo>
                  <a:pt x="4572" y="114300"/>
                </a:moveTo>
                <a:lnTo>
                  <a:pt x="0" y="92964"/>
                </a:lnTo>
                <a:lnTo>
                  <a:pt x="271623" y="25788"/>
                </a:lnTo>
                <a:lnTo>
                  <a:pt x="276912" y="46946"/>
                </a:lnTo>
                <a:lnTo>
                  <a:pt x="4572" y="11430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80287" y="3726180"/>
            <a:ext cx="4352543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2875" y="3858767"/>
            <a:ext cx="4086225" cy="307975"/>
          </a:xfrm>
          <a:custGeom>
            <a:avLst/>
            <a:gdLst/>
            <a:ahLst/>
            <a:cxnLst/>
            <a:rect l="l" t="t" r="r" b="b"/>
            <a:pathLst>
              <a:path w="4086225" h="307975">
                <a:moveTo>
                  <a:pt x="0" y="0"/>
                </a:moveTo>
                <a:lnTo>
                  <a:pt x="4085844" y="0"/>
                </a:lnTo>
                <a:lnTo>
                  <a:pt x="4085844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ED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12875" y="3881089"/>
            <a:ext cx="4086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Different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networks, heating, cooling, 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water,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electricity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08803" y="2852165"/>
            <a:ext cx="957834" cy="29283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093133" y="3337061"/>
            <a:ext cx="12827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4445" algn="just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 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 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T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9700" y="4723867"/>
            <a:ext cx="552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-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79471" y="4921970"/>
            <a:ext cx="15557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 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65803" y="3064764"/>
            <a:ext cx="291465" cy="45720"/>
          </a:xfrm>
          <a:custGeom>
            <a:avLst/>
            <a:gdLst/>
            <a:ahLst/>
            <a:cxnLst/>
            <a:rect l="l" t="t" r="r" b="b"/>
            <a:pathLst>
              <a:path w="291464" h="45719">
                <a:moveTo>
                  <a:pt x="22860" y="45720"/>
                </a:moveTo>
                <a:lnTo>
                  <a:pt x="0" y="22860"/>
                </a:lnTo>
                <a:lnTo>
                  <a:pt x="22860" y="0"/>
                </a:lnTo>
                <a:lnTo>
                  <a:pt x="22860" y="10668"/>
                </a:lnTo>
                <a:lnTo>
                  <a:pt x="278892" y="10668"/>
                </a:lnTo>
                <a:lnTo>
                  <a:pt x="291083" y="22860"/>
                </a:lnTo>
                <a:lnTo>
                  <a:pt x="280416" y="33528"/>
                </a:lnTo>
                <a:lnTo>
                  <a:pt x="22860" y="33528"/>
                </a:lnTo>
                <a:lnTo>
                  <a:pt x="22860" y="45720"/>
                </a:lnTo>
                <a:close/>
              </a:path>
              <a:path w="291464" h="45719">
                <a:moveTo>
                  <a:pt x="278892" y="10668"/>
                </a:moveTo>
                <a:lnTo>
                  <a:pt x="268224" y="10668"/>
                </a:lnTo>
                <a:lnTo>
                  <a:pt x="268224" y="0"/>
                </a:lnTo>
                <a:lnTo>
                  <a:pt x="278892" y="10668"/>
                </a:lnTo>
                <a:close/>
              </a:path>
              <a:path w="291464" h="45719">
                <a:moveTo>
                  <a:pt x="268224" y="45720"/>
                </a:moveTo>
                <a:lnTo>
                  <a:pt x="268224" y="33528"/>
                </a:lnTo>
                <a:lnTo>
                  <a:pt x="280416" y="33528"/>
                </a:lnTo>
                <a:lnTo>
                  <a:pt x="268224" y="4572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65803" y="3064764"/>
            <a:ext cx="291465" cy="45720"/>
          </a:xfrm>
          <a:custGeom>
            <a:avLst/>
            <a:gdLst/>
            <a:ahLst/>
            <a:cxnLst/>
            <a:rect l="l" t="t" r="r" b="b"/>
            <a:pathLst>
              <a:path w="291464" h="45719">
                <a:moveTo>
                  <a:pt x="0" y="22860"/>
                </a:moveTo>
                <a:lnTo>
                  <a:pt x="22859" y="0"/>
                </a:lnTo>
                <a:lnTo>
                  <a:pt x="22859" y="10668"/>
                </a:lnTo>
                <a:lnTo>
                  <a:pt x="268224" y="10668"/>
                </a:lnTo>
                <a:lnTo>
                  <a:pt x="268224" y="0"/>
                </a:lnTo>
                <a:lnTo>
                  <a:pt x="291083" y="22860"/>
                </a:lnTo>
                <a:lnTo>
                  <a:pt x="268224" y="45720"/>
                </a:lnTo>
                <a:lnTo>
                  <a:pt x="268224" y="33528"/>
                </a:lnTo>
                <a:lnTo>
                  <a:pt x="22859" y="33528"/>
                </a:lnTo>
                <a:lnTo>
                  <a:pt x="22859" y="45720"/>
                </a:lnTo>
                <a:lnTo>
                  <a:pt x="0" y="2286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37732" y="5742432"/>
            <a:ext cx="73660" cy="317500"/>
          </a:xfrm>
          <a:custGeom>
            <a:avLst/>
            <a:gdLst/>
            <a:ahLst/>
            <a:cxnLst/>
            <a:rect l="l" t="t" r="r" b="b"/>
            <a:pathLst>
              <a:path w="73660" h="317500">
                <a:moveTo>
                  <a:pt x="73151" y="38100"/>
                </a:moveTo>
                <a:lnTo>
                  <a:pt x="0" y="38100"/>
                </a:lnTo>
                <a:lnTo>
                  <a:pt x="36575" y="0"/>
                </a:lnTo>
                <a:lnTo>
                  <a:pt x="73151" y="38100"/>
                </a:lnTo>
                <a:close/>
              </a:path>
              <a:path w="73660" h="317500">
                <a:moveTo>
                  <a:pt x="54864" y="316991"/>
                </a:moveTo>
                <a:lnTo>
                  <a:pt x="18287" y="316991"/>
                </a:lnTo>
                <a:lnTo>
                  <a:pt x="18287" y="38100"/>
                </a:lnTo>
                <a:lnTo>
                  <a:pt x="54864" y="38100"/>
                </a:lnTo>
                <a:lnTo>
                  <a:pt x="54864" y="316991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37732" y="5742432"/>
            <a:ext cx="73660" cy="317500"/>
          </a:xfrm>
          <a:custGeom>
            <a:avLst/>
            <a:gdLst/>
            <a:ahLst/>
            <a:cxnLst/>
            <a:rect l="l" t="t" r="r" b="b"/>
            <a:pathLst>
              <a:path w="73660" h="317500">
                <a:moveTo>
                  <a:pt x="18287" y="316991"/>
                </a:moveTo>
                <a:lnTo>
                  <a:pt x="18287" y="38100"/>
                </a:lnTo>
                <a:lnTo>
                  <a:pt x="0" y="38100"/>
                </a:lnTo>
                <a:lnTo>
                  <a:pt x="36575" y="0"/>
                </a:lnTo>
                <a:lnTo>
                  <a:pt x="73151" y="38100"/>
                </a:lnTo>
                <a:lnTo>
                  <a:pt x="54864" y="38100"/>
                </a:lnTo>
                <a:lnTo>
                  <a:pt x="54864" y="316991"/>
                </a:lnTo>
                <a:lnTo>
                  <a:pt x="18287" y="31699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04900" y="2186940"/>
            <a:ext cx="499871" cy="298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68908" y="2679192"/>
            <a:ext cx="237743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69363" y="2065020"/>
            <a:ext cx="429767" cy="425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83307" y="2133600"/>
            <a:ext cx="2013585" cy="76200"/>
          </a:xfrm>
          <a:custGeom>
            <a:avLst/>
            <a:gdLst/>
            <a:ahLst/>
            <a:cxnLst/>
            <a:rect l="l" t="t" r="r" b="b"/>
            <a:pathLst>
              <a:path w="2013585" h="76200">
                <a:moveTo>
                  <a:pt x="1937004" y="76200"/>
                </a:moveTo>
                <a:lnTo>
                  <a:pt x="1937004" y="0"/>
                </a:lnTo>
                <a:lnTo>
                  <a:pt x="1991868" y="27432"/>
                </a:lnTo>
                <a:lnTo>
                  <a:pt x="1949196" y="27432"/>
                </a:lnTo>
                <a:lnTo>
                  <a:pt x="1949196" y="48768"/>
                </a:lnTo>
                <a:lnTo>
                  <a:pt x="1991868" y="48768"/>
                </a:lnTo>
                <a:lnTo>
                  <a:pt x="1937004" y="76200"/>
                </a:lnTo>
                <a:close/>
              </a:path>
              <a:path w="2013585" h="76200">
                <a:moveTo>
                  <a:pt x="1937004" y="48768"/>
                </a:moveTo>
                <a:lnTo>
                  <a:pt x="0" y="48768"/>
                </a:lnTo>
                <a:lnTo>
                  <a:pt x="0" y="27432"/>
                </a:lnTo>
                <a:lnTo>
                  <a:pt x="1937004" y="27432"/>
                </a:lnTo>
                <a:lnTo>
                  <a:pt x="1937004" y="48768"/>
                </a:lnTo>
                <a:close/>
              </a:path>
              <a:path w="2013585" h="76200">
                <a:moveTo>
                  <a:pt x="1991868" y="48768"/>
                </a:moveTo>
                <a:lnTo>
                  <a:pt x="1949196" y="48768"/>
                </a:lnTo>
                <a:lnTo>
                  <a:pt x="1949196" y="27432"/>
                </a:lnTo>
                <a:lnTo>
                  <a:pt x="1991868" y="27432"/>
                </a:lnTo>
                <a:lnTo>
                  <a:pt x="2013204" y="38100"/>
                </a:lnTo>
                <a:lnTo>
                  <a:pt x="1991868" y="4876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94460" y="2336291"/>
            <a:ext cx="601980" cy="632460"/>
          </a:xfrm>
          <a:custGeom>
            <a:avLst/>
            <a:gdLst/>
            <a:ahLst/>
            <a:cxnLst/>
            <a:rect l="l" t="t" r="r" b="b"/>
            <a:pathLst>
              <a:path w="601980" h="632460">
                <a:moveTo>
                  <a:pt x="541049" y="47694"/>
                </a:moveTo>
                <a:lnTo>
                  <a:pt x="521208" y="28956"/>
                </a:lnTo>
                <a:lnTo>
                  <a:pt x="601980" y="0"/>
                </a:lnTo>
                <a:lnTo>
                  <a:pt x="589759" y="38100"/>
                </a:lnTo>
                <a:lnTo>
                  <a:pt x="550164" y="38100"/>
                </a:lnTo>
                <a:lnTo>
                  <a:pt x="541049" y="47694"/>
                </a:lnTo>
                <a:close/>
              </a:path>
              <a:path w="601980" h="632460">
                <a:moveTo>
                  <a:pt x="556725" y="62500"/>
                </a:moveTo>
                <a:lnTo>
                  <a:pt x="541049" y="47694"/>
                </a:lnTo>
                <a:lnTo>
                  <a:pt x="550164" y="38100"/>
                </a:lnTo>
                <a:lnTo>
                  <a:pt x="565403" y="53340"/>
                </a:lnTo>
                <a:lnTo>
                  <a:pt x="556725" y="62500"/>
                </a:lnTo>
                <a:close/>
              </a:path>
              <a:path w="601980" h="632460">
                <a:moveTo>
                  <a:pt x="576072" y="80772"/>
                </a:moveTo>
                <a:lnTo>
                  <a:pt x="556725" y="62500"/>
                </a:lnTo>
                <a:lnTo>
                  <a:pt x="565403" y="53340"/>
                </a:lnTo>
                <a:lnTo>
                  <a:pt x="550164" y="38100"/>
                </a:lnTo>
                <a:lnTo>
                  <a:pt x="589759" y="38100"/>
                </a:lnTo>
                <a:lnTo>
                  <a:pt x="576072" y="80772"/>
                </a:lnTo>
                <a:close/>
              </a:path>
              <a:path w="601980" h="632460">
                <a:moveTo>
                  <a:pt x="16764" y="632460"/>
                </a:moveTo>
                <a:lnTo>
                  <a:pt x="0" y="617220"/>
                </a:lnTo>
                <a:lnTo>
                  <a:pt x="541049" y="47694"/>
                </a:lnTo>
                <a:lnTo>
                  <a:pt x="556725" y="62500"/>
                </a:lnTo>
                <a:lnTo>
                  <a:pt x="16764" y="63246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475988" y="2185416"/>
            <a:ext cx="410209" cy="201295"/>
          </a:xfrm>
          <a:custGeom>
            <a:avLst/>
            <a:gdLst/>
            <a:ahLst/>
            <a:cxnLst/>
            <a:rect l="l" t="t" r="r" b="b"/>
            <a:pathLst>
              <a:path w="410210" h="201294">
                <a:moveTo>
                  <a:pt x="335720" y="177364"/>
                </a:moveTo>
                <a:lnTo>
                  <a:pt x="0" y="19812"/>
                </a:lnTo>
                <a:lnTo>
                  <a:pt x="9144" y="0"/>
                </a:lnTo>
                <a:lnTo>
                  <a:pt x="344947" y="157591"/>
                </a:lnTo>
                <a:lnTo>
                  <a:pt x="335720" y="177364"/>
                </a:lnTo>
                <a:close/>
              </a:path>
              <a:path w="410210" h="201294">
                <a:moveTo>
                  <a:pt x="396621" y="182880"/>
                </a:moveTo>
                <a:lnTo>
                  <a:pt x="347472" y="182880"/>
                </a:lnTo>
                <a:lnTo>
                  <a:pt x="356616" y="163068"/>
                </a:lnTo>
                <a:lnTo>
                  <a:pt x="344947" y="157591"/>
                </a:lnTo>
                <a:lnTo>
                  <a:pt x="356616" y="132588"/>
                </a:lnTo>
                <a:lnTo>
                  <a:pt x="396621" y="182880"/>
                </a:lnTo>
                <a:close/>
              </a:path>
              <a:path w="410210" h="201294">
                <a:moveTo>
                  <a:pt x="347472" y="182880"/>
                </a:moveTo>
                <a:lnTo>
                  <a:pt x="335720" y="177364"/>
                </a:lnTo>
                <a:lnTo>
                  <a:pt x="344947" y="157591"/>
                </a:lnTo>
                <a:lnTo>
                  <a:pt x="356616" y="163068"/>
                </a:lnTo>
                <a:lnTo>
                  <a:pt x="347472" y="182880"/>
                </a:lnTo>
                <a:close/>
              </a:path>
              <a:path w="410210" h="201294">
                <a:moveTo>
                  <a:pt x="324612" y="201168"/>
                </a:moveTo>
                <a:lnTo>
                  <a:pt x="335720" y="177364"/>
                </a:lnTo>
                <a:lnTo>
                  <a:pt x="347472" y="182880"/>
                </a:lnTo>
                <a:lnTo>
                  <a:pt x="396621" y="182880"/>
                </a:lnTo>
                <a:lnTo>
                  <a:pt x="409956" y="199643"/>
                </a:lnTo>
                <a:lnTo>
                  <a:pt x="324612" y="20116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07991" y="2846832"/>
            <a:ext cx="312420" cy="218440"/>
          </a:xfrm>
          <a:custGeom>
            <a:avLst/>
            <a:gdLst/>
            <a:ahLst/>
            <a:cxnLst/>
            <a:rect l="l" t="t" r="r" b="b"/>
            <a:pathLst>
              <a:path w="312420" h="218439">
                <a:moveTo>
                  <a:pt x="53416" y="190500"/>
                </a:moveTo>
                <a:lnTo>
                  <a:pt x="12192" y="190500"/>
                </a:lnTo>
                <a:lnTo>
                  <a:pt x="286512" y="9143"/>
                </a:lnTo>
                <a:lnTo>
                  <a:pt x="280416" y="0"/>
                </a:lnTo>
                <a:lnTo>
                  <a:pt x="312419" y="6096"/>
                </a:lnTo>
                <a:lnTo>
                  <a:pt x="307340" y="27431"/>
                </a:lnTo>
                <a:lnTo>
                  <a:pt x="298704" y="27431"/>
                </a:lnTo>
                <a:lnTo>
                  <a:pt x="53416" y="190500"/>
                </a:lnTo>
                <a:close/>
              </a:path>
              <a:path w="312420" h="218439">
                <a:moveTo>
                  <a:pt x="304800" y="38100"/>
                </a:moveTo>
                <a:lnTo>
                  <a:pt x="298704" y="27431"/>
                </a:lnTo>
                <a:lnTo>
                  <a:pt x="307340" y="27431"/>
                </a:lnTo>
                <a:lnTo>
                  <a:pt x="304800" y="38100"/>
                </a:lnTo>
                <a:close/>
              </a:path>
              <a:path w="312420" h="218439">
                <a:moveTo>
                  <a:pt x="32004" y="217932"/>
                </a:moveTo>
                <a:lnTo>
                  <a:pt x="0" y="211836"/>
                </a:lnTo>
                <a:lnTo>
                  <a:pt x="6096" y="179832"/>
                </a:lnTo>
                <a:lnTo>
                  <a:pt x="12192" y="190500"/>
                </a:lnTo>
                <a:lnTo>
                  <a:pt x="53416" y="190500"/>
                </a:lnTo>
                <a:lnTo>
                  <a:pt x="25908" y="208788"/>
                </a:lnTo>
                <a:lnTo>
                  <a:pt x="32004" y="21793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507991" y="2846832"/>
            <a:ext cx="312420" cy="218440"/>
          </a:xfrm>
          <a:custGeom>
            <a:avLst/>
            <a:gdLst/>
            <a:ahLst/>
            <a:cxnLst/>
            <a:rect l="l" t="t" r="r" b="b"/>
            <a:pathLst>
              <a:path w="312420" h="218439">
                <a:moveTo>
                  <a:pt x="0" y="211836"/>
                </a:moveTo>
                <a:lnTo>
                  <a:pt x="32004" y="217932"/>
                </a:lnTo>
                <a:lnTo>
                  <a:pt x="25908" y="208788"/>
                </a:lnTo>
                <a:lnTo>
                  <a:pt x="298704" y="27431"/>
                </a:lnTo>
                <a:lnTo>
                  <a:pt x="304800" y="38100"/>
                </a:lnTo>
                <a:lnTo>
                  <a:pt x="312419" y="6096"/>
                </a:lnTo>
                <a:lnTo>
                  <a:pt x="280416" y="0"/>
                </a:lnTo>
                <a:lnTo>
                  <a:pt x="286512" y="9143"/>
                </a:lnTo>
                <a:lnTo>
                  <a:pt x="12192" y="190500"/>
                </a:lnTo>
                <a:lnTo>
                  <a:pt x="6096" y="179832"/>
                </a:lnTo>
                <a:lnTo>
                  <a:pt x="0" y="21183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53811" y="2798063"/>
            <a:ext cx="701040" cy="497205"/>
          </a:xfrm>
          <a:custGeom>
            <a:avLst/>
            <a:gdLst/>
            <a:ahLst/>
            <a:cxnLst/>
            <a:rect l="l" t="t" r="r" b="b"/>
            <a:pathLst>
              <a:path w="701039" h="497204">
                <a:moveTo>
                  <a:pt x="54539" y="467868"/>
                </a:moveTo>
                <a:lnTo>
                  <a:pt x="12192" y="467868"/>
                </a:lnTo>
                <a:lnTo>
                  <a:pt x="676656" y="10667"/>
                </a:lnTo>
                <a:lnTo>
                  <a:pt x="670560" y="0"/>
                </a:lnTo>
                <a:lnTo>
                  <a:pt x="701040" y="6095"/>
                </a:lnTo>
                <a:lnTo>
                  <a:pt x="697774" y="28956"/>
                </a:lnTo>
                <a:lnTo>
                  <a:pt x="688848" y="28956"/>
                </a:lnTo>
                <a:lnTo>
                  <a:pt x="54539" y="467868"/>
                </a:lnTo>
                <a:close/>
              </a:path>
              <a:path w="701039" h="497204">
                <a:moveTo>
                  <a:pt x="696468" y="38100"/>
                </a:moveTo>
                <a:lnTo>
                  <a:pt x="688848" y="28956"/>
                </a:lnTo>
                <a:lnTo>
                  <a:pt x="697774" y="28956"/>
                </a:lnTo>
                <a:lnTo>
                  <a:pt x="696468" y="38100"/>
                </a:lnTo>
                <a:close/>
              </a:path>
              <a:path w="701039" h="497204">
                <a:moveTo>
                  <a:pt x="32004" y="496824"/>
                </a:moveTo>
                <a:lnTo>
                  <a:pt x="0" y="490728"/>
                </a:lnTo>
                <a:lnTo>
                  <a:pt x="6096" y="458724"/>
                </a:lnTo>
                <a:lnTo>
                  <a:pt x="12192" y="467868"/>
                </a:lnTo>
                <a:lnTo>
                  <a:pt x="54539" y="467868"/>
                </a:lnTo>
                <a:lnTo>
                  <a:pt x="25908" y="487680"/>
                </a:lnTo>
                <a:lnTo>
                  <a:pt x="32004" y="49682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353811" y="2798063"/>
            <a:ext cx="701040" cy="497205"/>
          </a:xfrm>
          <a:custGeom>
            <a:avLst/>
            <a:gdLst/>
            <a:ahLst/>
            <a:cxnLst/>
            <a:rect l="l" t="t" r="r" b="b"/>
            <a:pathLst>
              <a:path w="701039" h="497204">
                <a:moveTo>
                  <a:pt x="0" y="490727"/>
                </a:moveTo>
                <a:lnTo>
                  <a:pt x="32004" y="496823"/>
                </a:lnTo>
                <a:lnTo>
                  <a:pt x="25908" y="487679"/>
                </a:lnTo>
                <a:lnTo>
                  <a:pt x="688847" y="28955"/>
                </a:lnTo>
                <a:lnTo>
                  <a:pt x="696468" y="38099"/>
                </a:lnTo>
                <a:lnTo>
                  <a:pt x="701039" y="6095"/>
                </a:lnTo>
                <a:lnTo>
                  <a:pt x="670560" y="0"/>
                </a:lnTo>
                <a:lnTo>
                  <a:pt x="676656" y="10667"/>
                </a:lnTo>
                <a:lnTo>
                  <a:pt x="12192" y="467867"/>
                </a:lnTo>
                <a:lnTo>
                  <a:pt x="6096" y="458723"/>
                </a:lnTo>
                <a:lnTo>
                  <a:pt x="0" y="49072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086855" y="2257044"/>
            <a:ext cx="807720" cy="5943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086855" y="2171700"/>
            <a:ext cx="807720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086856" y="2171700"/>
            <a:ext cx="807720" cy="680085"/>
          </a:xfrm>
          <a:custGeom>
            <a:avLst/>
            <a:gdLst/>
            <a:ahLst/>
            <a:cxnLst/>
            <a:rect l="l" t="t" r="r" b="b"/>
            <a:pathLst>
              <a:path w="807720" h="680085">
                <a:moveTo>
                  <a:pt x="807720" y="85344"/>
                </a:moveTo>
                <a:lnTo>
                  <a:pt x="782391" y="115167"/>
                </a:lnTo>
                <a:lnTo>
                  <a:pt x="712558" y="140375"/>
                </a:lnTo>
                <a:lnTo>
                  <a:pt x="663838" y="150652"/>
                </a:lnTo>
                <a:lnTo>
                  <a:pt x="607455" y="159060"/>
                </a:lnTo>
                <a:lnTo>
                  <a:pt x="544561" y="165361"/>
                </a:lnTo>
                <a:lnTo>
                  <a:pt x="476311" y="169316"/>
                </a:lnTo>
                <a:lnTo>
                  <a:pt x="403860" y="170688"/>
                </a:lnTo>
                <a:lnTo>
                  <a:pt x="331408" y="169316"/>
                </a:lnTo>
                <a:lnTo>
                  <a:pt x="263158" y="165361"/>
                </a:lnTo>
                <a:lnTo>
                  <a:pt x="200264" y="159060"/>
                </a:lnTo>
                <a:lnTo>
                  <a:pt x="143881" y="150652"/>
                </a:lnTo>
                <a:lnTo>
                  <a:pt x="95161" y="140375"/>
                </a:lnTo>
                <a:lnTo>
                  <a:pt x="55259" y="128467"/>
                </a:lnTo>
                <a:lnTo>
                  <a:pt x="6524" y="100713"/>
                </a:lnTo>
                <a:lnTo>
                  <a:pt x="0" y="85344"/>
                </a:lnTo>
                <a:lnTo>
                  <a:pt x="6524" y="69974"/>
                </a:lnTo>
                <a:lnTo>
                  <a:pt x="55259" y="42220"/>
                </a:lnTo>
                <a:lnTo>
                  <a:pt x="95161" y="30312"/>
                </a:lnTo>
                <a:lnTo>
                  <a:pt x="143881" y="20035"/>
                </a:lnTo>
                <a:lnTo>
                  <a:pt x="200264" y="11627"/>
                </a:lnTo>
                <a:lnTo>
                  <a:pt x="263158" y="5326"/>
                </a:lnTo>
                <a:lnTo>
                  <a:pt x="331408" y="1371"/>
                </a:lnTo>
                <a:lnTo>
                  <a:pt x="403860" y="0"/>
                </a:lnTo>
                <a:lnTo>
                  <a:pt x="476311" y="1371"/>
                </a:lnTo>
                <a:lnTo>
                  <a:pt x="544561" y="5326"/>
                </a:lnTo>
                <a:lnTo>
                  <a:pt x="607455" y="11627"/>
                </a:lnTo>
                <a:lnTo>
                  <a:pt x="663838" y="20035"/>
                </a:lnTo>
                <a:lnTo>
                  <a:pt x="712558" y="30312"/>
                </a:lnTo>
                <a:lnTo>
                  <a:pt x="752460" y="42220"/>
                </a:lnTo>
                <a:lnTo>
                  <a:pt x="801195" y="69974"/>
                </a:lnTo>
                <a:lnTo>
                  <a:pt x="807720" y="85344"/>
                </a:lnTo>
                <a:lnTo>
                  <a:pt x="807720" y="594359"/>
                </a:lnTo>
                <a:lnTo>
                  <a:pt x="782391" y="624183"/>
                </a:lnTo>
                <a:lnTo>
                  <a:pt x="712558" y="649391"/>
                </a:lnTo>
                <a:lnTo>
                  <a:pt x="663838" y="659668"/>
                </a:lnTo>
                <a:lnTo>
                  <a:pt x="607455" y="668076"/>
                </a:lnTo>
                <a:lnTo>
                  <a:pt x="544561" y="674377"/>
                </a:lnTo>
                <a:lnTo>
                  <a:pt x="476311" y="678332"/>
                </a:lnTo>
                <a:lnTo>
                  <a:pt x="403860" y="679704"/>
                </a:lnTo>
                <a:lnTo>
                  <a:pt x="331408" y="678332"/>
                </a:lnTo>
                <a:lnTo>
                  <a:pt x="263158" y="674377"/>
                </a:lnTo>
                <a:lnTo>
                  <a:pt x="200264" y="668076"/>
                </a:lnTo>
                <a:lnTo>
                  <a:pt x="143881" y="659668"/>
                </a:lnTo>
                <a:lnTo>
                  <a:pt x="95161" y="649391"/>
                </a:lnTo>
                <a:lnTo>
                  <a:pt x="55259" y="637483"/>
                </a:lnTo>
                <a:lnTo>
                  <a:pt x="6524" y="609729"/>
                </a:lnTo>
                <a:lnTo>
                  <a:pt x="0" y="594359"/>
                </a:lnTo>
                <a:lnTo>
                  <a:pt x="0" y="85344"/>
                </a:lnTo>
              </a:path>
            </a:pathLst>
          </a:custGeom>
          <a:ln w="1219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177848" y="2314466"/>
            <a:ext cx="628015" cy="464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950" b="1" dirty="0">
                <a:latin typeface="Calibri" panose="020F0502020204030204"/>
                <a:cs typeface="Calibri" panose="020F0502020204030204"/>
              </a:rPr>
              <a:t>Online </a:t>
            </a:r>
            <a:r>
              <a:rPr sz="950" b="1" spc="5" dirty="0">
                <a:latin typeface="Calibri" panose="020F0502020204030204"/>
                <a:cs typeface="Calibri" panose="020F0502020204030204"/>
              </a:rPr>
              <a:t>and  </a:t>
            </a:r>
            <a:r>
              <a:rPr sz="950" b="1" dirty="0">
                <a:latin typeface="Calibri" panose="020F0502020204030204"/>
                <a:cs typeface="Calibri" panose="020F0502020204030204"/>
              </a:rPr>
              <a:t>dynamic  </a:t>
            </a:r>
            <a:r>
              <a:rPr sz="950" b="1" spc="-10" dirty="0">
                <a:latin typeface="Calibri" panose="020F0502020204030204"/>
                <a:cs typeface="Calibri" panose="020F0502020204030204"/>
              </a:rPr>
              <a:t>c</a:t>
            </a:r>
            <a:r>
              <a:rPr sz="950" b="1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950" b="1" dirty="0">
                <a:latin typeface="Calibri" panose="020F0502020204030204"/>
                <a:cs typeface="Calibri" panose="020F0502020204030204"/>
              </a:rPr>
              <a:t>lc</a:t>
            </a:r>
            <a:r>
              <a:rPr sz="950" b="1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950" b="1" dirty="0">
                <a:latin typeface="Calibri" panose="020F0502020204030204"/>
                <a:cs typeface="Calibri" panose="020F0502020204030204"/>
              </a:rPr>
              <a:t>l</a:t>
            </a:r>
            <a:r>
              <a:rPr sz="950" b="1" spc="5" dirty="0">
                <a:latin typeface="Calibri" panose="020F0502020204030204"/>
                <a:cs typeface="Calibri" panose="020F0502020204030204"/>
              </a:rPr>
              <a:t>a</a:t>
            </a:r>
            <a:r>
              <a:rPr sz="950" b="1" dirty="0">
                <a:latin typeface="Calibri" panose="020F0502020204030204"/>
                <a:cs typeface="Calibri" panose="020F0502020204030204"/>
              </a:rPr>
              <a:t>tions</a:t>
            </a:r>
            <a:endParaRPr sz="95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6907" y="4239767"/>
            <a:ext cx="1786128" cy="10500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06283" y="2318004"/>
            <a:ext cx="2310383" cy="1816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28059" y="2763011"/>
            <a:ext cx="1033272" cy="267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28059" y="2763011"/>
            <a:ext cx="1033780" cy="2674620"/>
          </a:xfrm>
          <a:custGeom>
            <a:avLst/>
            <a:gdLst/>
            <a:ahLst/>
            <a:cxnLst/>
            <a:rect l="l" t="t" r="r" b="b"/>
            <a:pathLst>
              <a:path w="1033779" h="2674620">
                <a:moveTo>
                  <a:pt x="0" y="172212"/>
                </a:moveTo>
                <a:lnTo>
                  <a:pt x="6194" y="126647"/>
                </a:lnTo>
                <a:lnTo>
                  <a:pt x="23650" y="85569"/>
                </a:lnTo>
                <a:lnTo>
                  <a:pt x="50673" y="50673"/>
                </a:lnTo>
                <a:lnTo>
                  <a:pt x="85569" y="23650"/>
                </a:lnTo>
                <a:lnTo>
                  <a:pt x="126647" y="6194"/>
                </a:lnTo>
                <a:lnTo>
                  <a:pt x="172211" y="0"/>
                </a:lnTo>
                <a:lnTo>
                  <a:pt x="861060" y="0"/>
                </a:lnTo>
                <a:lnTo>
                  <a:pt x="907153" y="6194"/>
                </a:lnTo>
                <a:lnTo>
                  <a:pt x="948379" y="23650"/>
                </a:lnTo>
                <a:lnTo>
                  <a:pt x="983170" y="50673"/>
                </a:lnTo>
                <a:lnTo>
                  <a:pt x="1009960" y="85569"/>
                </a:lnTo>
                <a:lnTo>
                  <a:pt x="1027183" y="126647"/>
                </a:lnTo>
                <a:lnTo>
                  <a:pt x="1033272" y="172212"/>
                </a:lnTo>
                <a:lnTo>
                  <a:pt x="1033272" y="2502407"/>
                </a:lnTo>
                <a:lnTo>
                  <a:pt x="1027183" y="2548501"/>
                </a:lnTo>
                <a:lnTo>
                  <a:pt x="1009960" y="2589727"/>
                </a:lnTo>
                <a:lnTo>
                  <a:pt x="983170" y="2624518"/>
                </a:lnTo>
                <a:lnTo>
                  <a:pt x="948379" y="2651308"/>
                </a:lnTo>
                <a:lnTo>
                  <a:pt x="907153" y="2668531"/>
                </a:lnTo>
                <a:lnTo>
                  <a:pt x="861060" y="2674620"/>
                </a:lnTo>
                <a:lnTo>
                  <a:pt x="172211" y="2674620"/>
                </a:lnTo>
                <a:lnTo>
                  <a:pt x="126647" y="2668531"/>
                </a:lnTo>
                <a:lnTo>
                  <a:pt x="85569" y="2651308"/>
                </a:lnTo>
                <a:lnTo>
                  <a:pt x="50672" y="2624518"/>
                </a:lnTo>
                <a:lnTo>
                  <a:pt x="23650" y="2589727"/>
                </a:lnTo>
                <a:lnTo>
                  <a:pt x="6194" y="2548501"/>
                </a:lnTo>
                <a:lnTo>
                  <a:pt x="0" y="2502407"/>
                </a:lnTo>
                <a:lnTo>
                  <a:pt x="0" y="17221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9200" y="976464"/>
            <a:ext cx="6813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Create </a:t>
            </a:r>
            <a:r>
              <a:rPr dirty="0"/>
              <a:t>an Ecosystem based </a:t>
            </a:r>
            <a:r>
              <a:rPr spc="-15" dirty="0"/>
              <a:t>on </a:t>
            </a:r>
            <a:r>
              <a:rPr spc="-5" dirty="0"/>
              <a:t>Digital</a:t>
            </a:r>
            <a:r>
              <a:rPr spc="65" dirty="0"/>
              <a:t> </a:t>
            </a:r>
            <a:r>
              <a:rPr spc="-10" dirty="0"/>
              <a:t>twin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923033" y="1726160"/>
            <a:ext cx="188722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 panose="020B0604020202020204"/>
                <a:cs typeface="Arial" panose="020B0604020202020204"/>
              </a:rPr>
              <a:t>Different </a:t>
            </a:r>
            <a:r>
              <a:rPr sz="1350" b="1" spc="-5" dirty="0">
                <a:latin typeface="Arial" panose="020B0604020202020204"/>
                <a:cs typeface="Arial" panose="020B0604020202020204"/>
              </a:rPr>
              <a:t>networks</a:t>
            </a:r>
            <a:r>
              <a:rPr sz="135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5" dirty="0">
                <a:latin typeface="Arial" panose="020B0604020202020204"/>
                <a:cs typeface="Arial" panose="020B0604020202020204"/>
              </a:rPr>
              <a:t>and  IoT points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3312" y="1614911"/>
            <a:ext cx="2466340" cy="105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 panose="020B0604020202020204"/>
                <a:cs typeface="Arial" panose="020B0604020202020204"/>
              </a:rPr>
              <a:t>Data</a:t>
            </a:r>
            <a:r>
              <a:rPr sz="135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Sea</a:t>
            </a:r>
            <a:endParaRPr sz="13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1350" b="1" dirty="0">
                <a:latin typeface="Arial" panose="020B0604020202020204"/>
                <a:cs typeface="Arial" panose="020B0604020202020204"/>
              </a:rPr>
              <a:t>Creating Digital </a:t>
            </a:r>
            <a:r>
              <a:rPr sz="1350" b="1" spc="-20" dirty="0">
                <a:latin typeface="Arial" panose="020B0604020202020204"/>
                <a:cs typeface="Arial" panose="020B0604020202020204"/>
              </a:rPr>
              <a:t>Twin </a:t>
            </a:r>
            <a:r>
              <a:rPr sz="1350" b="1" spc="-5" dirty="0">
                <a:latin typeface="Arial" panose="020B0604020202020204"/>
                <a:cs typeface="Arial" panose="020B0604020202020204"/>
              </a:rPr>
              <a:t>and 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integeration of data from  different </a:t>
            </a:r>
            <a:r>
              <a:rPr sz="1350" b="1" spc="-5" dirty="0">
                <a:latin typeface="Arial" panose="020B0604020202020204"/>
                <a:cs typeface="Arial" panose="020B0604020202020204"/>
              </a:rPr>
              <a:t>IoT points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and</a:t>
            </a:r>
            <a:r>
              <a:rPr sz="1350" b="1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Cloud  services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46832" y="5061203"/>
            <a:ext cx="655320" cy="464820"/>
          </a:xfrm>
          <a:custGeom>
            <a:avLst/>
            <a:gdLst/>
            <a:ahLst/>
            <a:cxnLst/>
            <a:rect l="l" t="t" r="r" b="b"/>
            <a:pathLst>
              <a:path w="655320" h="464820">
                <a:moveTo>
                  <a:pt x="551185" y="50807"/>
                </a:moveTo>
                <a:lnTo>
                  <a:pt x="528828" y="19811"/>
                </a:lnTo>
                <a:lnTo>
                  <a:pt x="655320" y="0"/>
                </a:lnTo>
                <a:lnTo>
                  <a:pt x="634437" y="39623"/>
                </a:lnTo>
                <a:lnTo>
                  <a:pt x="566928" y="39623"/>
                </a:lnTo>
                <a:lnTo>
                  <a:pt x="551185" y="50807"/>
                </a:lnTo>
                <a:close/>
              </a:path>
              <a:path w="655320" h="464820">
                <a:moveTo>
                  <a:pt x="573467" y="81697"/>
                </a:moveTo>
                <a:lnTo>
                  <a:pt x="551185" y="50807"/>
                </a:lnTo>
                <a:lnTo>
                  <a:pt x="566928" y="39623"/>
                </a:lnTo>
                <a:lnTo>
                  <a:pt x="589788" y="70104"/>
                </a:lnTo>
                <a:lnTo>
                  <a:pt x="573467" y="81697"/>
                </a:lnTo>
                <a:close/>
              </a:path>
              <a:path w="655320" h="464820">
                <a:moveTo>
                  <a:pt x="595884" y="112776"/>
                </a:moveTo>
                <a:lnTo>
                  <a:pt x="573467" y="81697"/>
                </a:lnTo>
                <a:lnTo>
                  <a:pt x="589788" y="70104"/>
                </a:lnTo>
                <a:lnTo>
                  <a:pt x="566928" y="39623"/>
                </a:lnTo>
                <a:lnTo>
                  <a:pt x="634437" y="39623"/>
                </a:lnTo>
                <a:lnTo>
                  <a:pt x="595884" y="112776"/>
                </a:lnTo>
                <a:close/>
              </a:path>
              <a:path w="655320" h="464820">
                <a:moveTo>
                  <a:pt x="104981" y="414493"/>
                </a:moveTo>
                <a:lnTo>
                  <a:pt x="83037" y="383363"/>
                </a:lnTo>
                <a:lnTo>
                  <a:pt x="551185" y="50807"/>
                </a:lnTo>
                <a:lnTo>
                  <a:pt x="573467" y="81697"/>
                </a:lnTo>
                <a:lnTo>
                  <a:pt x="104981" y="414493"/>
                </a:lnTo>
                <a:close/>
              </a:path>
              <a:path w="655320" h="464820">
                <a:moveTo>
                  <a:pt x="0" y="464820"/>
                </a:moveTo>
                <a:lnTo>
                  <a:pt x="60960" y="352044"/>
                </a:lnTo>
                <a:lnTo>
                  <a:pt x="83037" y="383363"/>
                </a:lnTo>
                <a:lnTo>
                  <a:pt x="67056" y="394716"/>
                </a:lnTo>
                <a:lnTo>
                  <a:pt x="89916" y="425196"/>
                </a:lnTo>
                <a:lnTo>
                  <a:pt x="112526" y="425196"/>
                </a:lnTo>
                <a:lnTo>
                  <a:pt x="126492" y="445008"/>
                </a:lnTo>
                <a:lnTo>
                  <a:pt x="0" y="464820"/>
                </a:lnTo>
                <a:close/>
              </a:path>
              <a:path w="655320" h="464820">
                <a:moveTo>
                  <a:pt x="89916" y="425196"/>
                </a:moveTo>
                <a:lnTo>
                  <a:pt x="67056" y="394716"/>
                </a:lnTo>
                <a:lnTo>
                  <a:pt x="83037" y="383363"/>
                </a:lnTo>
                <a:lnTo>
                  <a:pt x="104981" y="414493"/>
                </a:lnTo>
                <a:lnTo>
                  <a:pt x="89916" y="425196"/>
                </a:lnTo>
                <a:close/>
              </a:path>
              <a:path w="655320" h="464820">
                <a:moveTo>
                  <a:pt x="112526" y="425196"/>
                </a:moveTo>
                <a:lnTo>
                  <a:pt x="89916" y="425196"/>
                </a:lnTo>
                <a:lnTo>
                  <a:pt x="104981" y="414493"/>
                </a:lnTo>
                <a:lnTo>
                  <a:pt x="112526" y="42519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58283" y="3297935"/>
            <a:ext cx="611505" cy="132715"/>
          </a:xfrm>
          <a:custGeom>
            <a:avLst/>
            <a:gdLst/>
            <a:ahLst/>
            <a:cxnLst/>
            <a:rect l="l" t="t" r="r" b="b"/>
            <a:pathLst>
              <a:path w="611504" h="132714">
                <a:moveTo>
                  <a:pt x="132587" y="132588"/>
                </a:moveTo>
                <a:lnTo>
                  <a:pt x="0" y="65532"/>
                </a:lnTo>
                <a:lnTo>
                  <a:pt x="132587" y="0"/>
                </a:lnTo>
                <a:lnTo>
                  <a:pt x="132587" y="44196"/>
                </a:lnTo>
                <a:lnTo>
                  <a:pt x="111252" y="44196"/>
                </a:lnTo>
                <a:lnTo>
                  <a:pt x="111252" y="88392"/>
                </a:lnTo>
                <a:lnTo>
                  <a:pt x="132587" y="88392"/>
                </a:lnTo>
                <a:lnTo>
                  <a:pt x="132587" y="132588"/>
                </a:lnTo>
                <a:close/>
              </a:path>
              <a:path w="611504" h="132714">
                <a:moveTo>
                  <a:pt x="478536" y="132588"/>
                </a:moveTo>
                <a:lnTo>
                  <a:pt x="478536" y="0"/>
                </a:lnTo>
                <a:lnTo>
                  <a:pt x="567955" y="44196"/>
                </a:lnTo>
                <a:lnTo>
                  <a:pt x="499872" y="44196"/>
                </a:lnTo>
                <a:lnTo>
                  <a:pt x="499872" y="88392"/>
                </a:lnTo>
                <a:lnTo>
                  <a:pt x="565923" y="88392"/>
                </a:lnTo>
                <a:lnTo>
                  <a:pt x="478536" y="132588"/>
                </a:lnTo>
                <a:close/>
              </a:path>
              <a:path w="611504" h="132714">
                <a:moveTo>
                  <a:pt x="132587" y="88392"/>
                </a:moveTo>
                <a:lnTo>
                  <a:pt x="111252" y="88392"/>
                </a:lnTo>
                <a:lnTo>
                  <a:pt x="111252" y="44196"/>
                </a:lnTo>
                <a:lnTo>
                  <a:pt x="132587" y="44196"/>
                </a:lnTo>
                <a:lnTo>
                  <a:pt x="132587" y="88392"/>
                </a:lnTo>
                <a:close/>
              </a:path>
              <a:path w="611504" h="132714">
                <a:moveTo>
                  <a:pt x="478536" y="88392"/>
                </a:moveTo>
                <a:lnTo>
                  <a:pt x="132587" y="88392"/>
                </a:lnTo>
                <a:lnTo>
                  <a:pt x="132587" y="44196"/>
                </a:lnTo>
                <a:lnTo>
                  <a:pt x="478536" y="44196"/>
                </a:lnTo>
                <a:lnTo>
                  <a:pt x="478536" y="88392"/>
                </a:lnTo>
                <a:close/>
              </a:path>
              <a:path w="611504" h="132714">
                <a:moveTo>
                  <a:pt x="565923" y="88392"/>
                </a:moveTo>
                <a:lnTo>
                  <a:pt x="499872" y="88392"/>
                </a:lnTo>
                <a:lnTo>
                  <a:pt x="499872" y="44196"/>
                </a:lnTo>
                <a:lnTo>
                  <a:pt x="567955" y="44196"/>
                </a:lnTo>
                <a:lnTo>
                  <a:pt x="611124" y="65532"/>
                </a:lnTo>
                <a:lnTo>
                  <a:pt x="565923" y="8839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05828" y="4764023"/>
            <a:ext cx="699770" cy="422275"/>
          </a:xfrm>
          <a:custGeom>
            <a:avLst/>
            <a:gdLst/>
            <a:ahLst/>
            <a:cxnLst/>
            <a:rect l="l" t="t" r="r" b="b"/>
            <a:pathLst>
              <a:path w="699770" h="422275">
                <a:moveTo>
                  <a:pt x="79248" y="126492"/>
                </a:moveTo>
                <a:lnTo>
                  <a:pt x="0" y="0"/>
                </a:lnTo>
                <a:lnTo>
                  <a:pt x="149352" y="12191"/>
                </a:lnTo>
                <a:lnTo>
                  <a:pt x="133461" y="38100"/>
                </a:lnTo>
                <a:lnTo>
                  <a:pt x="106680" y="38100"/>
                </a:lnTo>
                <a:lnTo>
                  <a:pt x="83820" y="76200"/>
                </a:lnTo>
                <a:lnTo>
                  <a:pt x="103010" y="87748"/>
                </a:lnTo>
                <a:lnTo>
                  <a:pt x="79248" y="126492"/>
                </a:lnTo>
                <a:close/>
              </a:path>
              <a:path w="699770" h="422275">
                <a:moveTo>
                  <a:pt x="103010" y="87748"/>
                </a:moveTo>
                <a:lnTo>
                  <a:pt x="83820" y="76200"/>
                </a:lnTo>
                <a:lnTo>
                  <a:pt x="106680" y="38100"/>
                </a:lnTo>
                <a:lnTo>
                  <a:pt x="126215" y="49914"/>
                </a:lnTo>
                <a:lnTo>
                  <a:pt x="103010" y="87748"/>
                </a:lnTo>
                <a:close/>
              </a:path>
              <a:path w="699770" h="422275">
                <a:moveTo>
                  <a:pt x="126215" y="49914"/>
                </a:moveTo>
                <a:lnTo>
                  <a:pt x="106680" y="38100"/>
                </a:lnTo>
                <a:lnTo>
                  <a:pt x="133461" y="38100"/>
                </a:lnTo>
                <a:lnTo>
                  <a:pt x="126215" y="49914"/>
                </a:lnTo>
                <a:close/>
              </a:path>
              <a:path w="699770" h="422275">
                <a:moveTo>
                  <a:pt x="573957" y="371162"/>
                </a:moveTo>
                <a:lnTo>
                  <a:pt x="103010" y="87748"/>
                </a:lnTo>
                <a:lnTo>
                  <a:pt x="126215" y="49914"/>
                </a:lnTo>
                <a:lnTo>
                  <a:pt x="596531" y="334357"/>
                </a:lnTo>
                <a:lnTo>
                  <a:pt x="573957" y="371162"/>
                </a:lnTo>
                <a:close/>
              </a:path>
              <a:path w="699770" h="422275">
                <a:moveTo>
                  <a:pt x="674691" y="382524"/>
                </a:moveTo>
                <a:lnTo>
                  <a:pt x="592836" y="382524"/>
                </a:lnTo>
                <a:lnTo>
                  <a:pt x="615696" y="345948"/>
                </a:lnTo>
                <a:lnTo>
                  <a:pt x="596531" y="334357"/>
                </a:lnTo>
                <a:lnTo>
                  <a:pt x="620268" y="295656"/>
                </a:lnTo>
                <a:lnTo>
                  <a:pt x="674691" y="382524"/>
                </a:lnTo>
                <a:close/>
              </a:path>
              <a:path w="699770" h="422275">
                <a:moveTo>
                  <a:pt x="592836" y="382524"/>
                </a:moveTo>
                <a:lnTo>
                  <a:pt x="573957" y="371162"/>
                </a:lnTo>
                <a:lnTo>
                  <a:pt x="596531" y="334357"/>
                </a:lnTo>
                <a:lnTo>
                  <a:pt x="615696" y="345948"/>
                </a:lnTo>
                <a:lnTo>
                  <a:pt x="592836" y="382524"/>
                </a:lnTo>
                <a:close/>
              </a:path>
              <a:path w="699770" h="422275">
                <a:moveTo>
                  <a:pt x="699516" y="422148"/>
                </a:moveTo>
                <a:lnTo>
                  <a:pt x="550164" y="409956"/>
                </a:lnTo>
                <a:lnTo>
                  <a:pt x="573957" y="371162"/>
                </a:lnTo>
                <a:lnTo>
                  <a:pt x="592836" y="382524"/>
                </a:lnTo>
                <a:lnTo>
                  <a:pt x="674691" y="382524"/>
                </a:lnTo>
                <a:lnTo>
                  <a:pt x="699516" y="42214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61332" y="4322064"/>
            <a:ext cx="588645" cy="132715"/>
          </a:xfrm>
          <a:custGeom>
            <a:avLst/>
            <a:gdLst/>
            <a:ahLst/>
            <a:cxnLst/>
            <a:rect l="l" t="t" r="r" b="b"/>
            <a:pathLst>
              <a:path w="588645" h="132714">
                <a:moveTo>
                  <a:pt x="134112" y="132588"/>
                </a:moveTo>
                <a:lnTo>
                  <a:pt x="0" y="67056"/>
                </a:lnTo>
                <a:lnTo>
                  <a:pt x="134112" y="0"/>
                </a:lnTo>
                <a:lnTo>
                  <a:pt x="134112" y="44196"/>
                </a:lnTo>
                <a:lnTo>
                  <a:pt x="111252" y="44196"/>
                </a:lnTo>
                <a:lnTo>
                  <a:pt x="111252" y="88392"/>
                </a:lnTo>
                <a:lnTo>
                  <a:pt x="134112" y="88392"/>
                </a:lnTo>
                <a:lnTo>
                  <a:pt x="134112" y="132588"/>
                </a:lnTo>
                <a:close/>
              </a:path>
              <a:path w="588645" h="132714">
                <a:moveTo>
                  <a:pt x="455676" y="132588"/>
                </a:moveTo>
                <a:lnTo>
                  <a:pt x="455676" y="0"/>
                </a:lnTo>
                <a:lnTo>
                  <a:pt x="543063" y="44196"/>
                </a:lnTo>
                <a:lnTo>
                  <a:pt x="477012" y="44196"/>
                </a:lnTo>
                <a:lnTo>
                  <a:pt x="477012" y="88392"/>
                </a:lnTo>
                <a:lnTo>
                  <a:pt x="545095" y="88392"/>
                </a:lnTo>
                <a:lnTo>
                  <a:pt x="455676" y="132588"/>
                </a:lnTo>
                <a:close/>
              </a:path>
              <a:path w="588645" h="132714">
                <a:moveTo>
                  <a:pt x="134112" y="88392"/>
                </a:moveTo>
                <a:lnTo>
                  <a:pt x="111252" y="88392"/>
                </a:lnTo>
                <a:lnTo>
                  <a:pt x="111252" y="44196"/>
                </a:lnTo>
                <a:lnTo>
                  <a:pt x="134112" y="44196"/>
                </a:lnTo>
                <a:lnTo>
                  <a:pt x="134112" y="88392"/>
                </a:lnTo>
                <a:close/>
              </a:path>
              <a:path w="588645" h="132714">
                <a:moveTo>
                  <a:pt x="455676" y="88392"/>
                </a:moveTo>
                <a:lnTo>
                  <a:pt x="134112" y="88392"/>
                </a:lnTo>
                <a:lnTo>
                  <a:pt x="134112" y="44196"/>
                </a:lnTo>
                <a:lnTo>
                  <a:pt x="455676" y="44196"/>
                </a:lnTo>
                <a:lnTo>
                  <a:pt x="455676" y="88392"/>
                </a:lnTo>
                <a:close/>
              </a:path>
              <a:path w="588645" h="132714">
                <a:moveTo>
                  <a:pt x="545095" y="88392"/>
                </a:moveTo>
                <a:lnTo>
                  <a:pt x="477012" y="88392"/>
                </a:lnTo>
                <a:lnTo>
                  <a:pt x="477012" y="44196"/>
                </a:lnTo>
                <a:lnTo>
                  <a:pt x="543063" y="44196"/>
                </a:lnTo>
                <a:lnTo>
                  <a:pt x="588264" y="67056"/>
                </a:lnTo>
                <a:lnTo>
                  <a:pt x="545095" y="8839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40736" y="3296411"/>
            <a:ext cx="673735" cy="347980"/>
          </a:xfrm>
          <a:custGeom>
            <a:avLst/>
            <a:gdLst/>
            <a:ahLst/>
            <a:cxnLst/>
            <a:rect l="l" t="t" r="r" b="b"/>
            <a:pathLst>
              <a:path w="673735" h="347979">
                <a:moveTo>
                  <a:pt x="86867" y="120396"/>
                </a:moveTo>
                <a:lnTo>
                  <a:pt x="0" y="0"/>
                </a:lnTo>
                <a:lnTo>
                  <a:pt x="147828" y="1524"/>
                </a:lnTo>
                <a:lnTo>
                  <a:pt x="132978" y="30479"/>
                </a:lnTo>
                <a:lnTo>
                  <a:pt x="108204" y="30479"/>
                </a:lnTo>
                <a:lnTo>
                  <a:pt x="88391" y="70103"/>
                </a:lnTo>
                <a:lnTo>
                  <a:pt x="107568" y="80029"/>
                </a:lnTo>
                <a:lnTo>
                  <a:pt x="86867" y="120396"/>
                </a:lnTo>
                <a:close/>
              </a:path>
              <a:path w="673735" h="347979">
                <a:moveTo>
                  <a:pt x="107568" y="80029"/>
                </a:moveTo>
                <a:lnTo>
                  <a:pt x="88391" y="70103"/>
                </a:lnTo>
                <a:lnTo>
                  <a:pt x="108204" y="30479"/>
                </a:lnTo>
                <a:lnTo>
                  <a:pt x="127782" y="40613"/>
                </a:lnTo>
                <a:lnTo>
                  <a:pt x="107568" y="80029"/>
                </a:lnTo>
                <a:close/>
              </a:path>
              <a:path w="673735" h="347979">
                <a:moveTo>
                  <a:pt x="127782" y="40613"/>
                </a:moveTo>
                <a:lnTo>
                  <a:pt x="108204" y="30479"/>
                </a:lnTo>
                <a:lnTo>
                  <a:pt x="132978" y="30479"/>
                </a:lnTo>
                <a:lnTo>
                  <a:pt x="127782" y="40613"/>
                </a:lnTo>
                <a:close/>
              </a:path>
              <a:path w="673735" h="347979">
                <a:moveTo>
                  <a:pt x="545825" y="306858"/>
                </a:moveTo>
                <a:lnTo>
                  <a:pt x="107568" y="80029"/>
                </a:lnTo>
                <a:lnTo>
                  <a:pt x="127782" y="40613"/>
                </a:lnTo>
                <a:lnTo>
                  <a:pt x="566039" y="267442"/>
                </a:lnTo>
                <a:lnTo>
                  <a:pt x="545825" y="306858"/>
                </a:lnTo>
                <a:close/>
              </a:path>
              <a:path w="673735" h="347979">
                <a:moveTo>
                  <a:pt x="651616" y="316991"/>
                </a:moveTo>
                <a:lnTo>
                  <a:pt x="565404" y="316991"/>
                </a:lnTo>
                <a:lnTo>
                  <a:pt x="585216" y="277367"/>
                </a:lnTo>
                <a:lnTo>
                  <a:pt x="566039" y="267442"/>
                </a:lnTo>
                <a:lnTo>
                  <a:pt x="586740" y="227075"/>
                </a:lnTo>
                <a:lnTo>
                  <a:pt x="651616" y="316991"/>
                </a:lnTo>
                <a:close/>
              </a:path>
              <a:path w="673735" h="347979">
                <a:moveTo>
                  <a:pt x="565404" y="316991"/>
                </a:moveTo>
                <a:lnTo>
                  <a:pt x="545825" y="306858"/>
                </a:lnTo>
                <a:lnTo>
                  <a:pt x="566039" y="267442"/>
                </a:lnTo>
                <a:lnTo>
                  <a:pt x="585216" y="277367"/>
                </a:lnTo>
                <a:lnTo>
                  <a:pt x="565404" y="316991"/>
                </a:lnTo>
                <a:close/>
              </a:path>
              <a:path w="673735" h="347979">
                <a:moveTo>
                  <a:pt x="673608" y="347472"/>
                </a:moveTo>
                <a:lnTo>
                  <a:pt x="525780" y="345948"/>
                </a:lnTo>
                <a:lnTo>
                  <a:pt x="545825" y="306858"/>
                </a:lnTo>
                <a:lnTo>
                  <a:pt x="565404" y="316991"/>
                </a:lnTo>
                <a:lnTo>
                  <a:pt x="651616" y="316991"/>
                </a:lnTo>
                <a:lnTo>
                  <a:pt x="673608" y="34747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1268" y="2298192"/>
            <a:ext cx="1839467" cy="3710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52088" y="2807208"/>
            <a:ext cx="375285" cy="160020"/>
          </a:xfrm>
          <a:prstGeom prst="rect">
            <a:avLst/>
          </a:prstGeom>
          <a:solidFill>
            <a:srgbClr val="00AF50"/>
          </a:solidFill>
          <a:ln w="25907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61290" marR="97790" indent="-56515">
              <a:lnSpc>
                <a:spcPts val="620"/>
              </a:lnSpc>
              <a:spcBef>
                <a:spcPts val="20"/>
              </a:spcBef>
            </a:pPr>
            <a:r>
              <a:rPr sz="500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5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50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C-  </a:t>
            </a:r>
            <a:r>
              <a:rPr sz="500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</a:t>
            </a:r>
            <a:endParaRPr sz="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3724" y="2940814"/>
            <a:ext cx="133985" cy="146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4445" algn="just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 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 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T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1815" y="4380993"/>
            <a:ext cx="577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-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0017" y="4586758"/>
            <a:ext cx="16256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   </a:t>
            </a:r>
            <a:r>
              <a:rPr sz="135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N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51147" y="3028188"/>
            <a:ext cx="629411" cy="629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13632" y="3831335"/>
            <a:ext cx="633983" cy="627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01440" y="4791455"/>
            <a:ext cx="629411" cy="6324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20154" y="1767363"/>
            <a:ext cx="254635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 panose="020B0604020202020204"/>
                <a:cs typeface="Arial" panose="020B0604020202020204"/>
              </a:rPr>
              <a:t>Connections of</a:t>
            </a:r>
            <a:r>
              <a:rPr sz="1350" b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Inputs/Outputs  </a:t>
            </a:r>
            <a:r>
              <a:rPr sz="1350" b="1" spc="5" dirty="0">
                <a:latin typeface="Arial" panose="020B0604020202020204"/>
                <a:cs typeface="Arial" panose="020B0604020202020204"/>
              </a:rPr>
              <a:t>to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different</a:t>
            </a:r>
            <a:r>
              <a:rPr sz="135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customer</a:t>
            </a:r>
            <a:endParaRPr sz="1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43727" y="4788407"/>
            <a:ext cx="169545" cy="363220"/>
          </a:xfrm>
          <a:custGeom>
            <a:avLst/>
            <a:gdLst/>
            <a:ahLst/>
            <a:cxnLst/>
            <a:rect l="l" t="t" r="r" b="b"/>
            <a:pathLst>
              <a:path w="169545" h="363220">
                <a:moveTo>
                  <a:pt x="72585" y="137649"/>
                </a:moveTo>
                <a:lnTo>
                  <a:pt x="24384" y="121920"/>
                </a:lnTo>
                <a:lnTo>
                  <a:pt x="143256" y="0"/>
                </a:lnTo>
                <a:lnTo>
                  <a:pt x="160528" y="112776"/>
                </a:lnTo>
                <a:lnTo>
                  <a:pt x="80772" y="112776"/>
                </a:lnTo>
                <a:lnTo>
                  <a:pt x="72585" y="137649"/>
                </a:lnTo>
                <a:close/>
              </a:path>
              <a:path w="169545" h="363220">
                <a:moveTo>
                  <a:pt x="119777" y="153048"/>
                </a:moveTo>
                <a:lnTo>
                  <a:pt x="72585" y="137649"/>
                </a:lnTo>
                <a:lnTo>
                  <a:pt x="80772" y="112776"/>
                </a:lnTo>
                <a:lnTo>
                  <a:pt x="128016" y="128016"/>
                </a:lnTo>
                <a:lnTo>
                  <a:pt x="119777" y="153048"/>
                </a:lnTo>
                <a:close/>
              </a:path>
              <a:path w="169545" h="363220">
                <a:moveTo>
                  <a:pt x="169164" y="169164"/>
                </a:moveTo>
                <a:lnTo>
                  <a:pt x="119777" y="153048"/>
                </a:lnTo>
                <a:lnTo>
                  <a:pt x="128016" y="128016"/>
                </a:lnTo>
                <a:lnTo>
                  <a:pt x="80772" y="112776"/>
                </a:lnTo>
                <a:lnTo>
                  <a:pt x="160528" y="112776"/>
                </a:lnTo>
                <a:lnTo>
                  <a:pt x="169164" y="169164"/>
                </a:lnTo>
                <a:close/>
              </a:path>
              <a:path w="169545" h="363220">
                <a:moveTo>
                  <a:pt x="96125" y="224915"/>
                </a:moveTo>
                <a:lnTo>
                  <a:pt x="48933" y="209515"/>
                </a:lnTo>
                <a:lnTo>
                  <a:pt x="72585" y="137649"/>
                </a:lnTo>
                <a:lnTo>
                  <a:pt x="119777" y="153048"/>
                </a:lnTo>
                <a:lnTo>
                  <a:pt x="96125" y="224915"/>
                </a:lnTo>
                <a:close/>
              </a:path>
              <a:path w="169545" h="363220">
                <a:moveTo>
                  <a:pt x="25908" y="362712"/>
                </a:moveTo>
                <a:lnTo>
                  <a:pt x="0" y="193548"/>
                </a:lnTo>
                <a:lnTo>
                  <a:pt x="48933" y="209515"/>
                </a:lnTo>
                <a:lnTo>
                  <a:pt x="41148" y="233172"/>
                </a:lnTo>
                <a:lnTo>
                  <a:pt x="88392" y="248412"/>
                </a:lnTo>
                <a:lnTo>
                  <a:pt x="137350" y="248412"/>
                </a:lnTo>
                <a:lnTo>
                  <a:pt x="25908" y="362712"/>
                </a:lnTo>
                <a:close/>
              </a:path>
              <a:path w="169545" h="363220">
                <a:moveTo>
                  <a:pt x="88392" y="248412"/>
                </a:moveTo>
                <a:lnTo>
                  <a:pt x="41148" y="233172"/>
                </a:lnTo>
                <a:lnTo>
                  <a:pt x="48933" y="209515"/>
                </a:lnTo>
                <a:lnTo>
                  <a:pt x="96125" y="224915"/>
                </a:lnTo>
                <a:lnTo>
                  <a:pt x="88392" y="248412"/>
                </a:lnTo>
                <a:close/>
              </a:path>
              <a:path w="169545" h="363220">
                <a:moveTo>
                  <a:pt x="137350" y="248412"/>
                </a:moveTo>
                <a:lnTo>
                  <a:pt x="88392" y="248412"/>
                </a:lnTo>
                <a:lnTo>
                  <a:pt x="96125" y="224915"/>
                </a:lnTo>
                <a:lnTo>
                  <a:pt x="144780" y="240792"/>
                </a:lnTo>
                <a:lnTo>
                  <a:pt x="137350" y="24841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98720" y="5151120"/>
            <a:ext cx="1056131" cy="1031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167389" y="5156715"/>
            <a:ext cx="767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 panose="020B0604020202020204"/>
                <a:cs typeface="Arial" panose="020B0604020202020204"/>
              </a:rPr>
              <a:t>Company</a:t>
            </a:r>
            <a:r>
              <a:rPr sz="105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latin typeface="Arial" panose="020B0604020202020204"/>
                <a:cs typeface="Arial" panose="020B0604020202020204"/>
              </a:rPr>
              <a:t>A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24600" y="5106923"/>
            <a:ext cx="1054607" cy="1033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03235" y="5210555"/>
            <a:ext cx="1056131" cy="1033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806957" y="5214628"/>
            <a:ext cx="767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 panose="020B0604020202020204"/>
                <a:cs typeface="Arial" panose="020B0604020202020204"/>
              </a:rPr>
              <a:t>Company</a:t>
            </a:r>
            <a:r>
              <a:rPr sz="105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latin typeface="Arial" panose="020B0604020202020204"/>
                <a:cs typeface="Arial" panose="020B0604020202020204"/>
              </a:rPr>
              <a:t>N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88708" y="5112513"/>
            <a:ext cx="767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 panose="020B0604020202020204"/>
                <a:cs typeface="Arial" panose="020B0604020202020204"/>
              </a:rPr>
              <a:t>Company</a:t>
            </a:r>
            <a:r>
              <a:rPr sz="105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latin typeface="Arial" panose="020B0604020202020204"/>
                <a:cs typeface="Arial" panose="020B0604020202020204"/>
              </a:rPr>
              <a:t>B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05928" y="2510027"/>
            <a:ext cx="532130" cy="376555"/>
          </a:xfrm>
          <a:custGeom>
            <a:avLst/>
            <a:gdLst/>
            <a:ahLst/>
            <a:cxnLst/>
            <a:rect l="l" t="t" r="r" b="b"/>
            <a:pathLst>
              <a:path w="532129" h="376555">
                <a:moveTo>
                  <a:pt x="265176" y="376428"/>
                </a:moveTo>
                <a:lnTo>
                  <a:pt x="194733" y="374593"/>
                </a:lnTo>
                <a:lnTo>
                  <a:pt x="131402" y="369372"/>
                </a:lnTo>
                <a:lnTo>
                  <a:pt x="77724" y="361188"/>
                </a:lnTo>
                <a:lnTo>
                  <a:pt x="36237" y="350463"/>
                </a:lnTo>
                <a:lnTo>
                  <a:pt x="0" y="323087"/>
                </a:lnTo>
                <a:lnTo>
                  <a:pt x="0" y="0"/>
                </a:lnTo>
                <a:lnTo>
                  <a:pt x="9482" y="14005"/>
                </a:lnTo>
                <a:lnTo>
                  <a:pt x="36237" y="26698"/>
                </a:lnTo>
                <a:lnTo>
                  <a:pt x="77724" y="37528"/>
                </a:lnTo>
                <a:lnTo>
                  <a:pt x="131402" y="45945"/>
                </a:lnTo>
                <a:lnTo>
                  <a:pt x="194733" y="51399"/>
                </a:lnTo>
                <a:lnTo>
                  <a:pt x="265176" y="53340"/>
                </a:lnTo>
                <a:lnTo>
                  <a:pt x="531876" y="53340"/>
                </a:lnTo>
                <a:lnTo>
                  <a:pt x="531876" y="323087"/>
                </a:lnTo>
                <a:lnTo>
                  <a:pt x="495582" y="350463"/>
                </a:lnTo>
                <a:lnTo>
                  <a:pt x="453961" y="361188"/>
                </a:lnTo>
                <a:lnTo>
                  <a:pt x="400021" y="369372"/>
                </a:lnTo>
                <a:lnTo>
                  <a:pt x="336260" y="374593"/>
                </a:lnTo>
                <a:lnTo>
                  <a:pt x="265176" y="376428"/>
                </a:lnTo>
                <a:close/>
              </a:path>
              <a:path w="532129" h="376555">
                <a:moveTo>
                  <a:pt x="531876" y="53340"/>
                </a:moveTo>
                <a:lnTo>
                  <a:pt x="265176" y="53340"/>
                </a:lnTo>
                <a:lnTo>
                  <a:pt x="336260" y="51399"/>
                </a:lnTo>
                <a:lnTo>
                  <a:pt x="400021" y="45945"/>
                </a:lnTo>
                <a:lnTo>
                  <a:pt x="453961" y="37528"/>
                </a:lnTo>
                <a:lnTo>
                  <a:pt x="495582" y="26698"/>
                </a:lnTo>
                <a:lnTo>
                  <a:pt x="522386" y="14005"/>
                </a:lnTo>
                <a:lnTo>
                  <a:pt x="531876" y="0"/>
                </a:lnTo>
                <a:lnTo>
                  <a:pt x="531876" y="5334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5928" y="2455163"/>
            <a:ext cx="532130" cy="108585"/>
          </a:xfrm>
          <a:custGeom>
            <a:avLst/>
            <a:gdLst/>
            <a:ahLst/>
            <a:cxnLst/>
            <a:rect l="l" t="t" r="r" b="b"/>
            <a:pathLst>
              <a:path w="532129" h="108585">
                <a:moveTo>
                  <a:pt x="265176" y="108204"/>
                </a:moveTo>
                <a:lnTo>
                  <a:pt x="194733" y="106263"/>
                </a:lnTo>
                <a:lnTo>
                  <a:pt x="131402" y="100809"/>
                </a:lnTo>
                <a:lnTo>
                  <a:pt x="77724" y="92392"/>
                </a:lnTo>
                <a:lnTo>
                  <a:pt x="36237" y="81562"/>
                </a:lnTo>
                <a:lnTo>
                  <a:pt x="0" y="54864"/>
                </a:lnTo>
                <a:lnTo>
                  <a:pt x="9482" y="40216"/>
                </a:lnTo>
                <a:lnTo>
                  <a:pt x="77724" y="16002"/>
                </a:lnTo>
                <a:lnTo>
                  <a:pt x="131402" y="7450"/>
                </a:lnTo>
                <a:lnTo>
                  <a:pt x="194733" y="1947"/>
                </a:lnTo>
                <a:lnTo>
                  <a:pt x="265176" y="0"/>
                </a:lnTo>
                <a:lnTo>
                  <a:pt x="336260" y="1947"/>
                </a:lnTo>
                <a:lnTo>
                  <a:pt x="400021" y="7450"/>
                </a:lnTo>
                <a:lnTo>
                  <a:pt x="453961" y="16002"/>
                </a:lnTo>
                <a:lnTo>
                  <a:pt x="495582" y="27093"/>
                </a:lnTo>
                <a:lnTo>
                  <a:pt x="531876" y="54864"/>
                </a:lnTo>
                <a:lnTo>
                  <a:pt x="522386" y="68869"/>
                </a:lnTo>
                <a:lnTo>
                  <a:pt x="453961" y="92392"/>
                </a:lnTo>
                <a:lnTo>
                  <a:pt x="400021" y="100809"/>
                </a:lnTo>
                <a:lnTo>
                  <a:pt x="336260" y="106263"/>
                </a:lnTo>
                <a:lnTo>
                  <a:pt x="265176" y="10820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05928" y="2455163"/>
            <a:ext cx="532130" cy="431800"/>
          </a:xfrm>
          <a:custGeom>
            <a:avLst/>
            <a:gdLst/>
            <a:ahLst/>
            <a:cxnLst/>
            <a:rect l="l" t="t" r="r" b="b"/>
            <a:pathLst>
              <a:path w="532129" h="431800">
                <a:moveTo>
                  <a:pt x="531876" y="54863"/>
                </a:moveTo>
                <a:lnTo>
                  <a:pt x="495582" y="81562"/>
                </a:lnTo>
                <a:lnTo>
                  <a:pt x="453961" y="92392"/>
                </a:lnTo>
                <a:lnTo>
                  <a:pt x="400021" y="100809"/>
                </a:lnTo>
                <a:lnTo>
                  <a:pt x="336260" y="106263"/>
                </a:lnTo>
                <a:lnTo>
                  <a:pt x="265175" y="108203"/>
                </a:lnTo>
                <a:lnTo>
                  <a:pt x="194733" y="106263"/>
                </a:lnTo>
                <a:lnTo>
                  <a:pt x="131402" y="100809"/>
                </a:lnTo>
                <a:lnTo>
                  <a:pt x="77723" y="92392"/>
                </a:lnTo>
                <a:lnTo>
                  <a:pt x="36237" y="81562"/>
                </a:lnTo>
                <a:lnTo>
                  <a:pt x="0" y="54863"/>
                </a:lnTo>
                <a:lnTo>
                  <a:pt x="9482" y="40216"/>
                </a:lnTo>
                <a:lnTo>
                  <a:pt x="77723" y="16001"/>
                </a:lnTo>
                <a:lnTo>
                  <a:pt x="131402" y="7450"/>
                </a:lnTo>
                <a:lnTo>
                  <a:pt x="194733" y="1947"/>
                </a:lnTo>
                <a:lnTo>
                  <a:pt x="265175" y="0"/>
                </a:lnTo>
                <a:lnTo>
                  <a:pt x="336260" y="1947"/>
                </a:lnTo>
                <a:lnTo>
                  <a:pt x="400021" y="7450"/>
                </a:lnTo>
                <a:lnTo>
                  <a:pt x="453961" y="16001"/>
                </a:lnTo>
                <a:lnTo>
                  <a:pt x="495582" y="27093"/>
                </a:lnTo>
                <a:lnTo>
                  <a:pt x="531876" y="54863"/>
                </a:lnTo>
                <a:lnTo>
                  <a:pt x="531876" y="377951"/>
                </a:lnTo>
                <a:lnTo>
                  <a:pt x="495582" y="405327"/>
                </a:lnTo>
                <a:lnTo>
                  <a:pt x="453961" y="416051"/>
                </a:lnTo>
                <a:lnTo>
                  <a:pt x="400021" y="424236"/>
                </a:lnTo>
                <a:lnTo>
                  <a:pt x="336260" y="429457"/>
                </a:lnTo>
                <a:lnTo>
                  <a:pt x="265175" y="431291"/>
                </a:lnTo>
                <a:lnTo>
                  <a:pt x="194733" y="429457"/>
                </a:lnTo>
                <a:lnTo>
                  <a:pt x="131402" y="424236"/>
                </a:lnTo>
                <a:lnTo>
                  <a:pt x="77723" y="416051"/>
                </a:lnTo>
                <a:lnTo>
                  <a:pt x="36237" y="405327"/>
                </a:lnTo>
                <a:lnTo>
                  <a:pt x="0" y="377951"/>
                </a:lnTo>
                <a:lnTo>
                  <a:pt x="0" y="54863"/>
                </a:lnTo>
              </a:path>
            </a:pathLst>
          </a:custGeom>
          <a:ln w="1219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872476" y="2544572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Calibri" panose="020F0502020204030204"/>
                <a:cs typeface="Calibri" panose="020F0502020204030204"/>
              </a:rPr>
              <a:t>Off </a:t>
            </a:r>
            <a:r>
              <a:rPr sz="600" b="1" spc="-5" dirty="0">
                <a:latin typeface="Calibri" panose="020F0502020204030204"/>
                <a:cs typeface="Calibri" panose="020F0502020204030204"/>
              </a:rPr>
              <a:t>line</a:t>
            </a:r>
            <a:r>
              <a:rPr sz="6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600" b="1" dirty="0">
                <a:latin typeface="Calibri" panose="020F0502020204030204"/>
                <a:cs typeface="Calibri" panose="020F0502020204030204"/>
              </a:rPr>
              <a:t>and  dynamic  ca</a:t>
            </a:r>
            <a:r>
              <a:rPr sz="600" b="1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600" b="1" dirty="0">
                <a:latin typeface="Calibri" panose="020F0502020204030204"/>
                <a:cs typeface="Calibri" panose="020F0502020204030204"/>
              </a:rPr>
              <a:t>cula</a:t>
            </a:r>
            <a:r>
              <a:rPr sz="600" b="1" spc="-5" dirty="0">
                <a:latin typeface="Calibri" panose="020F0502020204030204"/>
                <a:cs typeface="Calibri" panose="020F0502020204030204"/>
              </a:rPr>
              <a:t>ti</a:t>
            </a:r>
            <a:r>
              <a:rPr sz="600" b="1" dirty="0">
                <a:latin typeface="Calibri" panose="020F0502020204030204"/>
                <a:cs typeface="Calibri" panose="020F0502020204030204"/>
              </a:rPr>
              <a:t>ons</a:t>
            </a:r>
            <a:endParaRPr sz="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57215" y="2683764"/>
            <a:ext cx="2087879" cy="2087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61788" y="2689860"/>
            <a:ext cx="2078989" cy="2075814"/>
          </a:xfrm>
          <a:custGeom>
            <a:avLst/>
            <a:gdLst/>
            <a:ahLst/>
            <a:cxnLst/>
            <a:rect l="l" t="t" r="r" b="b"/>
            <a:pathLst>
              <a:path w="2078990" h="2075814">
                <a:moveTo>
                  <a:pt x="0" y="345948"/>
                </a:moveTo>
                <a:lnTo>
                  <a:pt x="3168" y="298802"/>
                </a:lnTo>
                <a:lnTo>
                  <a:pt x="12396" y="253647"/>
                </a:lnTo>
                <a:lnTo>
                  <a:pt x="27265" y="210883"/>
                </a:lnTo>
                <a:lnTo>
                  <a:pt x="47356" y="170913"/>
                </a:lnTo>
                <a:lnTo>
                  <a:pt x="72253" y="134140"/>
                </a:lnTo>
                <a:lnTo>
                  <a:pt x="101536" y="100965"/>
                </a:lnTo>
                <a:lnTo>
                  <a:pt x="134788" y="71790"/>
                </a:lnTo>
                <a:lnTo>
                  <a:pt x="171591" y="47018"/>
                </a:lnTo>
                <a:lnTo>
                  <a:pt x="211526" y="27051"/>
                </a:lnTo>
                <a:lnTo>
                  <a:pt x="254176" y="12290"/>
                </a:lnTo>
                <a:lnTo>
                  <a:pt x="299122" y="3139"/>
                </a:lnTo>
                <a:lnTo>
                  <a:pt x="345948" y="0"/>
                </a:lnTo>
                <a:lnTo>
                  <a:pt x="1732787" y="0"/>
                </a:lnTo>
                <a:lnTo>
                  <a:pt x="1779933" y="3139"/>
                </a:lnTo>
                <a:lnTo>
                  <a:pt x="1825088" y="12290"/>
                </a:lnTo>
                <a:lnTo>
                  <a:pt x="1867852" y="27051"/>
                </a:lnTo>
                <a:lnTo>
                  <a:pt x="1907822" y="47018"/>
                </a:lnTo>
                <a:lnTo>
                  <a:pt x="1944595" y="71790"/>
                </a:lnTo>
                <a:lnTo>
                  <a:pt x="1977771" y="100965"/>
                </a:lnTo>
                <a:lnTo>
                  <a:pt x="2006945" y="134140"/>
                </a:lnTo>
                <a:lnTo>
                  <a:pt x="2031717" y="170913"/>
                </a:lnTo>
                <a:lnTo>
                  <a:pt x="2051685" y="210883"/>
                </a:lnTo>
                <a:lnTo>
                  <a:pt x="2066445" y="253647"/>
                </a:lnTo>
                <a:lnTo>
                  <a:pt x="2075596" y="298802"/>
                </a:lnTo>
                <a:lnTo>
                  <a:pt x="2078736" y="345948"/>
                </a:lnTo>
                <a:lnTo>
                  <a:pt x="2078736" y="1729739"/>
                </a:lnTo>
                <a:lnTo>
                  <a:pt x="2075596" y="1776565"/>
                </a:lnTo>
                <a:lnTo>
                  <a:pt x="2066445" y="1821511"/>
                </a:lnTo>
                <a:lnTo>
                  <a:pt x="2051685" y="1864161"/>
                </a:lnTo>
                <a:lnTo>
                  <a:pt x="2031717" y="1904096"/>
                </a:lnTo>
                <a:lnTo>
                  <a:pt x="2006945" y="1940899"/>
                </a:lnTo>
                <a:lnTo>
                  <a:pt x="1977771" y="1974151"/>
                </a:lnTo>
                <a:lnTo>
                  <a:pt x="1944595" y="2003434"/>
                </a:lnTo>
                <a:lnTo>
                  <a:pt x="1907822" y="2028331"/>
                </a:lnTo>
                <a:lnTo>
                  <a:pt x="1867852" y="2048422"/>
                </a:lnTo>
                <a:lnTo>
                  <a:pt x="1825088" y="2063291"/>
                </a:lnTo>
                <a:lnTo>
                  <a:pt x="1779933" y="2072519"/>
                </a:lnTo>
                <a:lnTo>
                  <a:pt x="1732787" y="2075688"/>
                </a:lnTo>
                <a:lnTo>
                  <a:pt x="345948" y="2075688"/>
                </a:lnTo>
                <a:lnTo>
                  <a:pt x="299122" y="2072519"/>
                </a:lnTo>
                <a:lnTo>
                  <a:pt x="254176" y="2063291"/>
                </a:lnTo>
                <a:lnTo>
                  <a:pt x="211526" y="2048422"/>
                </a:lnTo>
                <a:lnTo>
                  <a:pt x="171591" y="2028331"/>
                </a:lnTo>
                <a:lnTo>
                  <a:pt x="134788" y="2003434"/>
                </a:lnTo>
                <a:lnTo>
                  <a:pt x="101536" y="1974151"/>
                </a:lnTo>
                <a:lnTo>
                  <a:pt x="72253" y="1940899"/>
                </a:lnTo>
                <a:lnTo>
                  <a:pt x="47356" y="1904096"/>
                </a:lnTo>
                <a:lnTo>
                  <a:pt x="27265" y="1864161"/>
                </a:lnTo>
                <a:lnTo>
                  <a:pt x="12396" y="1821511"/>
                </a:lnTo>
                <a:lnTo>
                  <a:pt x="3168" y="1776565"/>
                </a:lnTo>
                <a:lnTo>
                  <a:pt x="0" y="1729739"/>
                </a:lnTo>
                <a:lnTo>
                  <a:pt x="0" y="34594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48143" y="3171444"/>
            <a:ext cx="454659" cy="152400"/>
          </a:xfrm>
          <a:custGeom>
            <a:avLst/>
            <a:gdLst/>
            <a:ahLst/>
            <a:cxnLst/>
            <a:rect l="l" t="t" r="r" b="b"/>
            <a:pathLst>
              <a:path w="454659" h="152400">
                <a:moveTo>
                  <a:pt x="152400" y="152400"/>
                </a:moveTo>
                <a:lnTo>
                  <a:pt x="0" y="76200"/>
                </a:lnTo>
                <a:lnTo>
                  <a:pt x="152400" y="0"/>
                </a:lnTo>
                <a:lnTo>
                  <a:pt x="152400" y="51816"/>
                </a:lnTo>
                <a:lnTo>
                  <a:pt x="126492" y="51816"/>
                </a:lnTo>
                <a:lnTo>
                  <a:pt x="126492" y="102108"/>
                </a:lnTo>
                <a:lnTo>
                  <a:pt x="152400" y="102108"/>
                </a:lnTo>
                <a:lnTo>
                  <a:pt x="152400" y="152400"/>
                </a:lnTo>
                <a:close/>
              </a:path>
              <a:path w="454659" h="152400">
                <a:moveTo>
                  <a:pt x="301752" y="152400"/>
                </a:moveTo>
                <a:lnTo>
                  <a:pt x="301752" y="0"/>
                </a:lnTo>
                <a:lnTo>
                  <a:pt x="405384" y="51816"/>
                </a:lnTo>
                <a:lnTo>
                  <a:pt x="327660" y="51816"/>
                </a:lnTo>
                <a:lnTo>
                  <a:pt x="327660" y="102108"/>
                </a:lnTo>
                <a:lnTo>
                  <a:pt x="402336" y="102108"/>
                </a:lnTo>
                <a:lnTo>
                  <a:pt x="301752" y="152400"/>
                </a:lnTo>
                <a:close/>
              </a:path>
              <a:path w="454659" h="152400">
                <a:moveTo>
                  <a:pt x="152400" y="102108"/>
                </a:moveTo>
                <a:lnTo>
                  <a:pt x="126492" y="102108"/>
                </a:lnTo>
                <a:lnTo>
                  <a:pt x="126492" y="51816"/>
                </a:lnTo>
                <a:lnTo>
                  <a:pt x="152400" y="51816"/>
                </a:lnTo>
                <a:lnTo>
                  <a:pt x="152400" y="102108"/>
                </a:lnTo>
                <a:close/>
              </a:path>
              <a:path w="454659" h="152400">
                <a:moveTo>
                  <a:pt x="301752" y="102108"/>
                </a:moveTo>
                <a:lnTo>
                  <a:pt x="152400" y="102108"/>
                </a:lnTo>
                <a:lnTo>
                  <a:pt x="152400" y="51816"/>
                </a:lnTo>
                <a:lnTo>
                  <a:pt x="301752" y="51816"/>
                </a:lnTo>
                <a:lnTo>
                  <a:pt x="301752" y="102108"/>
                </a:lnTo>
                <a:close/>
              </a:path>
              <a:path w="454659" h="152400">
                <a:moveTo>
                  <a:pt x="402336" y="102108"/>
                </a:moveTo>
                <a:lnTo>
                  <a:pt x="327660" y="102108"/>
                </a:lnTo>
                <a:lnTo>
                  <a:pt x="327660" y="51816"/>
                </a:lnTo>
                <a:lnTo>
                  <a:pt x="405384" y="51816"/>
                </a:lnTo>
                <a:lnTo>
                  <a:pt x="454152" y="76200"/>
                </a:lnTo>
                <a:lnTo>
                  <a:pt x="402336" y="10210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57771" y="4765547"/>
            <a:ext cx="248920" cy="329565"/>
          </a:xfrm>
          <a:custGeom>
            <a:avLst/>
            <a:gdLst/>
            <a:ahLst/>
            <a:cxnLst/>
            <a:rect l="l" t="t" r="r" b="b"/>
            <a:pathLst>
              <a:path w="248920" h="329564">
                <a:moveTo>
                  <a:pt x="32004" y="167640"/>
                </a:moveTo>
                <a:lnTo>
                  <a:pt x="0" y="0"/>
                </a:lnTo>
                <a:lnTo>
                  <a:pt x="152400" y="76200"/>
                </a:lnTo>
                <a:lnTo>
                  <a:pt x="140360" y="85344"/>
                </a:lnTo>
                <a:lnTo>
                  <a:pt x="97536" y="85344"/>
                </a:lnTo>
                <a:lnTo>
                  <a:pt x="56388" y="115824"/>
                </a:lnTo>
                <a:lnTo>
                  <a:pt x="72297" y="137037"/>
                </a:lnTo>
                <a:lnTo>
                  <a:pt x="32004" y="167640"/>
                </a:lnTo>
                <a:close/>
              </a:path>
              <a:path w="248920" h="329564">
                <a:moveTo>
                  <a:pt x="72297" y="137037"/>
                </a:moveTo>
                <a:lnTo>
                  <a:pt x="56388" y="115824"/>
                </a:lnTo>
                <a:lnTo>
                  <a:pt x="97536" y="85344"/>
                </a:lnTo>
                <a:lnTo>
                  <a:pt x="113037" y="106095"/>
                </a:lnTo>
                <a:lnTo>
                  <a:pt x="72297" y="137037"/>
                </a:lnTo>
                <a:close/>
              </a:path>
              <a:path w="248920" h="329564">
                <a:moveTo>
                  <a:pt x="113037" y="106095"/>
                </a:moveTo>
                <a:lnTo>
                  <a:pt x="97536" y="85344"/>
                </a:lnTo>
                <a:lnTo>
                  <a:pt x="140360" y="85344"/>
                </a:lnTo>
                <a:lnTo>
                  <a:pt x="113037" y="106095"/>
                </a:lnTo>
                <a:close/>
              </a:path>
              <a:path w="248920" h="329564">
                <a:moveTo>
                  <a:pt x="136489" y="222625"/>
                </a:moveTo>
                <a:lnTo>
                  <a:pt x="72297" y="137037"/>
                </a:lnTo>
                <a:lnTo>
                  <a:pt x="113037" y="106095"/>
                </a:lnTo>
                <a:lnTo>
                  <a:pt x="177248" y="192056"/>
                </a:lnTo>
                <a:lnTo>
                  <a:pt x="136489" y="222625"/>
                </a:lnTo>
                <a:close/>
              </a:path>
              <a:path w="248920" h="329564">
                <a:moveTo>
                  <a:pt x="232894" y="243840"/>
                </a:moveTo>
                <a:lnTo>
                  <a:pt x="152400" y="243840"/>
                </a:lnTo>
                <a:lnTo>
                  <a:pt x="192024" y="211836"/>
                </a:lnTo>
                <a:lnTo>
                  <a:pt x="177248" y="192056"/>
                </a:lnTo>
                <a:lnTo>
                  <a:pt x="217932" y="161544"/>
                </a:lnTo>
                <a:lnTo>
                  <a:pt x="232894" y="243840"/>
                </a:lnTo>
                <a:close/>
              </a:path>
              <a:path w="248920" h="329564">
                <a:moveTo>
                  <a:pt x="152400" y="243840"/>
                </a:moveTo>
                <a:lnTo>
                  <a:pt x="136489" y="222625"/>
                </a:lnTo>
                <a:lnTo>
                  <a:pt x="177248" y="192056"/>
                </a:lnTo>
                <a:lnTo>
                  <a:pt x="192024" y="211836"/>
                </a:lnTo>
                <a:lnTo>
                  <a:pt x="152400" y="243840"/>
                </a:lnTo>
                <a:close/>
              </a:path>
              <a:path w="248920" h="329564">
                <a:moveTo>
                  <a:pt x="248412" y="329184"/>
                </a:moveTo>
                <a:lnTo>
                  <a:pt x="96012" y="252984"/>
                </a:lnTo>
                <a:lnTo>
                  <a:pt x="136489" y="222625"/>
                </a:lnTo>
                <a:lnTo>
                  <a:pt x="152400" y="243840"/>
                </a:lnTo>
                <a:lnTo>
                  <a:pt x="232894" y="243840"/>
                </a:lnTo>
                <a:lnTo>
                  <a:pt x="248412" y="32918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40523" y="4305300"/>
            <a:ext cx="786765" cy="157480"/>
          </a:xfrm>
          <a:custGeom>
            <a:avLst/>
            <a:gdLst/>
            <a:ahLst/>
            <a:cxnLst/>
            <a:rect l="l" t="t" r="r" b="b"/>
            <a:pathLst>
              <a:path w="786765" h="157479">
                <a:moveTo>
                  <a:pt x="152400" y="152400"/>
                </a:moveTo>
                <a:lnTo>
                  <a:pt x="0" y="74676"/>
                </a:lnTo>
                <a:lnTo>
                  <a:pt x="153924" y="0"/>
                </a:lnTo>
                <a:lnTo>
                  <a:pt x="153421" y="50292"/>
                </a:lnTo>
                <a:lnTo>
                  <a:pt x="128016" y="50292"/>
                </a:lnTo>
                <a:lnTo>
                  <a:pt x="126492" y="100584"/>
                </a:lnTo>
                <a:lnTo>
                  <a:pt x="152915" y="100886"/>
                </a:lnTo>
                <a:lnTo>
                  <a:pt x="152400" y="152400"/>
                </a:lnTo>
                <a:close/>
              </a:path>
              <a:path w="786765" h="157479">
                <a:moveTo>
                  <a:pt x="738282" y="106680"/>
                </a:moveTo>
                <a:lnTo>
                  <a:pt x="658368" y="106680"/>
                </a:lnTo>
                <a:lnTo>
                  <a:pt x="659892" y="56388"/>
                </a:lnTo>
                <a:lnTo>
                  <a:pt x="633468" y="56085"/>
                </a:lnTo>
                <a:lnTo>
                  <a:pt x="633984" y="4572"/>
                </a:lnTo>
                <a:lnTo>
                  <a:pt x="786384" y="83820"/>
                </a:lnTo>
                <a:lnTo>
                  <a:pt x="738282" y="106680"/>
                </a:lnTo>
                <a:close/>
              </a:path>
              <a:path w="786765" h="157479">
                <a:moveTo>
                  <a:pt x="152915" y="100886"/>
                </a:moveTo>
                <a:lnTo>
                  <a:pt x="126492" y="100584"/>
                </a:lnTo>
                <a:lnTo>
                  <a:pt x="128016" y="50292"/>
                </a:lnTo>
                <a:lnTo>
                  <a:pt x="153418" y="50583"/>
                </a:lnTo>
                <a:lnTo>
                  <a:pt x="152915" y="100886"/>
                </a:lnTo>
                <a:close/>
              </a:path>
              <a:path w="786765" h="157479">
                <a:moveTo>
                  <a:pt x="153418" y="50583"/>
                </a:moveTo>
                <a:lnTo>
                  <a:pt x="128016" y="50292"/>
                </a:lnTo>
                <a:lnTo>
                  <a:pt x="153421" y="50292"/>
                </a:lnTo>
                <a:lnTo>
                  <a:pt x="153418" y="50583"/>
                </a:lnTo>
                <a:close/>
              </a:path>
              <a:path w="786765" h="157479">
                <a:moveTo>
                  <a:pt x="632965" y="106388"/>
                </a:moveTo>
                <a:lnTo>
                  <a:pt x="152915" y="100886"/>
                </a:lnTo>
                <a:lnTo>
                  <a:pt x="153418" y="50583"/>
                </a:lnTo>
                <a:lnTo>
                  <a:pt x="633468" y="56085"/>
                </a:lnTo>
                <a:lnTo>
                  <a:pt x="632965" y="106388"/>
                </a:lnTo>
                <a:close/>
              </a:path>
              <a:path w="786765" h="157479">
                <a:moveTo>
                  <a:pt x="658368" y="106680"/>
                </a:moveTo>
                <a:lnTo>
                  <a:pt x="632965" y="106388"/>
                </a:lnTo>
                <a:lnTo>
                  <a:pt x="633468" y="56085"/>
                </a:lnTo>
                <a:lnTo>
                  <a:pt x="659892" y="56388"/>
                </a:lnTo>
                <a:lnTo>
                  <a:pt x="658368" y="106680"/>
                </a:lnTo>
                <a:close/>
              </a:path>
              <a:path w="786765" h="157479">
                <a:moveTo>
                  <a:pt x="632460" y="156972"/>
                </a:moveTo>
                <a:lnTo>
                  <a:pt x="632965" y="106388"/>
                </a:lnTo>
                <a:lnTo>
                  <a:pt x="658368" y="106680"/>
                </a:lnTo>
                <a:lnTo>
                  <a:pt x="738282" y="106680"/>
                </a:lnTo>
                <a:lnTo>
                  <a:pt x="632460" y="156972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93307" y="3979164"/>
            <a:ext cx="746760" cy="723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232941" y="2888988"/>
            <a:ext cx="200088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Connection of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different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API,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ABI or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Wasm</a:t>
            </a:r>
            <a:r>
              <a:rPr sz="14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-services  provided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by companies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joined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to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Ecosystem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407" y="1599720"/>
            <a:ext cx="2192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FEM </a:t>
            </a:r>
            <a:r>
              <a:rPr sz="16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Cloud Service</a:t>
            </a:r>
            <a:r>
              <a:rPr sz="1600" b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for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385" y="1842036"/>
            <a:ext cx="46107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Room thermostat valves </a:t>
            </a:r>
            <a:r>
              <a:rPr sz="1400" dirty="0">
                <a:latin typeface="Arial" panose="020B0604020202020204"/>
                <a:cs typeface="Arial" panose="020B0604020202020204"/>
              </a:rPr>
              <a:t>to control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room</a:t>
            </a:r>
            <a:r>
              <a:rPr sz="1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temperature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07975" marR="374015" indent="-29591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Heat substation </a:t>
            </a:r>
            <a:r>
              <a:rPr sz="1400" dirty="0">
                <a:latin typeface="Arial" panose="020B0604020202020204"/>
                <a:cs typeface="Arial" panose="020B0604020202020204"/>
              </a:rPr>
              <a:t>to control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water temperature</a:t>
            </a:r>
            <a:r>
              <a:rPr sz="14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into  the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buildings </a:t>
            </a:r>
            <a:r>
              <a:rPr sz="1400" dirty="0">
                <a:latin typeface="Arial" panose="020B0604020202020204"/>
                <a:cs typeface="Arial" panose="020B0604020202020204"/>
              </a:rPr>
              <a:t>heating</a:t>
            </a:r>
            <a:r>
              <a:rPr sz="1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network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2385" y="2482048"/>
            <a:ext cx="233553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 panose="020B0604020202020204"/>
                <a:cs typeface="Arial" panose="020B0604020202020204"/>
              </a:rPr>
              <a:t>District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heating</a:t>
            </a:r>
            <a:r>
              <a:rPr sz="1400" b="1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network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07975">
              <a:lnSpc>
                <a:spcPct val="100000"/>
              </a:lnSpc>
            </a:pPr>
            <a:r>
              <a:rPr sz="1400" dirty="0">
                <a:latin typeface="Arial" panose="020B0604020202020204"/>
                <a:cs typeface="Arial" panose="020B0604020202020204"/>
              </a:rPr>
              <a:t>to</a:t>
            </a:r>
            <a:r>
              <a:rPr sz="1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control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257810" marR="625475">
              <a:lnSpc>
                <a:spcPct val="100000"/>
              </a:lnSpc>
            </a:pPr>
            <a:r>
              <a:rPr sz="1400" spc="-5" dirty="0">
                <a:latin typeface="Arial" panose="020B0604020202020204"/>
                <a:cs typeface="Arial" panose="020B0604020202020204"/>
              </a:rPr>
              <a:t>water</a:t>
            </a:r>
            <a:r>
              <a:rPr sz="1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temperature  from a</a:t>
            </a:r>
            <a:r>
              <a:rPr sz="1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plant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257810">
              <a:lnSpc>
                <a:spcPct val="100000"/>
              </a:lnSpc>
            </a:pPr>
            <a:r>
              <a:rPr sz="1400" dirty="0">
                <a:latin typeface="Arial" panose="020B0604020202020204"/>
                <a:cs typeface="Arial" panose="020B0604020202020204"/>
              </a:rPr>
              <a:t>into the</a:t>
            </a:r>
            <a:r>
              <a:rPr sz="1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network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2437" y="909270"/>
            <a:ext cx="730630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92125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An </a:t>
            </a:r>
            <a:r>
              <a:rPr sz="2000" spc="-5" dirty="0"/>
              <a:t>example </a:t>
            </a:r>
            <a:r>
              <a:rPr sz="2000" spc="5" dirty="0"/>
              <a:t>how </a:t>
            </a:r>
            <a:r>
              <a:rPr sz="2000" dirty="0"/>
              <a:t>to </a:t>
            </a:r>
            <a:r>
              <a:rPr sz="2000" spc="-5" dirty="0"/>
              <a:t>improve </a:t>
            </a:r>
            <a:r>
              <a:rPr sz="2000" dirty="0"/>
              <a:t>operation of DH-companies  Digital </a:t>
            </a:r>
            <a:r>
              <a:rPr sz="2000" spc="-30" dirty="0"/>
              <a:t>Twin </a:t>
            </a:r>
            <a:r>
              <a:rPr sz="2000" spc="5" dirty="0"/>
              <a:t>and </a:t>
            </a:r>
            <a:r>
              <a:rPr sz="2000" dirty="0"/>
              <a:t>three </a:t>
            </a:r>
            <a:r>
              <a:rPr sz="2000" spc="-5" dirty="0"/>
              <a:t>control points application. Patent</a:t>
            </a:r>
            <a:r>
              <a:rPr sz="2000" spc="-95" dirty="0"/>
              <a:t> </a:t>
            </a:r>
            <a:r>
              <a:rPr sz="2000" dirty="0"/>
              <a:t>accepted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6918960" y="3630167"/>
            <a:ext cx="615950" cy="131445"/>
          </a:xfrm>
          <a:custGeom>
            <a:avLst/>
            <a:gdLst/>
            <a:ahLst/>
            <a:cxnLst/>
            <a:rect l="l" t="t" r="r" b="b"/>
            <a:pathLst>
              <a:path w="615950" h="131445">
                <a:moveTo>
                  <a:pt x="0" y="0"/>
                </a:moveTo>
                <a:lnTo>
                  <a:pt x="615695" y="0"/>
                </a:lnTo>
                <a:lnTo>
                  <a:pt x="615695" y="131064"/>
                </a:lnTo>
                <a:lnTo>
                  <a:pt x="0" y="1310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18959" y="3630167"/>
            <a:ext cx="615950" cy="131445"/>
          </a:xfrm>
          <a:custGeom>
            <a:avLst/>
            <a:gdLst/>
            <a:ahLst/>
            <a:cxnLst/>
            <a:rect l="l" t="t" r="r" b="b"/>
            <a:pathLst>
              <a:path w="615950" h="131445">
                <a:moveTo>
                  <a:pt x="0" y="0"/>
                </a:moveTo>
                <a:lnTo>
                  <a:pt x="615695" y="0"/>
                </a:lnTo>
                <a:lnTo>
                  <a:pt x="615695" y="131064"/>
                </a:lnTo>
                <a:lnTo>
                  <a:pt x="0" y="13106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37147" y="1746504"/>
            <a:ext cx="1514855" cy="2956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2735" y="4329684"/>
            <a:ext cx="408432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84931" y="4914900"/>
            <a:ext cx="2208530" cy="0"/>
          </a:xfrm>
          <a:custGeom>
            <a:avLst/>
            <a:gdLst/>
            <a:ahLst/>
            <a:cxnLst/>
            <a:rect l="l" t="t" r="r" b="b"/>
            <a:pathLst>
              <a:path w="2208529">
                <a:moveTo>
                  <a:pt x="0" y="0"/>
                </a:moveTo>
                <a:lnTo>
                  <a:pt x="2208276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84931" y="4943855"/>
            <a:ext cx="2208530" cy="0"/>
          </a:xfrm>
          <a:custGeom>
            <a:avLst/>
            <a:gdLst/>
            <a:ahLst/>
            <a:cxnLst/>
            <a:rect l="l" t="t" r="r" b="b"/>
            <a:pathLst>
              <a:path w="2208529">
                <a:moveTo>
                  <a:pt x="0" y="0"/>
                </a:moveTo>
                <a:lnTo>
                  <a:pt x="2208276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08136" y="4143273"/>
            <a:ext cx="5353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Peak  Heat</a:t>
            </a:r>
            <a:r>
              <a:rPr sz="750" spc="-10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boilers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7648" y="5044439"/>
            <a:ext cx="1156716" cy="74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13256" y="5409742"/>
            <a:ext cx="37592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Bio</a:t>
            </a:r>
            <a:r>
              <a:rPr sz="750" spc="-10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heat  boilers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107" y="5269567"/>
            <a:ext cx="3714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750" spc="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750" spc="-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750" spc="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750" spc="-1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l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2386" y="4207266"/>
            <a:ext cx="5257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DH</a:t>
            </a:r>
            <a:r>
              <a:rPr sz="750" spc="-6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Storage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14016" y="4893564"/>
            <a:ext cx="501650" cy="718185"/>
          </a:xfrm>
          <a:custGeom>
            <a:avLst/>
            <a:gdLst/>
            <a:ahLst/>
            <a:cxnLst/>
            <a:rect l="l" t="t" r="r" b="b"/>
            <a:pathLst>
              <a:path w="501650" h="718185">
                <a:moveTo>
                  <a:pt x="22859" y="707136"/>
                </a:moveTo>
                <a:lnTo>
                  <a:pt x="0" y="691896"/>
                </a:lnTo>
                <a:lnTo>
                  <a:pt x="461772" y="0"/>
                </a:lnTo>
                <a:lnTo>
                  <a:pt x="484632" y="16764"/>
                </a:lnTo>
                <a:lnTo>
                  <a:pt x="22859" y="707136"/>
                </a:lnTo>
                <a:close/>
              </a:path>
              <a:path w="501650" h="718185">
                <a:moveTo>
                  <a:pt x="39624" y="717804"/>
                </a:moveTo>
                <a:lnTo>
                  <a:pt x="32004" y="713231"/>
                </a:lnTo>
                <a:lnTo>
                  <a:pt x="492252" y="21336"/>
                </a:lnTo>
                <a:lnTo>
                  <a:pt x="501396" y="27432"/>
                </a:lnTo>
                <a:lnTo>
                  <a:pt x="39624" y="7178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06411" y="4890515"/>
            <a:ext cx="1837943" cy="725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76444" y="3758184"/>
            <a:ext cx="960119" cy="1165860"/>
          </a:xfrm>
          <a:custGeom>
            <a:avLst/>
            <a:gdLst/>
            <a:ahLst/>
            <a:cxnLst/>
            <a:rect l="l" t="t" r="r" b="b"/>
            <a:pathLst>
              <a:path w="960120" h="1165860">
                <a:moveTo>
                  <a:pt x="21336" y="1153668"/>
                </a:moveTo>
                <a:lnTo>
                  <a:pt x="0" y="1135380"/>
                </a:lnTo>
                <a:lnTo>
                  <a:pt x="922020" y="0"/>
                </a:lnTo>
                <a:lnTo>
                  <a:pt x="944880" y="18288"/>
                </a:lnTo>
                <a:lnTo>
                  <a:pt x="21336" y="1153668"/>
                </a:lnTo>
                <a:close/>
              </a:path>
              <a:path w="960120" h="1165860">
                <a:moveTo>
                  <a:pt x="36576" y="1165860"/>
                </a:moveTo>
                <a:lnTo>
                  <a:pt x="28956" y="1159764"/>
                </a:lnTo>
                <a:lnTo>
                  <a:pt x="952500" y="24384"/>
                </a:lnTo>
                <a:lnTo>
                  <a:pt x="960120" y="30480"/>
                </a:lnTo>
                <a:lnTo>
                  <a:pt x="36576" y="1165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74108" y="4960620"/>
            <a:ext cx="352043" cy="388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80360" y="4847844"/>
            <a:ext cx="2212975" cy="0"/>
          </a:xfrm>
          <a:custGeom>
            <a:avLst/>
            <a:gdLst/>
            <a:ahLst/>
            <a:cxnLst/>
            <a:rect l="l" t="t" r="r" b="b"/>
            <a:pathLst>
              <a:path w="2212975">
                <a:moveTo>
                  <a:pt x="2212847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A08A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97779" y="3721608"/>
            <a:ext cx="909955" cy="1108075"/>
          </a:xfrm>
          <a:custGeom>
            <a:avLst/>
            <a:gdLst/>
            <a:ahLst/>
            <a:cxnLst/>
            <a:rect l="l" t="t" r="r" b="b"/>
            <a:pathLst>
              <a:path w="909954" h="1108075">
                <a:moveTo>
                  <a:pt x="909827" y="0"/>
                </a:moveTo>
                <a:lnTo>
                  <a:pt x="0" y="1107948"/>
                </a:lnTo>
              </a:path>
            </a:pathLst>
          </a:custGeom>
          <a:ln w="25908">
            <a:solidFill>
              <a:srgbClr val="A08A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23160" y="4826508"/>
            <a:ext cx="460375" cy="681355"/>
          </a:xfrm>
          <a:custGeom>
            <a:avLst/>
            <a:gdLst/>
            <a:ahLst/>
            <a:cxnLst/>
            <a:rect l="l" t="t" r="r" b="b"/>
            <a:pathLst>
              <a:path w="460375" h="681354">
                <a:moveTo>
                  <a:pt x="460248" y="0"/>
                </a:moveTo>
                <a:lnTo>
                  <a:pt x="0" y="681227"/>
                </a:lnTo>
              </a:path>
            </a:pathLst>
          </a:custGeom>
          <a:ln w="25908">
            <a:solidFill>
              <a:srgbClr val="A08A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07323" y="3631691"/>
            <a:ext cx="1286255" cy="1467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02023" y="4591811"/>
            <a:ext cx="557783" cy="233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0708" y="4636008"/>
            <a:ext cx="279400" cy="109855"/>
          </a:xfrm>
          <a:custGeom>
            <a:avLst/>
            <a:gdLst/>
            <a:ahLst/>
            <a:cxnLst/>
            <a:rect l="l" t="t" r="r" b="b"/>
            <a:pathLst>
              <a:path w="279400" h="109854">
                <a:moveTo>
                  <a:pt x="0" y="0"/>
                </a:moveTo>
                <a:lnTo>
                  <a:pt x="278891" y="0"/>
                </a:lnTo>
                <a:lnTo>
                  <a:pt x="278891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34071" y="4041648"/>
            <a:ext cx="693420" cy="754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07507" y="4808220"/>
            <a:ext cx="483108" cy="259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26380" y="4855464"/>
            <a:ext cx="242570" cy="121920"/>
          </a:xfrm>
          <a:custGeom>
            <a:avLst/>
            <a:gdLst/>
            <a:ahLst/>
            <a:cxnLst/>
            <a:rect l="l" t="t" r="r" b="b"/>
            <a:pathLst>
              <a:path w="242570" h="121920">
                <a:moveTo>
                  <a:pt x="0" y="0"/>
                </a:moveTo>
                <a:lnTo>
                  <a:pt x="242316" y="0"/>
                </a:lnTo>
                <a:lnTo>
                  <a:pt x="242316" y="121919"/>
                </a:lnTo>
                <a:lnTo>
                  <a:pt x="0" y="1219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810174" y="2005102"/>
            <a:ext cx="24701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 panose="020B0604020202020204"/>
                <a:cs typeface="Arial" panose="020B0604020202020204"/>
              </a:rPr>
              <a:t>FEM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provides 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Smart Heating and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Living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20567" y="4986528"/>
            <a:ext cx="483108" cy="254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40964" y="5030723"/>
            <a:ext cx="243840" cy="123825"/>
          </a:xfrm>
          <a:custGeom>
            <a:avLst/>
            <a:gdLst/>
            <a:ahLst/>
            <a:cxnLst/>
            <a:rect l="l" t="t" r="r" b="b"/>
            <a:pathLst>
              <a:path w="243839" h="123825">
                <a:moveTo>
                  <a:pt x="0" y="0"/>
                </a:moveTo>
                <a:lnTo>
                  <a:pt x="243839" y="0"/>
                </a:lnTo>
                <a:lnTo>
                  <a:pt x="243839" y="123444"/>
                </a:lnTo>
                <a:lnTo>
                  <a:pt x="0" y="123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52088" y="5049012"/>
            <a:ext cx="957071" cy="4160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932975" y="5443261"/>
            <a:ext cx="5892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Data</a:t>
            </a:r>
            <a:r>
              <a:rPr sz="750" spc="-7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Centers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68959" y="4655061"/>
            <a:ext cx="313289" cy="342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25567" y="4656453"/>
            <a:ext cx="216663" cy="31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68959" y="4655062"/>
            <a:ext cx="313690" cy="34290"/>
          </a:xfrm>
          <a:custGeom>
            <a:avLst/>
            <a:gdLst/>
            <a:ahLst/>
            <a:cxnLst/>
            <a:rect l="l" t="t" r="r" b="b"/>
            <a:pathLst>
              <a:path w="313689" h="34289">
                <a:moveTo>
                  <a:pt x="313287" y="33809"/>
                </a:moveTo>
                <a:lnTo>
                  <a:pt x="209506" y="32818"/>
                </a:lnTo>
                <a:lnTo>
                  <a:pt x="138901" y="28641"/>
                </a:lnTo>
                <a:lnTo>
                  <a:pt x="79049" y="22093"/>
                </a:lnTo>
                <a:lnTo>
                  <a:pt x="32786" y="13514"/>
                </a:lnTo>
                <a:lnTo>
                  <a:pt x="2948" y="3241"/>
                </a:lnTo>
                <a:lnTo>
                  <a:pt x="0" y="0"/>
                </a:lnTo>
              </a:path>
            </a:pathLst>
          </a:custGeom>
          <a:ln w="9144">
            <a:solidFill>
              <a:srgbClr val="F691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49603" y="4387576"/>
            <a:ext cx="1905" cy="260985"/>
          </a:xfrm>
          <a:custGeom>
            <a:avLst/>
            <a:gdLst/>
            <a:ahLst/>
            <a:cxnLst/>
            <a:rect l="l" t="t" r="r" b="b"/>
            <a:pathLst>
              <a:path w="1904" h="260985">
                <a:moveTo>
                  <a:pt x="758" y="-4572"/>
                </a:moveTo>
                <a:lnTo>
                  <a:pt x="758" y="265339"/>
                </a:lnTo>
              </a:path>
            </a:pathLst>
          </a:custGeom>
          <a:ln w="10660">
            <a:solidFill>
              <a:srgbClr val="F691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25567" y="4656454"/>
            <a:ext cx="217170" cy="31750"/>
          </a:xfrm>
          <a:custGeom>
            <a:avLst/>
            <a:gdLst/>
            <a:ahLst/>
            <a:cxnLst/>
            <a:rect l="l" t="t" r="r" b="b"/>
            <a:pathLst>
              <a:path w="217170" h="31750">
                <a:moveTo>
                  <a:pt x="216664" y="0"/>
                </a:moveTo>
                <a:lnTo>
                  <a:pt x="139065" y="20702"/>
                </a:lnTo>
                <a:lnTo>
                  <a:pt x="79473" y="27249"/>
                </a:lnTo>
                <a:lnTo>
                  <a:pt x="9299" y="31426"/>
                </a:lnTo>
                <a:lnTo>
                  <a:pt x="0" y="31601"/>
                </a:lnTo>
              </a:path>
            </a:pathLst>
          </a:custGeom>
          <a:ln w="9144">
            <a:solidFill>
              <a:srgbClr val="F691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61332" y="4387596"/>
            <a:ext cx="589787" cy="3017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61332" y="4344923"/>
            <a:ext cx="589787" cy="85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61332" y="4344924"/>
            <a:ext cx="589915" cy="344805"/>
          </a:xfrm>
          <a:custGeom>
            <a:avLst/>
            <a:gdLst/>
            <a:ahLst/>
            <a:cxnLst/>
            <a:rect l="l" t="t" r="r" b="b"/>
            <a:pathLst>
              <a:path w="589914" h="344804">
                <a:moveTo>
                  <a:pt x="589787" y="42672"/>
                </a:moveTo>
                <a:lnTo>
                  <a:pt x="549430" y="64572"/>
                </a:lnTo>
                <a:lnTo>
                  <a:pt x="503300" y="73152"/>
                </a:lnTo>
                <a:lnTo>
                  <a:pt x="443709" y="79699"/>
                </a:lnTo>
                <a:lnTo>
                  <a:pt x="373535" y="83876"/>
                </a:lnTo>
                <a:lnTo>
                  <a:pt x="295655" y="85344"/>
                </a:lnTo>
                <a:lnTo>
                  <a:pt x="217134" y="83876"/>
                </a:lnTo>
                <a:lnTo>
                  <a:pt x="146529" y="79699"/>
                </a:lnTo>
                <a:lnTo>
                  <a:pt x="86677" y="73152"/>
                </a:lnTo>
                <a:lnTo>
                  <a:pt x="40414" y="64572"/>
                </a:lnTo>
                <a:lnTo>
                  <a:pt x="0" y="42672"/>
                </a:lnTo>
                <a:lnTo>
                  <a:pt x="10576" y="31044"/>
                </a:lnTo>
                <a:lnTo>
                  <a:pt x="86677" y="12192"/>
                </a:lnTo>
                <a:lnTo>
                  <a:pt x="146529" y="5644"/>
                </a:lnTo>
                <a:lnTo>
                  <a:pt x="217134" y="1467"/>
                </a:lnTo>
                <a:lnTo>
                  <a:pt x="295655" y="0"/>
                </a:lnTo>
                <a:lnTo>
                  <a:pt x="373535" y="1467"/>
                </a:lnTo>
                <a:lnTo>
                  <a:pt x="443709" y="5644"/>
                </a:lnTo>
                <a:lnTo>
                  <a:pt x="503300" y="12192"/>
                </a:lnTo>
                <a:lnTo>
                  <a:pt x="549430" y="20771"/>
                </a:lnTo>
                <a:lnTo>
                  <a:pt x="589787" y="42672"/>
                </a:lnTo>
                <a:lnTo>
                  <a:pt x="589787" y="301752"/>
                </a:lnTo>
                <a:lnTo>
                  <a:pt x="549430" y="323652"/>
                </a:lnTo>
                <a:lnTo>
                  <a:pt x="503300" y="332232"/>
                </a:lnTo>
                <a:lnTo>
                  <a:pt x="443709" y="338779"/>
                </a:lnTo>
                <a:lnTo>
                  <a:pt x="373535" y="342956"/>
                </a:lnTo>
                <a:lnTo>
                  <a:pt x="295655" y="344424"/>
                </a:lnTo>
                <a:lnTo>
                  <a:pt x="217134" y="342956"/>
                </a:lnTo>
                <a:lnTo>
                  <a:pt x="146529" y="338779"/>
                </a:lnTo>
                <a:lnTo>
                  <a:pt x="86677" y="332232"/>
                </a:lnTo>
                <a:lnTo>
                  <a:pt x="40414" y="323652"/>
                </a:lnTo>
                <a:lnTo>
                  <a:pt x="0" y="301752"/>
                </a:lnTo>
                <a:lnTo>
                  <a:pt x="0" y="42672"/>
                </a:lnTo>
              </a:path>
            </a:pathLst>
          </a:custGeom>
          <a:ln w="9143">
            <a:solidFill>
              <a:srgbClr val="F691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91555" y="4273296"/>
            <a:ext cx="149351" cy="1493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92103" y="4273200"/>
            <a:ext cx="147320" cy="147955"/>
          </a:xfrm>
          <a:custGeom>
            <a:avLst/>
            <a:gdLst/>
            <a:ahLst/>
            <a:cxnLst/>
            <a:rect l="l" t="t" r="r" b="b"/>
            <a:pathLst>
              <a:path w="147320" h="147954">
                <a:moveTo>
                  <a:pt x="10120" y="35147"/>
                </a:moveTo>
                <a:lnTo>
                  <a:pt x="0" y="62888"/>
                </a:lnTo>
                <a:lnTo>
                  <a:pt x="1166" y="91344"/>
                </a:lnTo>
                <a:lnTo>
                  <a:pt x="12906" y="117228"/>
                </a:lnTo>
                <a:lnTo>
                  <a:pt x="34504" y="137255"/>
                </a:lnTo>
                <a:lnTo>
                  <a:pt x="62245" y="147375"/>
                </a:lnTo>
                <a:lnTo>
                  <a:pt x="90701" y="146208"/>
                </a:lnTo>
                <a:lnTo>
                  <a:pt x="116586" y="134469"/>
                </a:lnTo>
                <a:lnTo>
                  <a:pt x="136612" y="112871"/>
                </a:lnTo>
                <a:lnTo>
                  <a:pt x="146732" y="84891"/>
                </a:lnTo>
                <a:lnTo>
                  <a:pt x="145565" y="55911"/>
                </a:lnTo>
                <a:lnTo>
                  <a:pt x="133826" y="29503"/>
                </a:lnTo>
                <a:lnTo>
                  <a:pt x="112228" y="9239"/>
                </a:lnTo>
                <a:lnTo>
                  <a:pt x="84486" y="0"/>
                </a:lnTo>
                <a:lnTo>
                  <a:pt x="56030" y="1619"/>
                </a:lnTo>
                <a:lnTo>
                  <a:pt x="30146" y="13525"/>
                </a:lnTo>
                <a:lnTo>
                  <a:pt x="10120" y="351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602223" y="4308348"/>
            <a:ext cx="24765" cy="102235"/>
          </a:xfrm>
          <a:custGeom>
            <a:avLst/>
            <a:gdLst/>
            <a:ahLst/>
            <a:cxnLst/>
            <a:rect l="l" t="t" r="r" b="b"/>
            <a:pathLst>
              <a:path w="24764" h="102235">
                <a:moveTo>
                  <a:pt x="0" y="0"/>
                </a:moveTo>
                <a:lnTo>
                  <a:pt x="24383" y="10210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626607" y="4386072"/>
            <a:ext cx="102235" cy="24765"/>
          </a:xfrm>
          <a:custGeom>
            <a:avLst/>
            <a:gdLst/>
            <a:ahLst/>
            <a:cxnLst/>
            <a:rect l="l" t="t" r="r" b="b"/>
            <a:pathLst>
              <a:path w="102235" h="24764">
                <a:moveTo>
                  <a:pt x="102108" y="0"/>
                </a:moveTo>
                <a:lnTo>
                  <a:pt x="0" y="2438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54396" y="4189476"/>
            <a:ext cx="147827" cy="1478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453657" y="418873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137898" y="111990"/>
                </a:moveTo>
                <a:lnTo>
                  <a:pt x="147780" y="84248"/>
                </a:lnTo>
                <a:lnTo>
                  <a:pt x="146089" y="55792"/>
                </a:lnTo>
                <a:lnTo>
                  <a:pt x="133826" y="29908"/>
                </a:lnTo>
                <a:lnTo>
                  <a:pt x="111990" y="9882"/>
                </a:lnTo>
                <a:lnTo>
                  <a:pt x="84248" y="0"/>
                </a:lnTo>
                <a:lnTo>
                  <a:pt x="55792" y="1690"/>
                </a:lnTo>
                <a:lnTo>
                  <a:pt x="29908" y="13954"/>
                </a:lnTo>
                <a:lnTo>
                  <a:pt x="9882" y="35790"/>
                </a:lnTo>
                <a:lnTo>
                  <a:pt x="0" y="63531"/>
                </a:lnTo>
                <a:lnTo>
                  <a:pt x="1690" y="91987"/>
                </a:lnTo>
                <a:lnTo>
                  <a:pt x="13954" y="117871"/>
                </a:lnTo>
                <a:lnTo>
                  <a:pt x="35790" y="137898"/>
                </a:lnTo>
                <a:lnTo>
                  <a:pt x="63531" y="147780"/>
                </a:lnTo>
                <a:lnTo>
                  <a:pt x="91987" y="146089"/>
                </a:lnTo>
                <a:lnTo>
                  <a:pt x="117871" y="133826"/>
                </a:lnTo>
                <a:lnTo>
                  <a:pt x="137898" y="11199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65647" y="4198620"/>
            <a:ext cx="26034" cy="102235"/>
          </a:xfrm>
          <a:custGeom>
            <a:avLst/>
            <a:gdLst/>
            <a:ahLst/>
            <a:cxnLst/>
            <a:rect l="l" t="t" r="r" b="b"/>
            <a:pathLst>
              <a:path w="26035" h="102235">
                <a:moveTo>
                  <a:pt x="25907" y="102108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63539" y="4198620"/>
            <a:ext cx="102235" cy="26034"/>
          </a:xfrm>
          <a:custGeom>
            <a:avLst/>
            <a:gdLst/>
            <a:ahLst/>
            <a:cxnLst/>
            <a:rect l="l" t="t" r="r" b="b"/>
            <a:pathLst>
              <a:path w="102235" h="26035">
                <a:moveTo>
                  <a:pt x="0" y="25908"/>
                </a:moveTo>
                <a:lnTo>
                  <a:pt x="1021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755720" y="4512082"/>
            <a:ext cx="40386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750" spc="-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750" spc="1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750" spc="-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750" spc="-1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g  </a:t>
            </a:r>
            <a:r>
              <a:rPr sz="75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stations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998464" y="3749039"/>
            <a:ext cx="314325" cy="262255"/>
          </a:xfrm>
          <a:custGeom>
            <a:avLst/>
            <a:gdLst/>
            <a:ahLst/>
            <a:cxnLst/>
            <a:rect l="l" t="t" r="r" b="b"/>
            <a:pathLst>
              <a:path w="314325" h="262254">
                <a:moveTo>
                  <a:pt x="307848" y="231648"/>
                </a:moveTo>
                <a:lnTo>
                  <a:pt x="24383" y="7620"/>
                </a:lnTo>
                <a:lnTo>
                  <a:pt x="30480" y="0"/>
                </a:lnTo>
                <a:lnTo>
                  <a:pt x="313944" y="224028"/>
                </a:lnTo>
                <a:lnTo>
                  <a:pt x="307848" y="231648"/>
                </a:lnTo>
                <a:close/>
              </a:path>
              <a:path w="314325" h="262254">
                <a:moveTo>
                  <a:pt x="284988" y="262128"/>
                </a:moveTo>
                <a:lnTo>
                  <a:pt x="0" y="36576"/>
                </a:lnTo>
                <a:lnTo>
                  <a:pt x="18288" y="13716"/>
                </a:lnTo>
                <a:lnTo>
                  <a:pt x="301752" y="239268"/>
                </a:lnTo>
                <a:lnTo>
                  <a:pt x="284988" y="2621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016752" y="3721608"/>
            <a:ext cx="309880" cy="247015"/>
          </a:xfrm>
          <a:custGeom>
            <a:avLst/>
            <a:gdLst/>
            <a:ahLst/>
            <a:cxnLst/>
            <a:rect l="l" t="t" r="r" b="b"/>
            <a:pathLst>
              <a:path w="309879" h="247014">
                <a:moveTo>
                  <a:pt x="0" y="0"/>
                </a:moveTo>
                <a:lnTo>
                  <a:pt x="309371" y="246888"/>
                </a:lnTo>
              </a:path>
            </a:pathLst>
          </a:custGeom>
          <a:ln w="25908">
            <a:solidFill>
              <a:srgbClr val="A08A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79347" y="4632959"/>
            <a:ext cx="1572767" cy="11689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451092" y="2938272"/>
            <a:ext cx="742187" cy="12603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39184" y="2243328"/>
            <a:ext cx="923543" cy="9235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55992" y="2790698"/>
            <a:ext cx="931163" cy="8928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55992" y="2790444"/>
            <a:ext cx="931544" cy="893444"/>
          </a:xfrm>
          <a:custGeom>
            <a:avLst/>
            <a:gdLst/>
            <a:ahLst/>
            <a:cxnLst/>
            <a:rect l="l" t="t" r="r" b="b"/>
            <a:pathLst>
              <a:path w="931545" h="893445">
                <a:moveTo>
                  <a:pt x="0" y="446532"/>
                </a:moveTo>
                <a:lnTo>
                  <a:pt x="2407" y="400831"/>
                </a:lnTo>
                <a:lnTo>
                  <a:pt x="9471" y="356461"/>
                </a:lnTo>
                <a:lnTo>
                  <a:pt x="20955" y="313644"/>
                </a:lnTo>
                <a:lnTo>
                  <a:pt x="36623" y="272605"/>
                </a:lnTo>
                <a:lnTo>
                  <a:pt x="56238" y="233566"/>
                </a:lnTo>
                <a:lnTo>
                  <a:pt x="79563" y="196750"/>
                </a:lnTo>
                <a:lnTo>
                  <a:pt x="106362" y="162381"/>
                </a:lnTo>
                <a:lnTo>
                  <a:pt x="136397" y="130683"/>
                </a:lnTo>
                <a:lnTo>
                  <a:pt x="169434" y="101877"/>
                </a:lnTo>
                <a:lnTo>
                  <a:pt x="205233" y="76188"/>
                </a:lnTo>
                <a:lnTo>
                  <a:pt x="243560" y="53838"/>
                </a:lnTo>
                <a:lnTo>
                  <a:pt x="284178" y="35052"/>
                </a:lnTo>
                <a:lnTo>
                  <a:pt x="326849" y="20051"/>
                </a:lnTo>
                <a:lnTo>
                  <a:pt x="371338" y="9060"/>
                </a:lnTo>
                <a:lnTo>
                  <a:pt x="417407" y="2302"/>
                </a:lnTo>
                <a:lnTo>
                  <a:pt x="464819" y="0"/>
                </a:lnTo>
                <a:lnTo>
                  <a:pt x="512501" y="2302"/>
                </a:lnTo>
                <a:lnTo>
                  <a:pt x="558804" y="9060"/>
                </a:lnTo>
                <a:lnTo>
                  <a:pt x="603496" y="20051"/>
                </a:lnTo>
                <a:lnTo>
                  <a:pt x="646342" y="35052"/>
                </a:lnTo>
                <a:lnTo>
                  <a:pt x="687107" y="53838"/>
                </a:lnTo>
                <a:lnTo>
                  <a:pt x="725557" y="76188"/>
                </a:lnTo>
                <a:lnTo>
                  <a:pt x="761458" y="101877"/>
                </a:lnTo>
                <a:lnTo>
                  <a:pt x="794575" y="130683"/>
                </a:lnTo>
                <a:lnTo>
                  <a:pt x="824674" y="162381"/>
                </a:lnTo>
                <a:lnTo>
                  <a:pt x="851520" y="196750"/>
                </a:lnTo>
                <a:lnTo>
                  <a:pt x="874879" y="233566"/>
                </a:lnTo>
                <a:lnTo>
                  <a:pt x="894516" y="272605"/>
                </a:lnTo>
                <a:lnTo>
                  <a:pt x="910198" y="313644"/>
                </a:lnTo>
                <a:lnTo>
                  <a:pt x="921689" y="356461"/>
                </a:lnTo>
                <a:lnTo>
                  <a:pt x="928756" y="400831"/>
                </a:lnTo>
                <a:lnTo>
                  <a:pt x="931164" y="446532"/>
                </a:lnTo>
                <a:lnTo>
                  <a:pt x="928756" y="492232"/>
                </a:lnTo>
                <a:lnTo>
                  <a:pt x="921689" y="536602"/>
                </a:lnTo>
                <a:lnTo>
                  <a:pt x="910198" y="579419"/>
                </a:lnTo>
                <a:lnTo>
                  <a:pt x="894516" y="620458"/>
                </a:lnTo>
                <a:lnTo>
                  <a:pt x="874879" y="659497"/>
                </a:lnTo>
                <a:lnTo>
                  <a:pt x="851520" y="696313"/>
                </a:lnTo>
                <a:lnTo>
                  <a:pt x="824674" y="730682"/>
                </a:lnTo>
                <a:lnTo>
                  <a:pt x="794575" y="762381"/>
                </a:lnTo>
                <a:lnTo>
                  <a:pt x="761458" y="791186"/>
                </a:lnTo>
                <a:lnTo>
                  <a:pt x="725557" y="816875"/>
                </a:lnTo>
                <a:lnTo>
                  <a:pt x="687107" y="839225"/>
                </a:lnTo>
                <a:lnTo>
                  <a:pt x="646342" y="858012"/>
                </a:lnTo>
                <a:lnTo>
                  <a:pt x="603496" y="873012"/>
                </a:lnTo>
                <a:lnTo>
                  <a:pt x="558804" y="884003"/>
                </a:lnTo>
                <a:lnTo>
                  <a:pt x="512501" y="890761"/>
                </a:lnTo>
                <a:lnTo>
                  <a:pt x="464819" y="893064"/>
                </a:lnTo>
                <a:lnTo>
                  <a:pt x="417407" y="890761"/>
                </a:lnTo>
                <a:lnTo>
                  <a:pt x="371338" y="884003"/>
                </a:lnTo>
                <a:lnTo>
                  <a:pt x="326849" y="873012"/>
                </a:lnTo>
                <a:lnTo>
                  <a:pt x="284178" y="858012"/>
                </a:lnTo>
                <a:lnTo>
                  <a:pt x="243560" y="839225"/>
                </a:lnTo>
                <a:lnTo>
                  <a:pt x="205233" y="816875"/>
                </a:lnTo>
                <a:lnTo>
                  <a:pt x="169434" y="791186"/>
                </a:lnTo>
                <a:lnTo>
                  <a:pt x="136397" y="762381"/>
                </a:lnTo>
                <a:lnTo>
                  <a:pt x="106362" y="730682"/>
                </a:lnTo>
                <a:lnTo>
                  <a:pt x="79563" y="696313"/>
                </a:lnTo>
                <a:lnTo>
                  <a:pt x="56238" y="659497"/>
                </a:lnTo>
                <a:lnTo>
                  <a:pt x="36623" y="620458"/>
                </a:lnTo>
                <a:lnTo>
                  <a:pt x="20955" y="579419"/>
                </a:lnTo>
                <a:lnTo>
                  <a:pt x="9471" y="536602"/>
                </a:lnTo>
                <a:lnTo>
                  <a:pt x="2407" y="492232"/>
                </a:lnTo>
                <a:lnTo>
                  <a:pt x="0" y="446532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24811" y="4288535"/>
            <a:ext cx="1031747" cy="510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958097" y="3603766"/>
            <a:ext cx="223266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 panose="020B0604020202020204"/>
                <a:cs typeface="Arial" panose="020B0604020202020204"/>
              </a:rPr>
              <a:t>Hybrid 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District Heating  Smart Heating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System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451485">
              <a:lnSpc>
                <a:spcPct val="100000"/>
              </a:lnSpc>
              <a:spcBef>
                <a:spcPts val="660"/>
              </a:spcBef>
            </a:pPr>
            <a:r>
              <a:rPr sz="750" spc="-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CHP</a:t>
            </a:r>
            <a:r>
              <a:rPr sz="750" spc="-10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50" spc="-5" dirty="0">
                <a:solidFill>
                  <a:srgbClr val="8C74AA"/>
                </a:solidFill>
                <a:latin typeface="Arial" panose="020B0604020202020204"/>
                <a:cs typeface="Arial" panose="020B0604020202020204"/>
              </a:rPr>
              <a:t>plant</a:t>
            </a:r>
            <a:endParaRPr sz="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49567" y="3989832"/>
            <a:ext cx="754379" cy="4587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20055" y="2807208"/>
            <a:ext cx="1239520" cy="303530"/>
          </a:xfrm>
          <a:custGeom>
            <a:avLst/>
            <a:gdLst/>
            <a:ahLst/>
            <a:cxnLst/>
            <a:rect l="l" t="t" r="r" b="b"/>
            <a:pathLst>
              <a:path w="1239520" h="303530">
                <a:moveTo>
                  <a:pt x="67056" y="74676"/>
                </a:moveTo>
                <a:lnTo>
                  <a:pt x="0" y="21336"/>
                </a:lnTo>
                <a:lnTo>
                  <a:pt x="83820" y="0"/>
                </a:lnTo>
                <a:lnTo>
                  <a:pt x="77319" y="28956"/>
                </a:lnTo>
                <a:lnTo>
                  <a:pt x="64008" y="28956"/>
                </a:lnTo>
                <a:lnTo>
                  <a:pt x="62484" y="39624"/>
                </a:lnTo>
                <a:lnTo>
                  <a:pt x="74366" y="42111"/>
                </a:lnTo>
                <a:lnTo>
                  <a:pt x="67056" y="74676"/>
                </a:lnTo>
                <a:close/>
              </a:path>
              <a:path w="1239520" h="303530">
                <a:moveTo>
                  <a:pt x="74366" y="42111"/>
                </a:moveTo>
                <a:lnTo>
                  <a:pt x="62484" y="39624"/>
                </a:lnTo>
                <a:lnTo>
                  <a:pt x="64008" y="28956"/>
                </a:lnTo>
                <a:lnTo>
                  <a:pt x="76718" y="31633"/>
                </a:lnTo>
                <a:lnTo>
                  <a:pt x="74366" y="42111"/>
                </a:lnTo>
                <a:close/>
              </a:path>
              <a:path w="1239520" h="303530">
                <a:moveTo>
                  <a:pt x="76718" y="31633"/>
                </a:moveTo>
                <a:lnTo>
                  <a:pt x="64008" y="28956"/>
                </a:lnTo>
                <a:lnTo>
                  <a:pt x="77319" y="28956"/>
                </a:lnTo>
                <a:lnTo>
                  <a:pt x="76718" y="31633"/>
                </a:lnTo>
                <a:close/>
              </a:path>
              <a:path w="1239520" h="303530">
                <a:moveTo>
                  <a:pt x="1163493" y="270067"/>
                </a:moveTo>
                <a:lnTo>
                  <a:pt x="74366" y="42111"/>
                </a:lnTo>
                <a:lnTo>
                  <a:pt x="76718" y="31633"/>
                </a:lnTo>
                <a:lnTo>
                  <a:pt x="1165348" y="260975"/>
                </a:lnTo>
                <a:lnTo>
                  <a:pt x="1163493" y="270067"/>
                </a:lnTo>
                <a:close/>
              </a:path>
              <a:path w="1239520" h="303530">
                <a:moveTo>
                  <a:pt x="1227516" y="272796"/>
                </a:moveTo>
                <a:lnTo>
                  <a:pt x="1176528" y="272796"/>
                </a:lnTo>
                <a:lnTo>
                  <a:pt x="1178052" y="263651"/>
                </a:lnTo>
                <a:lnTo>
                  <a:pt x="1165348" y="260975"/>
                </a:lnTo>
                <a:lnTo>
                  <a:pt x="1171956" y="228599"/>
                </a:lnTo>
                <a:lnTo>
                  <a:pt x="1227516" y="272796"/>
                </a:lnTo>
                <a:close/>
              </a:path>
              <a:path w="1239520" h="303530">
                <a:moveTo>
                  <a:pt x="1176528" y="272796"/>
                </a:moveTo>
                <a:lnTo>
                  <a:pt x="1163493" y="270067"/>
                </a:lnTo>
                <a:lnTo>
                  <a:pt x="1165348" y="260975"/>
                </a:lnTo>
                <a:lnTo>
                  <a:pt x="1178052" y="263651"/>
                </a:lnTo>
                <a:lnTo>
                  <a:pt x="1176528" y="272796"/>
                </a:lnTo>
                <a:close/>
              </a:path>
              <a:path w="1239520" h="303530">
                <a:moveTo>
                  <a:pt x="1156716" y="303275"/>
                </a:moveTo>
                <a:lnTo>
                  <a:pt x="1163493" y="270067"/>
                </a:lnTo>
                <a:lnTo>
                  <a:pt x="1176528" y="272796"/>
                </a:lnTo>
                <a:lnTo>
                  <a:pt x="1227516" y="272796"/>
                </a:lnTo>
                <a:lnTo>
                  <a:pt x="1239012" y="281939"/>
                </a:lnTo>
                <a:lnTo>
                  <a:pt x="1156716" y="303275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946904" y="2932175"/>
            <a:ext cx="1503045" cy="1287780"/>
          </a:xfrm>
          <a:custGeom>
            <a:avLst/>
            <a:gdLst/>
            <a:ahLst/>
            <a:cxnLst/>
            <a:rect l="l" t="t" r="r" b="b"/>
            <a:pathLst>
              <a:path w="1503045" h="1287779">
                <a:moveTo>
                  <a:pt x="32004" y="77724"/>
                </a:moveTo>
                <a:lnTo>
                  <a:pt x="0" y="0"/>
                </a:lnTo>
                <a:lnTo>
                  <a:pt x="82296" y="19812"/>
                </a:lnTo>
                <a:lnTo>
                  <a:pt x="66414" y="38100"/>
                </a:lnTo>
                <a:lnTo>
                  <a:pt x="50292" y="38100"/>
                </a:lnTo>
                <a:lnTo>
                  <a:pt x="44196" y="44196"/>
                </a:lnTo>
                <a:lnTo>
                  <a:pt x="53899" y="52511"/>
                </a:lnTo>
                <a:lnTo>
                  <a:pt x="32004" y="77724"/>
                </a:lnTo>
                <a:close/>
              </a:path>
              <a:path w="1503045" h="1287779">
                <a:moveTo>
                  <a:pt x="53899" y="52511"/>
                </a:moveTo>
                <a:lnTo>
                  <a:pt x="44196" y="44196"/>
                </a:lnTo>
                <a:lnTo>
                  <a:pt x="50292" y="38100"/>
                </a:lnTo>
                <a:lnTo>
                  <a:pt x="59544" y="46010"/>
                </a:lnTo>
                <a:lnTo>
                  <a:pt x="53899" y="52511"/>
                </a:lnTo>
                <a:close/>
              </a:path>
              <a:path w="1503045" h="1287779">
                <a:moveTo>
                  <a:pt x="59544" y="46010"/>
                </a:moveTo>
                <a:lnTo>
                  <a:pt x="50292" y="38100"/>
                </a:lnTo>
                <a:lnTo>
                  <a:pt x="66414" y="38100"/>
                </a:lnTo>
                <a:lnTo>
                  <a:pt x="59544" y="46010"/>
                </a:lnTo>
                <a:close/>
              </a:path>
              <a:path w="1503045" h="1287779">
                <a:moveTo>
                  <a:pt x="1441343" y="1241535"/>
                </a:moveTo>
                <a:lnTo>
                  <a:pt x="53899" y="52511"/>
                </a:lnTo>
                <a:lnTo>
                  <a:pt x="59544" y="46010"/>
                </a:lnTo>
                <a:lnTo>
                  <a:pt x="1448255" y="1233328"/>
                </a:lnTo>
                <a:lnTo>
                  <a:pt x="1441343" y="1241535"/>
                </a:lnTo>
                <a:close/>
              </a:path>
              <a:path w="1503045" h="1287779">
                <a:moveTo>
                  <a:pt x="1486544" y="1249680"/>
                </a:moveTo>
                <a:lnTo>
                  <a:pt x="1450847" y="1249680"/>
                </a:lnTo>
                <a:lnTo>
                  <a:pt x="1458468" y="1242060"/>
                </a:lnTo>
                <a:lnTo>
                  <a:pt x="1448255" y="1233328"/>
                </a:lnTo>
                <a:lnTo>
                  <a:pt x="1469136" y="1208532"/>
                </a:lnTo>
                <a:lnTo>
                  <a:pt x="1486544" y="1249680"/>
                </a:lnTo>
                <a:close/>
              </a:path>
              <a:path w="1503045" h="1287779">
                <a:moveTo>
                  <a:pt x="1450847" y="1249680"/>
                </a:moveTo>
                <a:lnTo>
                  <a:pt x="1441343" y="1241535"/>
                </a:lnTo>
                <a:lnTo>
                  <a:pt x="1448255" y="1233328"/>
                </a:lnTo>
                <a:lnTo>
                  <a:pt x="1458468" y="1242060"/>
                </a:lnTo>
                <a:lnTo>
                  <a:pt x="1450847" y="1249680"/>
                </a:lnTo>
                <a:close/>
              </a:path>
              <a:path w="1503045" h="1287779">
                <a:moveTo>
                  <a:pt x="1502664" y="1287780"/>
                </a:moveTo>
                <a:lnTo>
                  <a:pt x="1420368" y="1266444"/>
                </a:lnTo>
                <a:lnTo>
                  <a:pt x="1441343" y="1241535"/>
                </a:lnTo>
                <a:lnTo>
                  <a:pt x="1450847" y="1249680"/>
                </a:lnTo>
                <a:lnTo>
                  <a:pt x="1486544" y="1249680"/>
                </a:lnTo>
                <a:lnTo>
                  <a:pt x="1502664" y="128778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733544" y="2906267"/>
            <a:ext cx="730250" cy="1205865"/>
          </a:xfrm>
          <a:custGeom>
            <a:avLst/>
            <a:gdLst/>
            <a:ahLst/>
            <a:cxnLst/>
            <a:rect l="l" t="t" r="r" b="b"/>
            <a:pathLst>
              <a:path w="730250" h="1205864">
                <a:moveTo>
                  <a:pt x="6096" y="85344"/>
                </a:moveTo>
                <a:lnTo>
                  <a:pt x="0" y="0"/>
                </a:lnTo>
                <a:lnTo>
                  <a:pt x="71628" y="45720"/>
                </a:lnTo>
                <a:lnTo>
                  <a:pt x="61546" y="51816"/>
                </a:lnTo>
                <a:lnTo>
                  <a:pt x="36576" y="51816"/>
                </a:lnTo>
                <a:lnTo>
                  <a:pt x="27432" y="56388"/>
                </a:lnTo>
                <a:lnTo>
                  <a:pt x="34560" y="68132"/>
                </a:lnTo>
                <a:lnTo>
                  <a:pt x="6096" y="85344"/>
                </a:lnTo>
                <a:close/>
              </a:path>
              <a:path w="730250" h="1205864">
                <a:moveTo>
                  <a:pt x="34560" y="68132"/>
                </a:moveTo>
                <a:lnTo>
                  <a:pt x="27432" y="56388"/>
                </a:lnTo>
                <a:lnTo>
                  <a:pt x="36576" y="51816"/>
                </a:lnTo>
                <a:lnTo>
                  <a:pt x="43268" y="62867"/>
                </a:lnTo>
                <a:lnTo>
                  <a:pt x="34560" y="68132"/>
                </a:lnTo>
                <a:close/>
              </a:path>
              <a:path w="730250" h="1205864">
                <a:moveTo>
                  <a:pt x="43268" y="62867"/>
                </a:moveTo>
                <a:lnTo>
                  <a:pt x="36576" y="51816"/>
                </a:lnTo>
                <a:lnTo>
                  <a:pt x="61546" y="51816"/>
                </a:lnTo>
                <a:lnTo>
                  <a:pt x="43268" y="62867"/>
                </a:lnTo>
                <a:close/>
              </a:path>
              <a:path w="730250" h="1205864">
                <a:moveTo>
                  <a:pt x="686716" y="1142623"/>
                </a:moveTo>
                <a:lnTo>
                  <a:pt x="34560" y="68132"/>
                </a:lnTo>
                <a:lnTo>
                  <a:pt x="43268" y="62867"/>
                </a:lnTo>
                <a:lnTo>
                  <a:pt x="694331" y="1138018"/>
                </a:lnTo>
                <a:lnTo>
                  <a:pt x="686716" y="1142623"/>
                </a:lnTo>
                <a:close/>
              </a:path>
              <a:path w="730250" h="1205864">
                <a:moveTo>
                  <a:pt x="726294" y="1153668"/>
                </a:moveTo>
                <a:lnTo>
                  <a:pt x="693420" y="1153668"/>
                </a:lnTo>
                <a:lnTo>
                  <a:pt x="701040" y="1149096"/>
                </a:lnTo>
                <a:lnTo>
                  <a:pt x="694331" y="1138018"/>
                </a:lnTo>
                <a:lnTo>
                  <a:pt x="723900" y="1120140"/>
                </a:lnTo>
                <a:lnTo>
                  <a:pt x="726294" y="1153668"/>
                </a:lnTo>
                <a:close/>
              </a:path>
              <a:path w="730250" h="1205864">
                <a:moveTo>
                  <a:pt x="693420" y="1153668"/>
                </a:moveTo>
                <a:lnTo>
                  <a:pt x="686716" y="1142623"/>
                </a:lnTo>
                <a:lnTo>
                  <a:pt x="694331" y="1138018"/>
                </a:lnTo>
                <a:lnTo>
                  <a:pt x="701040" y="1149096"/>
                </a:lnTo>
                <a:lnTo>
                  <a:pt x="693420" y="1153668"/>
                </a:lnTo>
                <a:close/>
              </a:path>
              <a:path w="730250" h="1205864">
                <a:moveTo>
                  <a:pt x="729996" y="1205484"/>
                </a:moveTo>
                <a:lnTo>
                  <a:pt x="658368" y="1159764"/>
                </a:lnTo>
                <a:lnTo>
                  <a:pt x="686716" y="1142623"/>
                </a:lnTo>
                <a:lnTo>
                  <a:pt x="693420" y="1153668"/>
                </a:lnTo>
                <a:lnTo>
                  <a:pt x="726294" y="1153668"/>
                </a:lnTo>
                <a:lnTo>
                  <a:pt x="729996" y="120548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169664" y="2932176"/>
            <a:ext cx="394970" cy="725805"/>
          </a:xfrm>
          <a:custGeom>
            <a:avLst/>
            <a:gdLst/>
            <a:ahLst/>
            <a:cxnLst/>
            <a:rect l="l" t="t" r="r" b="b"/>
            <a:pathLst>
              <a:path w="394970" h="725804">
                <a:moveTo>
                  <a:pt x="354915" y="64830"/>
                </a:moveTo>
                <a:lnTo>
                  <a:pt x="326135" y="48768"/>
                </a:lnTo>
                <a:lnTo>
                  <a:pt x="394715" y="0"/>
                </a:lnTo>
                <a:lnTo>
                  <a:pt x="392810" y="53340"/>
                </a:lnTo>
                <a:lnTo>
                  <a:pt x="361187" y="53340"/>
                </a:lnTo>
                <a:lnTo>
                  <a:pt x="354915" y="64830"/>
                </a:lnTo>
                <a:close/>
              </a:path>
              <a:path w="394970" h="725804">
                <a:moveTo>
                  <a:pt x="362689" y="69170"/>
                </a:moveTo>
                <a:lnTo>
                  <a:pt x="354915" y="64830"/>
                </a:lnTo>
                <a:lnTo>
                  <a:pt x="361187" y="53340"/>
                </a:lnTo>
                <a:lnTo>
                  <a:pt x="368807" y="57912"/>
                </a:lnTo>
                <a:lnTo>
                  <a:pt x="362689" y="69170"/>
                </a:lnTo>
                <a:close/>
              </a:path>
              <a:path w="394970" h="725804">
                <a:moveTo>
                  <a:pt x="391667" y="85344"/>
                </a:moveTo>
                <a:lnTo>
                  <a:pt x="362689" y="69170"/>
                </a:lnTo>
                <a:lnTo>
                  <a:pt x="368807" y="57912"/>
                </a:lnTo>
                <a:lnTo>
                  <a:pt x="361187" y="53340"/>
                </a:lnTo>
                <a:lnTo>
                  <a:pt x="392810" y="53340"/>
                </a:lnTo>
                <a:lnTo>
                  <a:pt x="391667" y="85344"/>
                </a:lnTo>
                <a:close/>
              </a:path>
              <a:path w="394970" h="725804">
                <a:moveTo>
                  <a:pt x="41149" y="660862"/>
                </a:moveTo>
                <a:lnTo>
                  <a:pt x="32202" y="655982"/>
                </a:lnTo>
                <a:lnTo>
                  <a:pt x="354915" y="64830"/>
                </a:lnTo>
                <a:lnTo>
                  <a:pt x="362689" y="69170"/>
                </a:lnTo>
                <a:lnTo>
                  <a:pt x="41149" y="660862"/>
                </a:lnTo>
                <a:close/>
              </a:path>
              <a:path w="394970" h="725804">
                <a:moveTo>
                  <a:pt x="0" y="725424"/>
                </a:moveTo>
                <a:lnTo>
                  <a:pt x="3048" y="640080"/>
                </a:lnTo>
                <a:lnTo>
                  <a:pt x="32202" y="655982"/>
                </a:lnTo>
                <a:lnTo>
                  <a:pt x="25907" y="667512"/>
                </a:lnTo>
                <a:lnTo>
                  <a:pt x="35051" y="672084"/>
                </a:lnTo>
                <a:lnTo>
                  <a:pt x="61721" y="672084"/>
                </a:lnTo>
                <a:lnTo>
                  <a:pt x="70103" y="676656"/>
                </a:lnTo>
                <a:lnTo>
                  <a:pt x="0" y="725424"/>
                </a:lnTo>
                <a:close/>
              </a:path>
              <a:path w="394970" h="725804">
                <a:moveTo>
                  <a:pt x="35051" y="672084"/>
                </a:moveTo>
                <a:lnTo>
                  <a:pt x="25907" y="667512"/>
                </a:lnTo>
                <a:lnTo>
                  <a:pt x="32202" y="655982"/>
                </a:lnTo>
                <a:lnTo>
                  <a:pt x="41149" y="660862"/>
                </a:lnTo>
                <a:lnTo>
                  <a:pt x="35051" y="672084"/>
                </a:lnTo>
                <a:close/>
              </a:path>
              <a:path w="394970" h="725804">
                <a:moveTo>
                  <a:pt x="61721" y="672084"/>
                </a:moveTo>
                <a:lnTo>
                  <a:pt x="35051" y="672084"/>
                </a:lnTo>
                <a:lnTo>
                  <a:pt x="41149" y="660862"/>
                </a:lnTo>
                <a:lnTo>
                  <a:pt x="61721" y="67208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80943" y="2938271"/>
            <a:ext cx="1407160" cy="1396365"/>
          </a:xfrm>
          <a:custGeom>
            <a:avLst/>
            <a:gdLst/>
            <a:ahLst/>
            <a:cxnLst/>
            <a:rect l="l" t="t" r="r" b="b"/>
            <a:pathLst>
              <a:path w="1407160" h="1396364">
                <a:moveTo>
                  <a:pt x="1349144" y="49837"/>
                </a:moveTo>
                <a:lnTo>
                  <a:pt x="1325880" y="25908"/>
                </a:lnTo>
                <a:lnTo>
                  <a:pt x="1406652" y="0"/>
                </a:lnTo>
                <a:lnTo>
                  <a:pt x="1392677" y="41148"/>
                </a:lnTo>
                <a:lnTo>
                  <a:pt x="1357884" y="41148"/>
                </a:lnTo>
                <a:lnTo>
                  <a:pt x="1349144" y="49837"/>
                </a:lnTo>
                <a:close/>
              </a:path>
              <a:path w="1407160" h="1396364">
                <a:moveTo>
                  <a:pt x="1355897" y="56783"/>
                </a:moveTo>
                <a:lnTo>
                  <a:pt x="1349144" y="49837"/>
                </a:lnTo>
                <a:lnTo>
                  <a:pt x="1357884" y="41148"/>
                </a:lnTo>
                <a:lnTo>
                  <a:pt x="1365504" y="47244"/>
                </a:lnTo>
                <a:lnTo>
                  <a:pt x="1355897" y="56783"/>
                </a:lnTo>
                <a:close/>
              </a:path>
              <a:path w="1407160" h="1396364">
                <a:moveTo>
                  <a:pt x="1379220" y="80772"/>
                </a:moveTo>
                <a:lnTo>
                  <a:pt x="1355897" y="56783"/>
                </a:lnTo>
                <a:lnTo>
                  <a:pt x="1365504" y="47244"/>
                </a:lnTo>
                <a:lnTo>
                  <a:pt x="1357884" y="41148"/>
                </a:lnTo>
                <a:lnTo>
                  <a:pt x="1392677" y="41148"/>
                </a:lnTo>
                <a:lnTo>
                  <a:pt x="1379220" y="80772"/>
                </a:lnTo>
                <a:close/>
              </a:path>
              <a:path w="1407160" h="1396364">
                <a:moveTo>
                  <a:pt x="57512" y="1346152"/>
                </a:moveTo>
                <a:lnTo>
                  <a:pt x="51497" y="1339965"/>
                </a:lnTo>
                <a:lnTo>
                  <a:pt x="1349144" y="49837"/>
                </a:lnTo>
                <a:lnTo>
                  <a:pt x="1355897" y="56783"/>
                </a:lnTo>
                <a:lnTo>
                  <a:pt x="57512" y="1346152"/>
                </a:lnTo>
                <a:close/>
              </a:path>
              <a:path w="1407160" h="1396364">
                <a:moveTo>
                  <a:pt x="0" y="1395984"/>
                </a:moveTo>
                <a:lnTo>
                  <a:pt x="27432" y="1315211"/>
                </a:lnTo>
                <a:lnTo>
                  <a:pt x="51497" y="1339965"/>
                </a:lnTo>
                <a:lnTo>
                  <a:pt x="42671" y="1348740"/>
                </a:lnTo>
                <a:lnTo>
                  <a:pt x="48767" y="1354836"/>
                </a:lnTo>
                <a:lnTo>
                  <a:pt x="65955" y="1354836"/>
                </a:lnTo>
                <a:lnTo>
                  <a:pt x="80771" y="1370076"/>
                </a:lnTo>
                <a:lnTo>
                  <a:pt x="0" y="1395984"/>
                </a:lnTo>
                <a:close/>
              </a:path>
              <a:path w="1407160" h="1396364">
                <a:moveTo>
                  <a:pt x="48767" y="1354836"/>
                </a:moveTo>
                <a:lnTo>
                  <a:pt x="42671" y="1348740"/>
                </a:lnTo>
                <a:lnTo>
                  <a:pt x="51497" y="1339965"/>
                </a:lnTo>
                <a:lnTo>
                  <a:pt x="57512" y="1346152"/>
                </a:lnTo>
                <a:lnTo>
                  <a:pt x="48767" y="1354836"/>
                </a:lnTo>
                <a:close/>
              </a:path>
              <a:path w="1407160" h="1396364">
                <a:moveTo>
                  <a:pt x="65955" y="1354836"/>
                </a:moveTo>
                <a:lnTo>
                  <a:pt x="48767" y="1354836"/>
                </a:lnTo>
                <a:lnTo>
                  <a:pt x="57512" y="1346152"/>
                </a:lnTo>
                <a:lnTo>
                  <a:pt x="65955" y="135483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70959" y="3692652"/>
            <a:ext cx="1033272" cy="510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48200" y="2906267"/>
            <a:ext cx="128270" cy="733425"/>
          </a:xfrm>
          <a:custGeom>
            <a:avLst/>
            <a:gdLst/>
            <a:ahLst/>
            <a:cxnLst/>
            <a:rect l="l" t="t" r="r" b="b"/>
            <a:pathLst>
              <a:path w="128270" h="733425">
                <a:moveTo>
                  <a:pt x="0" y="79248"/>
                </a:moveTo>
                <a:lnTo>
                  <a:pt x="30480" y="0"/>
                </a:lnTo>
                <a:lnTo>
                  <a:pt x="70363" y="62484"/>
                </a:lnTo>
                <a:lnTo>
                  <a:pt x="41148" y="62484"/>
                </a:lnTo>
                <a:lnTo>
                  <a:pt x="32004" y="64008"/>
                </a:lnTo>
                <a:lnTo>
                  <a:pt x="33083" y="75939"/>
                </a:lnTo>
                <a:lnTo>
                  <a:pt x="0" y="79248"/>
                </a:lnTo>
                <a:close/>
              </a:path>
              <a:path w="128270" h="733425">
                <a:moveTo>
                  <a:pt x="33083" y="75939"/>
                </a:moveTo>
                <a:lnTo>
                  <a:pt x="32004" y="64008"/>
                </a:lnTo>
                <a:lnTo>
                  <a:pt x="41148" y="62484"/>
                </a:lnTo>
                <a:lnTo>
                  <a:pt x="42281" y="75019"/>
                </a:lnTo>
                <a:lnTo>
                  <a:pt x="33083" y="75939"/>
                </a:lnTo>
                <a:close/>
              </a:path>
              <a:path w="128270" h="733425">
                <a:moveTo>
                  <a:pt x="42281" y="75019"/>
                </a:moveTo>
                <a:lnTo>
                  <a:pt x="41148" y="62484"/>
                </a:lnTo>
                <a:lnTo>
                  <a:pt x="70363" y="62484"/>
                </a:lnTo>
                <a:lnTo>
                  <a:pt x="76200" y="71628"/>
                </a:lnTo>
                <a:lnTo>
                  <a:pt x="42281" y="75019"/>
                </a:lnTo>
                <a:close/>
              </a:path>
              <a:path w="128270" h="733425">
                <a:moveTo>
                  <a:pt x="85734" y="658024"/>
                </a:moveTo>
                <a:lnTo>
                  <a:pt x="33083" y="75939"/>
                </a:lnTo>
                <a:lnTo>
                  <a:pt x="42281" y="75019"/>
                </a:lnTo>
                <a:lnTo>
                  <a:pt x="94932" y="657104"/>
                </a:lnTo>
                <a:lnTo>
                  <a:pt x="85734" y="658024"/>
                </a:lnTo>
                <a:close/>
              </a:path>
              <a:path w="128270" h="733425">
                <a:moveTo>
                  <a:pt x="121245" y="670560"/>
                </a:moveTo>
                <a:lnTo>
                  <a:pt x="86868" y="670560"/>
                </a:lnTo>
                <a:lnTo>
                  <a:pt x="96012" y="669036"/>
                </a:lnTo>
                <a:lnTo>
                  <a:pt x="94932" y="657104"/>
                </a:lnTo>
                <a:lnTo>
                  <a:pt x="128016" y="653796"/>
                </a:lnTo>
                <a:lnTo>
                  <a:pt x="121245" y="670560"/>
                </a:lnTo>
                <a:close/>
              </a:path>
              <a:path w="128270" h="733425">
                <a:moveTo>
                  <a:pt x="86868" y="670560"/>
                </a:moveTo>
                <a:lnTo>
                  <a:pt x="85734" y="658024"/>
                </a:lnTo>
                <a:lnTo>
                  <a:pt x="94932" y="657104"/>
                </a:lnTo>
                <a:lnTo>
                  <a:pt x="96012" y="669036"/>
                </a:lnTo>
                <a:lnTo>
                  <a:pt x="86868" y="670560"/>
                </a:lnTo>
                <a:close/>
              </a:path>
              <a:path w="128270" h="733425">
                <a:moveTo>
                  <a:pt x="96012" y="733044"/>
                </a:moveTo>
                <a:lnTo>
                  <a:pt x="51816" y="661416"/>
                </a:lnTo>
                <a:lnTo>
                  <a:pt x="85734" y="658024"/>
                </a:lnTo>
                <a:lnTo>
                  <a:pt x="86868" y="670560"/>
                </a:lnTo>
                <a:lnTo>
                  <a:pt x="121245" y="670560"/>
                </a:lnTo>
                <a:lnTo>
                  <a:pt x="96012" y="73304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15255" y="2932176"/>
            <a:ext cx="643255" cy="1836420"/>
          </a:xfrm>
          <a:custGeom>
            <a:avLst/>
            <a:gdLst/>
            <a:ahLst/>
            <a:cxnLst/>
            <a:rect l="l" t="t" r="r" b="b"/>
            <a:pathLst>
              <a:path w="643254" h="1836420">
                <a:moveTo>
                  <a:pt x="0" y="83820"/>
                </a:moveTo>
                <a:lnTo>
                  <a:pt x="12192" y="0"/>
                </a:lnTo>
                <a:lnTo>
                  <a:pt x="70104" y="57912"/>
                </a:lnTo>
                <a:lnTo>
                  <a:pt x="36576" y="57912"/>
                </a:lnTo>
                <a:lnTo>
                  <a:pt x="27432" y="60960"/>
                </a:lnTo>
                <a:lnTo>
                  <a:pt x="31524" y="73088"/>
                </a:lnTo>
                <a:lnTo>
                  <a:pt x="0" y="83820"/>
                </a:lnTo>
                <a:close/>
              </a:path>
              <a:path w="643254" h="1836420">
                <a:moveTo>
                  <a:pt x="31524" y="73088"/>
                </a:moveTo>
                <a:lnTo>
                  <a:pt x="27432" y="60960"/>
                </a:lnTo>
                <a:lnTo>
                  <a:pt x="36576" y="57912"/>
                </a:lnTo>
                <a:lnTo>
                  <a:pt x="40649" y="69981"/>
                </a:lnTo>
                <a:lnTo>
                  <a:pt x="31524" y="73088"/>
                </a:lnTo>
                <a:close/>
              </a:path>
              <a:path w="643254" h="1836420">
                <a:moveTo>
                  <a:pt x="40649" y="69981"/>
                </a:moveTo>
                <a:lnTo>
                  <a:pt x="36576" y="57912"/>
                </a:lnTo>
                <a:lnTo>
                  <a:pt x="70104" y="57912"/>
                </a:lnTo>
                <a:lnTo>
                  <a:pt x="71628" y="59436"/>
                </a:lnTo>
                <a:lnTo>
                  <a:pt x="40649" y="69981"/>
                </a:lnTo>
                <a:close/>
              </a:path>
              <a:path w="643254" h="1836420">
                <a:moveTo>
                  <a:pt x="602391" y="1764654"/>
                </a:moveTo>
                <a:lnTo>
                  <a:pt x="31524" y="73088"/>
                </a:lnTo>
                <a:lnTo>
                  <a:pt x="40649" y="69981"/>
                </a:lnTo>
                <a:lnTo>
                  <a:pt x="611535" y="1761606"/>
                </a:lnTo>
                <a:lnTo>
                  <a:pt x="602391" y="1764654"/>
                </a:lnTo>
                <a:close/>
              </a:path>
              <a:path w="643254" h="1836420">
                <a:moveTo>
                  <a:pt x="639426" y="1776984"/>
                </a:moveTo>
                <a:lnTo>
                  <a:pt x="606552" y="1776984"/>
                </a:lnTo>
                <a:lnTo>
                  <a:pt x="615696" y="1773936"/>
                </a:lnTo>
                <a:lnTo>
                  <a:pt x="611535" y="1761606"/>
                </a:lnTo>
                <a:lnTo>
                  <a:pt x="643128" y="1751076"/>
                </a:lnTo>
                <a:lnTo>
                  <a:pt x="639426" y="1776984"/>
                </a:lnTo>
                <a:close/>
              </a:path>
              <a:path w="643254" h="1836420">
                <a:moveTo>
                  <a:pt x="606552" y="1776984"/>
                </a:moveTo>
                <a:lnTo>
                  <a:pt x="602391" y="1764654"/>
                </a:lnTo>
                <a:lnTo>
                  <a:pt x="611535" y="1761606"/>
                </a:lnTo>
                <a:lnTo>
                  <a:pt x="615696" y="1773936"/>
                </a:lnTo>
                <a:lnTo>
                  <a:pt x="606552" y="1776984"/>
                </a:lnTo>
                <a:close/>
              </a:path>
              <a:path w="643254" h="1836420">
                <a:moveTo>
                  <a:pt x="630936" y="1836420"/>
                </a:moveTo>
                <a:lnTo>
                  <a:pt x="569976" y="1775460"/>
                </a:lnTo>
                <a:lnTo>
                  <a:pt x="602391" y="1764654"/>
                </a:lnTo>
                <a:lnTo>
                  <a:pt x="606552" y="1776984"/>
                </a:lnTo>
                <a:lnTo>
                  <a:pt x="639426" y="1776984"/>
                </a:lnTo>
                <a:lnTo>
                  <a:pt x="630936" y="183642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309045" y="2576567"/>
            <a:ext cx="1771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FEM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Cloud</a:t>
            </a:r>
            <a:r>
              <a:rPr sz="1800" b="1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Service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13632" y="3721608"/>
            <a:ext cx="381000" cy="119380"/>
          </a:xfrm>
          <a:prstGeom prst="rect">
            <a:avLst/>
          </a:prstGeom>
          <a:solidFill>
            <a:srgbClr val="00AF50"/>
          </a:solidFill>
          <a:ln w="25907">
            <a:solidFill>
              <a:srgbClr val="385D89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210"/>
              </a:spcBef>
            </a:pPr>
            <a:r>
              <a:rPr sz="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CSC-G</a:t>
            </a:r>
            <a:endParaRPr sz="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632447" y="3922776"/>
            <a:ext cx="391667" cy="1417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1834895" y="4575048"/>
            <a:ext cx="350520" cy="108585"/>
          </a:xfrm>
          <a:prstGeom prst="rect">
            <a:avLst/>
          </a:prstGeom>
          <a:solidFill>
            <a:srgbClr val="00AF50"/>
          </a:solidFill>
          <a:ln w="25908">
            <a:solidFill>
              <a:srgbClr val="385D89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75"/>
              </a:spcBef>
            </a:pPr>
            <a:r>
              <a:rPr sz="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CSC-G</a:t>
            </a:r>
            <a:endParaRPr sz="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22647" y="2513076"/>
            <a:ext cx="375285" cy="117475"/>
          </a:xfrm>
          <a:prstGeom prst="rect">
            <a:avLst/>
          </a:prstGeom>
          <a:solidFill>
            <a:srgbClr val="00AF50"/>
          </a:solidFill>
          <a:ln w="25907">
            <a:solidFill>
              <a:srgbClr val="385D89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10"/>
              </a:spcBef>
            </a:pPr>
            <a:r>
              <a:rPr sz="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CSC-G</a:t>
            </a:r>
            <a:endParaRPr sz="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017775" y="5748527"/>
            <a:ext cx="7508875" cy="492759"/>
          </a:xfrm>
          <a:custGeom>
            <a:avLst/>
            <a:gdLst/>
            <a:ahLst/>
            <a:cxnLst/>
            <a:rect l="l" t="t" r="r" b="b"/>
            <a:pathLst>
              <a:path w="7508875" h="492760">
                <a:moveTo>
                  <a:pt x="7426452" y="492252"/>
                </a:moveTo>
                <a:lnTo>
                  <a:pt x="82296" y="492252"/>
                </a:lnTo>
                <a:lnTo>
                  <a:pt x="50149" y="485822"/>
                </a:lnTo>
                <a:lnTo>
                  <a:pt x="24003" y="468249"/>
                </a:lnTo>
                <a:lnTo>
                  <a:pt x="6429" y="442102"/>
                </a:lnTo>
                <a:lnTo>
                  <a:pt x="0" y="409956"/>
                </a:lnTo>
                <a:lnTo>
                  <a:pt x="0" y="82296"/>
                </a:lnTo>
                <a:lnTo>
                  <a:pt x="6429" y="50792"/>
                </a:lnTo>
                <a:lnTo>
                  <a:pt x="24003" y="24574"/>
                </a:lnTo>
                <a:lnTo>
                  <a:pt x="50149" y="6643"/>
                </a:lnTo>
                <a:lnTo>
                  <a:pt x="82296" y="0"/>
                </a:lnTo>
                <a:lnTo>
                  <a:pt x="7426452" y="0"/>
                </a:lnTo>
                <a:lnTo>
                  <a:pt x="7458598" y="6643"/>
                </a:lnTo>
                <a:lnTo>
                  <a:pt x="7484745" y="24574"/>
                </a:lnTo>
                <a:lnTo>
                  <a:pt x="7502318" y="50792"/>
                </a:lnTo>
                <a:lnTo>
                  <a:pt x="7508748" y="82296"/>
                </a:lnTo>
                <a:lnTo>
                  <a:pt x="7508748" y="409956"/>
                </a:lnTo>
                <a:lnTo>
                  <a:pt x="7502318" y="442102"/>
                </a:lnTo>
                <a:lnTo>
                  <a:pt x="7484745" y="468249"/>
                </a:lnTo>
                <a:lnTo>
                  <a:pt x="7458598" y="485822"/>
                </a:lnTo>
                <a:lnTo>
                  <a:pt x="7426452" y="492252"/>
                </a:lnTo>
                <a:close/>
              </a:path>
            </a:pathLst>
          </a:custGeom>
          <a:solidFill>
            <a:srgbClr val="DB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017775" y="5748527"/>
            <a:ext cx="7508875" cy="492759"/>
          </a:xfrm>
          <a:custGeom>
            <a:avLst/>
            <a:gdLst/>
            <a:ahLst/>
            <a:cxnLst/>
            <a:rect l="l" t="t" r="r" b="b"/>
            <a:pathLst>
              <a:path w="7508875" h="492760">
                <a:moveTo>
                  <a:pt x="0" y="82295"/>
                </a:moveTo>
                <a:lnTo>
                  <a:pt x="6429" y="50792"/>
                </a:lnTo>
                <a:lnTo>
                  <a:pt x="24003" y="24574"/>
                </a:lnTo>
                <a:lnTo>
                  <a:pt x="50149" y="6643"/>
                </a:lnTo>
                <a:lnTo>
                  <a:pt x="82296" y="0"/>
                </a:lnTo>
                <a:lnTo>
                  <a:pt x="7426451" y="0"/>
                </a:lnTo>
                <a:lnTo>
                  <a:pt x="7458598" y="6643"/>
                </a:lnTo>
                <a:lnTo>
                  <a:pt x="7484744" y="24574"/>
                </a:lnTo>
                <a:lnTo>
                  <a:pt x="7502318" y="50792"/>
                </a:lnTo>
                <a:lnTo>
                  <a:pt x="7508748" y="82295"/>
                </a:lnTo>
                <a:lnTo>
                  <a:pt x="7508748" y="409956"/>
                </a:lnTo>
                <a:lnTo>
                  <a:pt x="7502318" y="442102"/>
                </a:lnTo>
                <a:lnTo>
                  <a:pt x="7484744" y="468249"/>
                </a:lnTo>
                <a:lnTo>
                  <a:pt x="7458598" y="485822"/>
                </a:lnTo>
                <a:lnTo>
                  <a:pt x="7426451" y="492252"/>
                </a:lnTo>
                <a:lnTo>
                  <a:pt x="82296" y="492252"/>
                </a:lnTo>
                <a:lnTo>
                  <a:pt x="50149" y="485822"/>
                </a:lnTo>
                <a:lnTo>
                  <a:pt x="24003" y="468249"/>
                </a:lnTo>
                <a:lnTo>
                  <a:pt x="6429" y="442102"/>
                </a:lnTo>
                <a:lnTo>
                  <a:pt x="0" y="409956"/>
                </a:lnTo>
                <a:lnTo>
                  <a:pt x="0" y="8229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2042731" y="5792177"/>
            <a:ext cx="745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DIGITAL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TWIN -</a:t>
            </a:r>
            <a:r>
              <a:rPr sz="2400" b="1" spc="-8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FEM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564" y="1025113"/>
            <a:ext cx="86385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Results </a:t>
            </a:r>
            <a:r>
              <a:rPr sz="2500" spc="-15" dirty="0"/>
              <a:t>of </a:t>
            </a:r>
            <a:r>
              <a:rPr sz="2500" spc="-5" dirty="0"/>
              <a:t>Planoras Service based </a:t>
            </a:r>
            <a:r>
              <a:rPr sz="2500" dirty="0"/>
              <a:t>on the </a:t>
            </a:r>
            <a:r>
              <a:rPr sz="2500" spc="-5" dirty="0"/>
              <a:t>three control</a:t>
            </a:r>
            <a:r>
              <a:rPr sz="2500" spc="20" dirty="0"/>
              <a:t> </a:t>
            </a:r>
            <a:r>
              <a:rPr sz="2500" spc="-5" dirty="0"/>
              <a:t>points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1743455" y="5146548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3455" y="4869179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3455" y="4591811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3455" y="4314444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3455" y="4038600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3455" y="3761232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3455" y="3483864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3455" y="3208020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69820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97707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25596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51960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79847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07735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34100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61988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89876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16240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44127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72016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0"/>
                </a:moveTo>
                <a:lnTo>
                  <a:pt x="0" y="2215895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43455" y="3208019"/>
            <a:ext cx="0" cy="2216150"/>
          </a:xfrm>
          <a:custGeom>
            <a:avLst/>
            <a:gdLst/>
            <a:ahLst/>
            <a:cxnLst/>
            <a:rect l="l" t="t" r="r" b="b"/>
            <a:pathLst>
              <a:path h="2216150">
                <a:moveTo>
                  <a:pt x="0" y="2215896"/>
                </a:moveTo>
                <a:lnTo>
                  <a:pt x="0" y="0"/>
                </a:lnTo>
              </a:path>
            </a:pathLst>
          </a:custGeom>
          <a:ln w="9144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43455" y="5423915"/>
            <a:ext cx="7528559" cy="0"/>
          </a:xfrm>
          <a:custGeom>
            <a:avLst/>
            <a:gdLst/>
            <a:ahLst/>
            <a:cxnLst/>
            <a:rect l="l" t="t" r="r" b="b"/>
            <a:pathLst>
              <a:path w="7528559">
                <a:moveTo>
                  <a:pt x="0" y="0"/>
                </a:moveTo>
                <a:lnTo>
                  <a:pt x="7528560" y="0"/>
                </a:lnTo>
              </a:path>
            </a:pathLst>
          </a:custGeom>
          <a:ln w="9144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43455" y="4076297"/>
            <a:ext cx="7528559" cy="404495"/>
          </a:xfrm>
          <a:custGeom>
            <a:avLst/>
            <a:gdLst/>
            <a:ahLst/>
            <a:cxnLst/>
            <a:rect l="l" t="t" r="r" b="b"/>
            <a:pathLst>
              <a:path w="7528559" h="404495">
                <a:moveTo>
                  <a:pt x="0" y="378354"/>
                </a:moveTo>
                <a:lnTo>
                  <a:pt x="52226" y="378994"/>
                </a:lnTo>
                <a:lnTo>
                  <a:pt x="104506" y="380682"/>
                </a:lnTo>
                <a:lnTo>
                  <a:pt x="156829" y="383069"/>
                </a:lnTo>
                <a:lnTo>
                  <a:pt x="209183" y="385805"/>
                </a:lnTo>
                <a:lnTo>
                  <a:pt x="261558" y="388540"/>
                </a:lnTo>
                <a:lnTo>
                  <a:pt x="313943" y="390927"/>
                </a:lnTo>
                <a:lnTo>
                  <a:pt x="366329" y="392615"/>
                </a:lnTo>
                <a:lnTo>
                  <a:pt x="418704" y="393255"/>
                </a:lnTo>
                <a:lnTo>
                  <a:pt x="471058" y="392498"/>
                </a:lnTo>
                <a:lnTo>
                  <a:pt x="523381" y="389996"/>
                </a:lnTo>
                <a:lnTo>
                  <a:pt x="575660" y="385397"/>
                </a:lnTo>
                <a:lnTo>
                  <a:pt x="627887" y="378354"/>
                </a:lnTo>
                <a:lnTo>
                  <a:pt x="676070" y="368894"/>
                </a:lnTo>
                <a:lnTo>
                  <a:pt x="724257" y="356946"/>
                </a:lnTo>
                <a:lnTo>
                  <a:pt x="772452" y="342887"/>
                </a:lnTo>
                <a:lnTo>
                  <a:pt x="820659" y="327097"/>
                </a:lnTo>
                <a:lnTo>
                  <a:pt x="868883" y="309954"/>
                </a:lnTo>
                <a:lnTo>
                  <a:pt x="917128" y="291838"/>
                </a:lnTo>
                <a:lnTo>
                  <a:pt x="965398" y="273126"/>
                </a:lnTo>
                <a:lnTo>
                  <a:pt x="1013697" y="254197"/>
                </a:lnTo>
                <a:lnTo>
                  <a:pt x="1062030" y="235431"/>
                </a:lnTo>
                <a:lnTo>
                  <a:pt x="1110400" y="217207"/>
                </a:lnTo>
                <a:lnTo>
                  <a:pt x="1158811" y="199902"/>
                </a:lnTo>
                <a:lnTo>
                  <a:pt x="1207268" y="183895"/>
                </a:lnTo>
                <a:lnTo>
                  <a:pt x="1255775" y="169566"/>
                </a:lnTo>
                <a:lnTo>
                  <a:pt x="1303957" y="156542"/>
                </a:lnTo>
                <a:lnTo>
                  <a:pt x="1352139" y="143560"/>
                </a:lnTo>
                <a:lnTo>
                  <a:pt x="1400321" y="130715"/>
                </a:lnTo>
                <a:lnTo>
                  <a:pt x="1448503" y="118104"/>
                </a:lnTo>
                <a:lnTo>
                  <a:pt x="1496685" y="105821"/>
                </a:lnTo>
                <a:lnTo>
                  <a:pt x="1544867" y="93962"/>
                </a:lnTo>
                <a:lnTo>
                  <a:pt x="1593048" y="82624"/>
                </a:lnTo>
                <a:lnTo>
                  <a:pt x="1641230" y="71902"/>
                </a:lnTo>
                <a:lnTo>
                  <a:pt x="1689412" y="61892"/>
                </a:lnTo>
                <a:lnTo>
                  <a:pt x="1737594" y="52689"/>
                </a:lnTo>
                <a:lnTo>
                  <a:pt x="1785776" y="44389"/>
                </a:lnTo>
                <a:lnTo>
                  <a:pt x="1833958" y="37088"/>
                </a:lnTo>
                <a:lnTo>
                  <a:pt x="1882140" y="30882"/>
                </a:lnTo>
                <a:lnTo>
                  <a:pt x="1930347" y="25463"/>
                </a:lnTo>
                <a:lnTo>
                  <a:pt x="1978600" y="19940"/>
                </a:lnTo>
                <a:lnTo>
                  <a:pt x="2026891" y="14587"/>
                </a:lnTo>
                <a:lnTo>
                  <a:pt x="2075211" y="9680"/>
                </a:lnTo>
                <a:lnTo>
                  <a:pt x="2123552" y="5493"/>
                </a:lnTo>
                <a:lnTo>
                  <a:pt x="2171905" y="2301"/>
                </a:lnTo>
                <a:lnTo>
                  <a:pt x="2220262" y="378"/>
                </a:lnTo>
                <a:lnTo>
                  <a:pt x="2268615" y="0"/>
                </a:lnTo>
                <a:lnTo>
                  <a:pt x="2316956" y="1440"/>
                </a:lnTo>
                <a:lnTo>
                  <a:pt x="2365276" y="4973"/>
                </a:lnTo>
                <a:lnTo>
                  <a:pt x="2413567" y="10875"/>
                </a:lnTo>
                <a:lnTo>
                  <a:pt x="2461820" y="19420"/>
                </a:lnTo>
                <a:lnTo>
                  <a:pt x="2510027" y="30882"/>
                </a:lnTo>
                <a:lnTo>
                  <a:pt x="2551785" y="44678"/>
                </a:lnTo>
                <a:lnTo>
                  <a:pt x="2593543" y="62489"/>
                </a:lnTo>
                <a:lnTo>
                  <a:pt x="2635300" y="83698"/>
                </a:lnTo>
                <a:lnTo>
                  <a:pt x="2677058" y="107686"/>
                </a:lnTo>
                <a:lnTo>
                  <a:pt x="2718815" y="133837"/>
                </a:lnTo>
                <a:lnTo>
                  <a:pt x="2760573" y="161531"/>
                </a:lnTo>
                <a:lnTo>
                  <a:pt x="2802331" y="190153"/>
                </a:lnTo>
                <a:lnTo>
                  <a:pt x="2844088" y="219083"/>
                </a:lnTo>
                <a:lnTo>
                  <a:pt x="2885846" y="247704"/>
                </a:lnTo>
                <a:lnTo>
                  <a:pt x="2927603" y="275399"/>
                </a:lnTo>
                <a:lnTo>
                  <a:pt x="2969361" y="301550"/>
                </a:lnTo>
                <a:lnTo>
                  <a:pt x="3011119" y="325538"/>
                </a:lnTo>
                <a:lnTo>
                  <a:pt x="3052876" y="346747"/>
                </a:lnTo>
                <a:lnTo>
                  <a:pt x="3094634" y="364558"/>
                </a:lnTo>
                <a:lnTo>
                  <a:pt x="3136391" y="378354"/>
                </a:lnTo>
                <a:lnTo>
                  <a:pt x="3184899" y="389741"/>
                </a:lnTo>
                <a:lnTo>
                  <a:pt x="3233356" y="397491"/>
                </a:lnTo>
                <a:lnTo>
                  <a:pt x="3281767" y="402077"/>
                </a:lnTo>
                <a:lnTo>
                  <a:pt x="3330137" y="403975"/>
                </a:lnTo>
                <a:lnTo>
                  <a:pt x="3378470" y="403659"/>
                </a:lnTo>
                <a:lnTo>
                  <a:pt x="3426769" y="401603"/>
                </a:lnTo>
                <a:lnTo>
                  <a:pt x="3475039" y="398282"/>
                </a:lnTo>
                <a:lnTo>
                  <a:pt x="3523284" y="394170"/>
                </a:lnTo>
                <a:lnTo>
                  <a:pt x="3571508" y="389741"/>
                </a:lnTo>
                <a:lnTo>
                  <a:pt x="3619715" y="385471"/>
                </a:lnTo>
                <a:lnTo>
                  <a:pt x="3667910" y="381833"/>
                </a:lnTo>
                <a:lnTo>
                  <a:pt x="3716097" y="379303"/>
                </a:lnTo>
                <a:lnTo>
                  <a:pt x="3764280" y="378354"/>
                </a:lnTo>
                <a:lnTo>
                  <a:pt x="3816507" y="378703"/>
                </a:lnTo>
                <a:lnTo>
                  <a:pt x="3868786" y="379624"/>
                </a:lnTo>
                <a:lnTo>
                  <a:pt x="3921109" y="380926"/>
                </a:lnTo>
                <a:lnTo>
                  <a:pt x="3973463" y="382418"/>
                </a:lnTo>
                <a:lnTo>
                  <a:pt x="4025838" y="383910"/>
                </a:lnTo>
                <a:lnTo>
                  <a:pt x="4078224" y="385212"/>
                </a:lnTo>
                <a:lnTo>
                  <a:pt x="4130609" y="386133"/>
                </a:lnTo>
                <a:lnTo>
                  <a:pt x="4182984" y="386482"/>
                </a:lnTo>
                <a:lnTo>
                  <a:pt x="4235338" y="386069"/>
                </a:lnTo>
                <a:lnTo>
                  <a:pt x="4287661" y="384704"/>
                </a:lnTo>
                <a:lnTo>
                  <a:pt x="4339941" y="382196"/>
                </a:lnTo>
                <a:lnTo>
                  <a:pt x="4392167" y="378354"/>
                </a:lnTo>
                <a:lnTo>
                  <a:pt x="4440349" y="373833"/>
                </a:lnTo>
                <a:lnTo>
                  <a:pt x="4488531" y="368701"/>
                </a:lnTo>
                <a:lnTo>
                  <a:pt x="4536713" y="362940"/>
                </a:lnTo>
                <a:lnTo>
                  <a:pt x="4584895" y="356534"/>
                </a:lnTo>
                <a:lnTo>
                  <a:pt x="4633077" y="349466"/>
                </a:lnTo>
                <a:lnTo>
                  <a:pt x="4681259" y="341720"/>
                </a:lnTo>
                <a:lnTo>
                  <a:pt x="4729440" y="333278"/>
                </a:lnTo>
                <a:lnTo>
                  <a:pt x="4777622" y="324125"/>
                </a:lnTo>
                <a:lnTo>
                  <a:pt x="4825804" y="314244"/>
                </a:lnTo>
                <a:lnTo>
                  <a:pt x="4873986" y="303617"/>
                </a:lnTo>
                <a:lnTo>
                  <a:pt x="4922168" y="292229"/>
                </a:lnTo>
                <a:lnTo>
                  <a:pt x="4970350" y="280063"/>
                </a:lnTo>
                <a:lnTo>
                  <a:pt x="5018532" y="267102"/>
                </a:lnTo>
                <a:lnTo>
                  <a:pt x="5067039" y="252211"/>
                </a:lnTo>
                <a:lnTo>
                  <a:pt x="5115496" y="234652"/>
                </a:lnTo>
                <a:lnTo>
                  <a:pt x="5163907" y="215004"/>
                </a:lnTo>
                <a:lnTo>
                  <a:pt x="5212277" y="193844"/>
                </a:lnTo>
                <a:lnTo>
                  <a:pt x="5260610" y="171753"/>
                </a:lnTo>
                <a:lnTo>
                  <a:pt x="5308909" y="149308"/>
                </a:lnTo>
                <a:lnTo>
                  <a:pt x="5357179" y="127087"/>
                </a:lnTo>
                <a:lnTo>
                  <a:pt x="5405424" y="105670"/>
                </a:lnTo>
                <a:lnTo>
                  <a:pt x="5453648" y="85635"/>
                </a:lnTo>
                <a:lnTo>
                  <a:pt x="5501855" y="67560"/>
                </a:lnTo>
                <a:lnTo>
                  <a:pt x="5550050" y="52024"/>
                </a:lnTo>
                <a:lnTo>
                  <a:pt x="5598237" y="39605"/>
                </a:lnTo>
                <a:lnTo>
                  <a:pt x="5646419" y="30882"/>
                </a:lnTo>
                <a:lnTo>
                  <a:pt x="5694602" y="26019"/>
                </a:lnTo>
                <a:lnTo>
                  <a:pt x="5742789" y="23903"/>
                </a:lnTo>
                <a:lnTo>
                  <a:pt x="5790984" y="24252"/>
                </a:lnTo>
                <a:lnTo>
                  <a:pt x="5839191" y="26781"/>
                </a:lnTo>
                <a:lnTo>
                  <a:pt x="5887415" y="31208"/>
                </a:lnTo>
                <a:lnTo>
                  <a:pt x="5935660" y="37250"/>
                </a:lnTo>
                <a:lnTo>
                  <a:pt x="5983930" y="44624"/>
                </a:lnTo>
                <a:lnTo>
                  <a:pt x="6032229" y="53046"/>
                </a:lnTo>
                <a:lnTo>
                  <a:pt x="6080562" y="62234"/>
                </a:lnTo>
                <a:lnTo>
                  <a:pt x="6128932" y="71906"/>
                </a:lnTo>
                <a:lnTo>
                  <a:pt x="6177343" y="81777"/>
                </a:lnTo>
                <a:lnTo>
                  <a:pt x="6225800" y="91564"/>
                </a:lnTo>
                <a:lnTo>
                  <a:pt x="6274307" y="100986"/>
                </a:lnTo>
                <a:lnTo>
                  <a:pt x="6322489" y="110826"/>
                </a:lnTo>
                <a:lnTo>
                  <a:pt x="6370671" y="121918"/>
                </a:lnTo>
                <a:lnTo>
                  <a:pt x="6418853" y="134055"/>
                </a:lnTo>
                <a:lnTo>
                  <a:pt x="6467035" y="147029"/>
                </a:lnTo>
                <a:lnTo>
                  <a:pt x="6515217" y="160631"/>
                </a:lnTo>
                <a:lnTo>
                  <a:pt x="6563399" y="174654"/>
                </a:lnTo>
                <a:lnTo>
                  <a:pt x="6611580" y="188889"/>
                </a:lnTo>
                <a:lnTo>
                  <a:pt x="6659762" y="203128"/>
                </a:lnTo>
                <a:lnTo>
                  <a:pt x="6707944" y="217163"/>
                </a:lnTo>
                <a:lnTo>
                  <a:pt x="6756126" y="230786"/>
                </a:lnTo>
                <a:lnTo>
                  <a:pt x="6804308" y="243789"/>
                </a:lnTo>
                <a:lnTo>
                  <a:pt x="6852490" y="255964"/>
                </a:lnTo>
                <a:lnTo>
                  <a:pt x="6900671" y="267102"/>
                </a:lnTo>
                <a:lnTo>
                  <a:pt x="6949179" y="277366"/>
                </a:lnTo>
                <a:lnTo>
                  <a:pt x="6997636" y="287102"/>
                </a:lnTo>
                <a:lnTo>
                  <a:pt x="7046047" y="296376"/>
                </a:lnTo>
                <a:lnTo>
                  <a:pt x="7094417" y="305254"/>
                </a:lnTo>
                <a:lnTo>
                  <a:pt x="7142749" y="313803"/>
                </a:lnTo>
                <a:lnTo>
                  <a:pt x="7191049" y="322091"/>
                </a:lnTo>
                <a:lnTo>
                  <a:pt x="7239319" y="330182"/>
                </a:lnTo>
                <a:lnTo>
                  <a:pt x="7287564" y="338145"/>
                </a:lnTo>
                <a:lnTo>
                  <a:pt x="7335788" y="346045"/>
                </a:lnTo>
                <a:lnTo>
                  <a:pt x="7383995" y="353950"/>
                </a:lnTo>
                <a:lnTo>
                  <a:pt x="7432190" y="361925"/>
                </a:lnTo>
                <a:lnTo>
                  <a:pt x="7480377" y="370037"/>
                </a:lnTo>
                <a:lnTo>
                  <a:pt x="7528560" y="378354"/>
                </a:lnTo>
              </a:path>
            </a:pathLst>
          </a:custGeom>
          <a:ln w="18288">
            <a:solidFill>
              <a:srgbClr val="4F8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3455" y="3369497"/>
            <a:ext cx="7528559" cy="1199515"/>
          </a:xfrm>
          <a:custGeom>
            <a:avLst/>
            <a:gdLst/>
            <a:ahLst/>
            <a:cxnLst/>
            <a:rect l="l" t="t" r="r" b="b"/>
            <a:pathLst>
              <a:path w="7528559" h="1199514">
                <a:moveTo>
                  <a:pt x="0" y="876366"/>
                </a:moveTo>
                <a:lnTo>
                  <a:pt x="48207" y="866189"/>
                </a:lnTo>
                <a:lnTo>
                  <a:pt x="96460" y="856633"/>
                </a:lnTo>
                <a:lnTo>
                  <a:pt x="144751" y="847504"/>
                </a:lnTo>
                <a:lnTo>
                  <a:pt x="193071" y="838614"/>
                </a:lnTo>
                <a:lnTo>
                  <a:pt x="241412" y="829769"/>
                </a:lnTo>
                <a:lnTo>
                  <a:pt x="289765" y="820778"/>
                </a:lnTo>
                <a:lnTo>
                  <a:pt x="338122" y="811450"/>
                </a:lnTo>
                <a:lnTo>
                  <a:pt x="386475" y="801594"/>
                </a:lnTo>
                <a:lnTo>
                  <a:pt x="434816" y="791017"/>
                </a:lnTo>
                <a:lnTo>
                  <a:pt x="483136" y="779529"/>
                </a:lnTo>
                <a:lnTo>
                  <a:pt x="531427" y="766939"/>
                </a:lnTo>
                <a:lnTo>
                  <a:pt x="579680" y="753053"/>
                </a:lnTo>
                <a:lnTo>
                  <a:pt x="627887" y="737682"/>
                </a:lnTo>
                <a:lnTo>
                  <a:pt x="672628" y="722614"/>
                </a:lnTo>
                <a:lnTo>
                  <a:pt x="717372" y="706807"/>
                </a:lnTo>
                <a:lnTo>
                  <a:pt x="762123" y="690266"/>
                </a:lnTo>
                <a:lnTo>
                  <a:pt x="806884" y="672999"/>
                </a:lnTo>
                <a:lnTo>
                  <a:pt x="851658" y="655012"/>
                </a:lnTo>
                <a:lnTo>
                  <a:pt x="896449" y="636312"/>
                </a:lnTo>
                <a:lnTo>
                  <a:pt x="941260" y="616905"/>
                </a:lnTo>
                <a:lnTo>
                  <a:pt x="986094" y="596799"/>
                </a:lnTo>
                <a:lnTo>
                  <a:pt x="1030955" y="575999"/>
                </a:lnTo>
                <a:lnTo>
                  <a:pt x="1075846" y="554513"/>
                </a:lnTo>
                <a:lnTo>
                  <a:pt x="1120770" y="532348"/>
                </a:lnTo>
                <a:lnTo>
                  <a:pt x="1165731" y="509509"/>
                </a:lnTo>
                <a:lnTo>
                  <a:pt x="1210731" y="486003"/>
                </a:lnTo>
                <a:lnTo>
                  <a:pt x="1255775" y="461838"/>
                </a:lnTo>
                <a:lnTo>
                  <a:pt x="1297533" y="437079"/>
                </a:lnTo>
                <a:lnTo>
                  <a:pt x="1339291" y="409499"/>
                </a:lnTo>
                <a:lnTo>
                  <a:pt x="1381048" y="379652"/>
                </a:lnTo>
                <a:lnTo>
                  <a:pt x="1422806" y="348089"/>
                </a:lnTo>
                <a:lnTo>
                  <a:pt x="1464563" y="315365"/>
                </a:lnTo>
                <a:lnTo>
                  <a:pt x="1506321" y="282031"/>
                </a:lnTo>
                <a:lnTo>
                  <a:pt x="1548079" y="248639"/>
                </a:lnTo>
                <a:lnTo>
                  <a:pt x="1589836" y="215744"/>
                </a:lnTo>
                <a:lnTo>
                  <a:pt x="1631594" y="183897"/>
                </a:lnTo>
                <a:lnTo>
                  <a:pt x="1673351" y="153651"/>
                </a:lnTo>
                <a:lnTo>
                  <a:pt x="1715109" y="125560"/>
                </a:lnTo>
                <a:lnTo>
                  <a:pt x="1756867" y="100175"/>
                </a:lnTo>
                <a:lnTo>
                  <a:pt x="1798624" y="78049"/>
                </a:lnTo>
                <a:lnTo>
                  <a:pt x="1840382" y="59735"/>
                </a:lnTo>
                <a:lnTo>
                  <a:pt x="1882140" y="45786"/>
                </a:lnTo>
                <a:lnTo>
                  <a:pt x="1926902" y="33898"/>
                </a:lnTo>
                <a:lnTo>
                  <a:pt x="1971705" y="23273"/>
                </a:lnTo>
                <a:lnTo>
                  <a:pt x="2016540" y="14240"/>
                </a:lnTo>
                <a:lnTo>
                  <a:pt x="2061403" y="7131"/>
                </a:lnTo>
                <a:lnTo>
                  <a:pt x="2106285" y="2274"/>
                </a:lnTo>
                <a:lnTo>
                  <a:pt x="2151181" y="0"/>
                </a:lnTo>
                <a:lnTo>
                  <a:pt x="2196084" y="638"/>
                </a:lnTo>
                <a:lnTo>
                  <a:pt x="2240986" y="4518"/>
                </a:lnTo>
                <a:lnTo>
                  <a:pt x="2285882" y="11971"/>
                </a:lnTo>
                <a:lnTo>
                  <a:pt x="2330764" y="23326"/>
                </a:lnTo>
                <a:lnTo>
                  <a:pt x="2375627" y="38913"/>
                </a:lnTo>
                <a:lnTo>
                  <a:pt x="2420462" y="59062"/>
                </a:lnTo>
                <a:lnTo>
                  <a:pt x="2465265" y="84103"/>
                </a:lnTo>
                <a:lnTo>
                  <a:pt x="2510027" y="114366"/>
                </a:lnTo>
                <a:lnTo>
                  <a:pt x="2566970" y="165507"/>
                </a:lnTo>
                <a:lnTo>
                  <a:pt x="2595441" y="197018"/>
                </a:lnTo>
                <a:lnTo>
                  <a:pt x="2623912" y="231940"/>
                </a:lnTo>
                <a:lnTo>
                  <a:pt x="2652383" y="269861"/>
                </a:lnTo>
                <a:lnTo>
                  <a:pt x="2680854" y="310368"/>
                </a:lnTo>
                <a:lnTo>
                  <a:pt x="2709325" y="353050"/>
                </a:lnTo>
                <a:lnTo>
                  <a:pt x="2737796" y="397494"/>
                </a:lnTo>
                <a:lnTo>
                  <a:pt x="2766267" y="443287"/>
                </a:lnTo>
                <a:lnTo>
                  <a:pt x="2794738" y="490019"/>
                </a:lnTo>
                <a:lnTo>
                  <a:pt x="2823209" y="537276"/>
                </a:lnTo>
                <a:lnTo>
                  <a:pt x="2851681" y="584647"/>
                </a:lnTo>
                <a:lnTo>
                  <a:pt x="2880152" y="631718"/>
                </a:lnTo>
                <a:lnTo>
                  <a:pt x="2908623" y="678079"/>
                </a:lnTo>
                <a:lnTo>
                  <a:pt x="2937094" y="723316"/>
                </a:lnTo>
                <a:lnTo>
                  <a:pt x="2965565" y="767018"/>
                </a:lnTo>
                <a:lnTo>
                  <a:pt x="2994036" y="808773"/>
                </a:lnTo>
                <a:lnTo>
                  <a:pt x="3022507" y="848167"/>
                </a:lnTo>
                <a:lnTo>
                  <a:pt x="3050978" y="884789"/>
                </a:lnTo>
                <a:lnTo>
                  <a:pt x="3079449" y="918227"/>
                </a:lnTo>
                <a:lnTo>
                  <a:pt x="3107920" y="948069"/>
                </a:lnTo>
                <a:lnTo>
                  <a:pt x="3136391" y="973902"/>
                </a:lnTo>
                <a:lnTo>
                  <a:pt x="3181436" y="1008213"/>
                </a:lnTo>
                <a:lnTo>
                  <a:pt x="3226436" y="1037048"/>
                </a:lnTo>
                <a:lnTo>
                  <a:pt x="3271397" y="1060952"/>
                </a:lnTo>
                <a:lnTo>
                  <a:pt x="3316321" y="1080467"/>
                </a:lnTo>
                <a:lnTo>
                  <a:pt x="3361212" y="1096136"/>
                </a:lnTo>
                <a:lnTo>
                  <a:pt x="3406073" y="1108503"/>
                </a:lnTo>
                <a:lnTo>
                  <a:pt x="3450907" y="1118111"/>
                </a:lnTo>
                <a:lnTo>
                  <a:pt x="3495718" y="1125502"/>
                </a:lnTo>
                <a:lnTo>
                  <a:pt x="3540509" y="1131221"/>
                </a:lnTo>
                <a:lnTo>
                  <a:pt x="3585283" y="1135810"/>
                </a:lnTo>
                <a:lnTo>
                  <a:pt x="3630044" y="1139813"/>
                </a:lnTo>
                <a:lnTo>
                  <a:pt x="3674795" y="1143773"/>
                </a:lnTo>
                <a:lnTo>
                  <a:pt x="3719539" y="1148232"/>
                </a:lnTo>
                <a:lnTo>
                  <a:pt x="3764280" y="1153734"/>
                </a:lnTo>
                <a:lnTo>
                  <a:pt x="3812487" y="1161126"/>
                </a:lnTo>
                <a:lnTo>
                  <a:pt x="3860740" y="1168934"/>
                </a:lnTo>
                <a:lnTo>
                  <a:pt x="3909031" y="1176709"/>
                </a:lnTo>
                <a:lnTo>
                  <a:pt x="3957351" y="1184001"/>
                </a:lnTo>
                <a:lnTo>
                  <a:pt x="4005692" y="1190360"/>
                </a:lnTo>
                <a:lnTo>
                  <a:pt x="4054045" y="1195338"/>
                </a:lnTo>
                <a:lnTo>
                  <a:pt x="4102402" y="1198484"/>
                </a:lnTo>
                <a:lnTo>
                  <a:pt x="4150755" y="1199350"/>
                </a:lnTo>
                <a:lnTo>
                  <a:pt x="4199096" y="1197486"/>
                </a:lnTo>
                <a:lnTo>
                  <a:pt x="4247416" y="1192441"/>
                </a:lnTo>
                <a:lnTo>
                  <a:pt x="4295707" y="1183767"/>
                </a:lnTo>
                <a:lnTo>
                  <a:pt x="4343960" y="1171015"/>
                </a:lnTo>
                <a:lnTo>
                  <a:pt x="4392167" y="1153734"/>
                </a:lnTo>
                <a:lnTo>
                  <a:pt x="4431315" y="1135945"/>
                </a:lnTo>
                <a:lnTo>
                  <a:pt x="4470463" y="1114792"/>
                </a:lnTo>
                <a:lnTo>
                  <a:pt x="4509611" y="1090589"/>
                </a:lnTo>
                <a:lnTo>
                  <a:pt x="4548759" y="1063651"/>
                </a:lnTo>
                <a:lnTo>
                  <a:pt x="4587906" y="1034294"/>
                </a:lnTo>
                <a:lnTo>
                  <a:pt x="4627054" y="1002831"/>
                </a:lnTo>
                <a:lnTo>
                  <a:pt x="4666202" y="969578"/>
                </a:lnTo>
                <a:lnTo>
                  <a:pt x="4705350" y="934850"/>
                </a:lnTo>
                <a:lnTo>
                  <a:pt x="4744497" y="898960"/>
                </a:lnTo>
                <a:lnTo>
                  <a:pt x="4783645" y="862225"/>
                </a:lnTo>
                <a:lnTo>
                  <a:pt x="4822793" y="824958"/>
                </a:lnTo>
                <a:lnTo>
                  <a:pt x="4861940" y="787474"/>
                </a:lnTo>
                <a:lnTo>
                  <a:pt x="4901088" y="750089"/>
                </a:lnTo>
                <a:lnTo>
                  <a:pt x="4940236" y="713117"/>
                </a:lnTo>
                <a:lnTo>
                  <a:pt x="4979384" y="676872"/>
                </a:lnTo>
                <a:lnTo>
                  <a:pt x="5018532" y="641670"/>
                </a:lnTo>
                <a:lnTo>
                  <a:pt x="5053570" y="609210"/>
                </a:lnTo>
                <a:lnTo>
                  <a:pt x="5088581" y="573671"/>
                </a:lnTo>
                <a:lnTo>
                  <a:pt x="5123568" y="535618"/>
                </a:lnTo>
                <a:lnTo>
                  <a:pt x="5158531" y="495613"/>
                </a:lnTo>
                <a:lnTo>
                  <a:pt x="5193472" y="454218"/>
                </a:lnTo>
                <a:lnTo>
                  <a:pt x="5228392" y="411998"/>
                </a:lnTo>
                <a:lnTo>
                  <a:pt x="5263294" y="369514"/>
                </a:lnTo>
                <a:lnTo>
                  <a:pt x="5298178" y="327329"/>
                </a:lnTo>
                <a:lnTo>
                  <a:pt x="5333047" y="286007"/>
                </a:lnTo>
                <a:lnTo>
                  <a:pt x="5367902" y="246110"/>
                </a:lnTo>
                <a:lnTo>
                  <a:pt x="5402744" y="208201"/>
                </a:lnTo>
                <a:lnTo>
                  <a:pt x="5437575" y="172843"/>
                </a:lnTo>
                <a:lnTo>
                  <a:pt x="5472397" y="140598"/>
                </a:lnTo>
                <a:lnTo>
                  <a:pt x="5507211" y="112031"/>
                </a:lnTo>
                <a:lnTo>
                  <a:pt x="5542018" y="87703"/>
                </a:lnTo>
                <a:lnTo>
                  <a:pt x="5576821" y="68178"/>
                </a:lnTo>
                <a:lnTo>
                  <a:pt x="5646419" y="45786"/>
                </a:lnTo>
                <a:lnTo>
                  <a:pt x="5683265" y="44039"/>
                </a:lnTo>
                <a:lnTo>
                  <a:pt x="5720112" y="49088"/>
                </a:lnTo>
                <a:lnTo>
                  <a:pt x="5756963" y="60228"/>
                </a:lnTo>
                <a:lnTo>
                  <a:pt x="5793819" y="76756"/>
                </a:lnTo>
                <a:lnTo>
                  <a:pt x="5830683" y="97969"/>
                </a:lnTo>
                <a:lnTo>
                  <a:pt x="5867556" y="123163"/>
                </a:lnTo>
                <a:lnTo>
                  <a:pt x="5904440" y="151635"/>
                </a:lnTo>
                <a:lnTo>
                  <a:pt x="5941338" y="182680"/>
                </a:lnTo>
                <a:lnTo>
                  <a:pt x="5978250" y="215596"/>
                </a:lnTo>
                <a:lnTo>
                  <a:pt x="6015179" y="249679"/>
                </a:lnTo>
                <a:lnTo>
                  <a:pt x="6052127" y="284225"/>
                </a:lnTo>
                <a:lnTo>
                  <a:pt x="6089095" y="318532"/>
                </a:lnTo>
                <a:lnTo>
                  <a:pt x="6126085" y="351894"/>
                </a:lnTo>
                <a:lnTo>
                  <a:pt x="6163100" y="383610"/>
                </a:lnTo>
                <a:lnTo>
                  <a:pt x="6200140" y="412975"/>
                </a:lnTo>
                <a:lnTo>
                  <a:pt x="6237209" y="439285"/>
                </a:lnTo>
                <a:lnTo>
                  <a:pt x="6274307" y="461838"/>
                </a:lnTo>
                <a:lnTo>
                  <a:pt x="6319048" y="486003"/>
                </a:lnTo>
                <a:lnTo>
                  <a:pt x="6363788" y="509509"/>
                </a:lnTo>
                <a:lnTo>
                  <a:pt x="6408528" y="532348"/>
                </a:lnTo>
                <a:lnTo>
                  <a:pt x="6453269" y="554513"/>
                </a:lnTo>
                <a:lnTo>
                  <a:pt x="6498009" y="575999"/>
                </a:lnTo>
                <a:lnTo>
                  <a:pt x="6542749" y="596799"/>
                </a:lnTo>
                <a:lnTo>
                  <a:pt x="6587489" y="616905"/>
                </a:lnTo>
                <a:lnTo>
                  <a:pt x="6632230" y="636312"/>
                </a:lnTo>
                <a:lnTo>
                  <a:pt x="6676970" y="655012"/>
                </a:lnTo>
                <a:lnTo>
                  <a:pt x="6721710" y="672999"/>
                </a:lnTo>
                <a:lnTo>
                  <a:pt x="6766451" y="690266"/>
                </a:lnTo>
                <a:lnTo>
                  <a:pt x="6811191" y="706807"/>
                </a:lnTo>
                <a:lnTo>
                  <a:pt x="6855931" y="722614"/>
                </a:lnTo>
                <a:lnTo>
                  <a:pt x="6900671" y="737682"/>
                </a:lnTo>
                <a:lnTo>
                  <a:pt x="6949179" y="753053"/>
                </a:lnTo>
                <a:lnTo>
                  <a:pt x="6997636" y="766939"/>
                </a:lnTo>
                <a:lnTo>
                  <a:pt x="7046047" y="779529"/>
                </a:lnTo>
                <a:lnTo>
                  <a:pt x="7094417" y="791017"/>
                </a:lnTo>
                <a:lnTo>
                  <a:pt x="7142749" y="801594"/>
                </a:lnTo>
                <a:lnTo>
                  <a:pt x="7191049" y="811450"/>
                </a:lnTo>
                <a:lnTo>
                  <a:pt x="7239319" y="820778"/>
                </a:lnTo>
                <a:lnTo>
                  <a:pt x="7287564" y="829769"/>
                </a:lnTo>
                <a:lnTo>
                  <a:pt x="7335788" y="838614"/>
                </a:lnTo>
                <a:lnTo>
                  <a:pt x="7383995" y="847504"/>
                </a:lnTo>
                <a:lnTo>
                  <a:pt x="7432190" y="856633"/>
                </a:lnTo>
                <a:lnTo>
                  <a:pt x="7480377" y="866189"/>
                </a:lnTo>
                <a:lnTo>
                  <a:pt x="7528560" y="876366"/>
                </a:lnTo>
              </a:path>
            </a:pathLst>
          </a:custGeom>
          <a:ln w="18288">
            <a:solidFill>
              <a:srgbClr val="BF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442723" y="3117593"/>
            <a:ext cx="217170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9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9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9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9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715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9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80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60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40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00288" y="54706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6651" y="54706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4156" y="54706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4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82804" y="54706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6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09167" y="547060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8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04668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8536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14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7184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16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4689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18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41052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68558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22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97206" y="547060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24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62647" y="3783448"/>
            <a:ext cx="167005" cy="1069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Heat </a:t>
            </a:r>
            <a:r>
              <a:rPr sz="10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demands</a:t>
            </a:r>
            <a:r>
              <a:rPr sz="1000" spc="-3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kW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09433" y="5443066"/>
            <a:ext cx="795020" cy="3727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12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0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Day hours</a:t>
            </a:r>
            <a:r>
              <a:rPr sz="1000" spc="-5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(h)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17747" y="60655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8288">
            <a:solidFill>
              <a:srgbClr val="4F80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75732" y="60655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18288">
            <a:solidFill>
              <a:srgbClr val="BF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576292" y="5975100"/>
            <a:ext cx="3752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8525" algn="l"/>
              </a:tabLst>
            </a:pPr>
            <a:r>
              <a:rPr sz="9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Heat power with the</a:t>
            </a:r>
            <a:r>
              <a:rPr sz="900" spc="4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service</a:t>
            </a:r>
            <a:r>
              <a:rPr sz="900" spc="1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kW	</a:t>
            </a:r>
            <a:r>
              <a:rPr sz="900" spc="-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Heat power without service</a:t>
            </a:r>
            <a:r>
              <a:rPr sz="900" spc="-25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kW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2740" y="1787185"/>
            <a:ext cx="8164830" cy="125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This service improves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even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more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of </a:t>
            </a:r>
            <a:r>
              <a:rPr sz="1800" dirty="0">
                <a:latin typeface="Arial" panose="020B0604020202020204"/>
                <a:cs typeface="Arial" panose="020B0604020202020204"/>
              </a:rPr>
              <a:t>the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Key </a:t>
            </a:r>
            <a:r>
              <a:rPr sz="1800" spc="-10" dirty="0">
                <a:latin typeface="Arial" panose="020B0604020202020204"/>
                <a:cs typeface="Arial" panose="020B0604020202020204"/>
              </a:rPr>
              <a:t>figures of </a:t>
            </a:r>
            <a:r>
              <a:rPr sz="1800" dirty="0">
                <a:latin typeface="Arial" panose="020B0604020202020204"/>
                <a:cs typeface="Arial" panose="020B0604020202020204"/>
              </a:rPr>
              <a:t>the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Finnish Energy</a:t>
            </a:r>
            <a:r>
              <a:rPr sz="1800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Sector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R="714375" algn="ctr">
              <a:lnSpc>
                <a:spcPts val="1650"/>
              </a:lnSpc>
            </a:pPr>
            <a:r>
              <a:rPr sz="1400" u="heavy" spc="-3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With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Service</a:t>
            </a:r>
            <a:r>
              <a:rPr sz="1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the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R="704850" algn="ctr">
              <a:lnSpc>
                <a:spcPts val="1615"/>
              </a:lnSpc>
            </a:pPr>
            <a:r>
              <a:rPr sz="1400" u="heavy" spc="-3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Needed capacity </a:t>
            </a:r>
            <a:r>
              <a:rPr sz="1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will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decrease 10 -20</a:t>
            </a:r>
            <a:r>
              <a:rPr sz="14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%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R="706120" algn="ctr">
              <a:lnSpc>
                <a:spcPts val="1645"/>
              </a:lnSpc>
            </a:pPr>
            <a:r>
              <a:rPr sz="1400" u="heavy" spc="-3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Energy consumption </a:t>
            </a:r>
            <a:r>
              <a:rPr sz="1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will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decrease 10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–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20</a:t>
            </a:r>
            <a:r>
              <a:rPr sz="1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%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2483" y="2971800"/>
            <a:ext cx="2234183" cy="18166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2857" y="1611901"/>
            <a:ext cx="75996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" marR="5080" indent="-1397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Because it </a:t>
            </a:r>
            <a:r>
              <a:rPr sz="20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provides </a:t>
            </a:r>
            <a:r>
              <a:rPr sz="20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the best </a:t>
            </a:r>
            <a:r>
              <a:rPr sz="20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and most economical solution </a:t>
            </a:r>
            <a:r>
              <a:rPr sz="20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for  operation and Carbon neutral </a:t>
            </a:r>
            <a:r>
              <a:rPr sz="20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future. </a:t>
            </a:r>
            <a:r>
              <a:rPr sz="20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Steps </a:t>
            </a:r>
            <a:r>
              <a:rPr sz="20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20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the happy</a:t>
            </a:r>
            <a:r>
              <a:rPr sz="2000" b="1" spc="-229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future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1140" y="3715511"/>
            <a:ext cx="1836419" cy="2351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00011" y="2821897"/>
            <a:ext cx="1924050" cy="519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0" dirty="0">
                <a:latin typeface="Arial" panose="020B0604020202020204"/>
                <a:cs typeface="Arial" panose="020B0604020202020204"/>
              </a:rPr>
              <a:t>STEP</a:t>
            </a:r>
            <a:r>
              <a:rPr sz="10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spc="15" dirty="0">
                <a:latin typeface="Arial" panose="020B0604020202020204"/>
                <a:cs typeface="Arial" panose="020B0604020202020204"/>
              </a:rPr>
              <a:t>1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3000"/>
              </a:lnSpc>
            </a:pPr>
            <a:r>
              <a:rPr sz="1050" spc="10" dirty="0">
                <a:latin typeface="Arial" panose="020B0604020202020204"/>
                <a:cs typeface="Arial" panose="020B0604020202020204"/>
              </a:rPr>
              <a:t>Create the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Digital Twin of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the 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Hybrid District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Heating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 Network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0515" y="2938272"/>
            <a:ext cx="373380" cy="1351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0515" y="2938272"/>
            <a:ext cx="373380" cy="1351915"/>
          </a:xfrm>
          <a:custGeom>
            <a:avLst/>
            <a:gdLst/>
            <a:ahLst/>
            <a:cxnLst/>
            <a:rect l="l" t="t" r="r" b="b"/>
            <a:pathLst>
              <a:path w="373379" h="1351914">
                <a:moveTo>
                  <a:pt x="62484" y="1351787"/>
                </a:moveTo>
                <a:lnTo>
                  <a:pt x="37933" y="1346954"/>
                </a:lnTo>
                <a:lnTo>
                  <a:pt x="18097" y="1333690"/>
                </a:lnTo>
                <a:lnTo>
                  <a:pt x="4833" y="1313854"/>
                </a:lnTo>
                <a:lnTo>
                  <a:pt x="0" y="1289303"/>
                </a:lnTo>
                <a:lnTo>
                  <a:pt x="0" y="60959"/>
                </a:lnTo>
                <a:lnTo>
                  <a:pt x="4833" y="37290"/>
                </a:lnTo>
                <a:lnTo>
                  <a:pt x="18097" y="17907"/>
                </a:lnTo>
                <a:lnTo>
                  <a:pt x="37933" y="4810"/>
                </a:lnTo>
                <a:lnTo>
                  <a:pt x="62484" y="0"/>
                </a:lnTo>
                <a:lnTo>
                  <a:pt x="310896" y="0"/>
                </a:lnTo>
                <a:lnTo>
                  <a:pt x="334803" y="4810"/>
                </a:lnTo>
                <a:lnTo>
                  <a:pt x="354710" y="17907"/>
                </a:lnTo>
                <a:lnTo>
                  <a:pt x="368331" y="37290"/>
                </a:lnTo>
                <a:lnTo>
                  <a:pt x="373379" y="60959"/>
                </a:lnTo>
                <a:lnTo>
                  <a:pt x="373379" y="1289303"/>
                </a:lnTo>
                <a:lnTo>
                  <a:pt x="368331" y="1313854"/>
                </a:lnTo>
                <a:lnTo>
                  <a:pt x="354710" y="1333690"/>
                </a:lnTo>
                <a:lnTo>
                  <a:pt x="334803" y="1346954"/>
                </a:lnTo>
                <a:lnTo>
                  <a:pt x="310896" y="1351787"/>
                </a:lnTo>
                <a:lnTo>
                  <a:pt x="62484" y="135178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992462" y="3188948"/>
            <a:ext cx="209550" cy="847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b="1" spc="-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DATA</a:t>
            </a:r>
            <a:r>
              <a:rPr sz="13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SEA</a:t>
            </a:r>
            <a:endParaRPr sz="1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5195" y="4643628"/>
            <a:ext cx="323215" cy="1490980"/>
          </a:xfrm>
          <a:custGeom>
            <a:avLst/>
            <a:gdLst/>
            <a:ahLst/>
            <a:cxnLst/>
            <a:rect l="l" t="t" r="r" b="b"/>
            <a:pathLst>
              <a:path w="323214" h="1490979">
                <a:moveTo>
                  <a:pt x="269747" y="1490472"/>
                </a:moveTo>
                <a:lnTo>
                  <a:pt x="53340" y="1490472"/>
                </a:lnTo>
                <a:lnTo>
                  <a:pt x="32789" y="1486209"/>
                </a:lnTo>
                <a:lnTo>
                  <a:pt x="15811" y="1474660"/>
                </a:lnTo>
                <a:lnTo>
                  <a:pt x="4262" y="1457682"/>
                </a:lnTo>
                <a:lnTo>
                  <a:pt x="0" y="1437132"/>
                </a:lnTo>
                <a:lnTo>
                  <a:pt x="0" y="54863"/>
                </a:lnTo>
                <a:lnTo>
                  <a:pt x="4262" y="33432"/>
                </a:lnTo>
                <a:lnTo>
                  <a:pt x="15811" y="16001"/>
                </a:lnTo>
                <a:lnTo>
                  <a:pt x="32789" y="4286"/>
                </a:lnTo>
                <a:lnTo>
                  <a:pt x="53340" y="0"/>
                </a:lnTo>
                <a:lnTo>
                  <a:pt x="269747" y="0"/>
                </a:lnTo>
                <a:lnTo>
                  <a:pt x="290298" y="4286"/>
                </a:lnTo>
                <a:lnTo>
                  <a:pt x="307276" y="16001"/>
                </a:lnTo>
                <a:lnTo>
                  <a:pt x="318825" y="33432"/>
                </a:lnTo>
                <a:lnTo>
                  <a:pt x="323088" y="54863"/>
                </a:lnTo>
                <a:lnTo>
                  <a:pt x="323088" y="1437132"/>
                </a:lnTo>
                <a:lnTo>
                  <a:pt x="318825" y="1457682"/>
                </a:lnTo>
                <a:lnTo>
                  <a:pt x="307276" y="1474660"/>
                </a:lnTo>
                <a:lnTo>
                  <a:pt x="290298" y="1486209"/>
                </a:lnTo>
                <a:lnTo>
                  <a:pt x="269747" y="1490472"/>
                </a:lnTo>
                <a:close/>
              </a:path>
            </a:pathLst>
          </a:custGeom>
          <a:solidFill>
            <a:srgbClr val="DB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5195" y="4643628"/>
            <a:ext cx="323215" cy="1490980"/>
          </a:xfrm>
          <a:custGeom>
            <a:avLst/>
            <a:gdLst/>
            <a:ahLst/>
            <a:cxnLst/>
            <a:rect l="l" t="t" r="r" b="b"/>
            <a:pathLst>
              <a:path w="323214" h="1490979">
                <a:moveTo>
                  <a:pt x="53339" y="1490471"/>
                </a:moveTo>
                <a:lnTo>
                  <a:pt x="32789" y="1486209"/>
                </a:lnTo>
                <a:lnTo>
                  <a:pt x="15811" y="1474660"/>
                </a:lnTo>
                <a:lnTo>
                  <a:pt x="4262" y="1457682"/>
                </a:lnTo>
                <a:lnTo>
                  <a:pt x="0" y="1437131"/>
                </a:lnTo>
                <a:lnTo>
                  <a:pt x="0" y="54863"/>
                </a:lnTo>
                <a:lnTo>
                  <a:pt x="4262" y="33432"/>
                </a:lnTo>
                <a:lnTo>
                  <a:pt x="15811" y="16001"/>
                </a:lnTo>
                <a:lnTo>
                  <a:pt x="32789" y="4286"/>
                </a:lnTo>
                <a:lnTo>
                  <a:pt x="53339" y="0"/>
                </a:lnTo>
                <a:lnTo>
                  <a:pt x="269747" y="0"/>
                </a:lnTo>
                <a:lnTo>
                  <a:pt x="290298" y="4286"/>
                </a:lnTo>
                <a:lnTo>
                  <a:pt x="307276" y="16001"/>
                </a:lnTo>
                <a:lnTo>
                  <a:pt x="318825" y="33432"/>
                </a:lnTo>
                <a:lnTo>
                  <a:pt x="323087" y="54863"/>
                </a:lnTo>
                <a:lnTo>
                  <a:pt x="323087" y="1437131"/>
                </a:lnTo>
                <a:lnTo>
                  <a:pt x="318825" y="1457682"/>
                </a:lnTo>
                <a:lnTo>
                  <a:pt x="307276" y="1474660"/>
                </a:lnTo>
                <a:lnTo>
                  <a:pt x="290298" y="1486209"/>
                </a:lnTo>
                <a:lnTo>
                  <a:pt x="269747" y="1490471"/>
                </a:lnTo>
                <a:lnTo>
                  <a:pt x="53339" y="149047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288570" y="4764400"/>
            <a:ext cx="229870" cy="1253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z="1450" b="1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DIGITAL </a:t>
            </a:r>
            <a:r>
              <a:rPr sz="145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TWIN</a:t>
            </a:r>
            <a:endParaRPr sz="1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7411" y="3144011"/>
            <a:ext cx="101955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01567" y="5029200"/>
            <a:ext cx="845819" cy="94615"/>
          </a:xfrm>
          <a:custGeom>
            <a:avLst/>
            <a:gdLst/>
            <a:ahLst/>
            <a:cxnLst/>
            <a:rect l="l" t="t" r="r" b="b"/>
            <a:pathLst>
              <a:path w="845820" h="94614">
                <a:moveTo>
                  <a:pt x="94488" y="94488"/>
                </a:moveTo>
                <a:lnTo>
                  <a:pt x="0" y="47244"/>
                </a:lnTo>
                <a:lnTo>
                  <a:pt x="94488" y="0"/>
                </a:lnTo>
                <a:lnTo>
                  <a:pt x="94488" y="32004"/>
                </a:lnTo>
                <a:lnTo>
                  <a:pt x="79248" y="32004"/>
                </a:lnTo>
                <a:lnTo>
                  <a:pt x="79248" y="62484"/>
                </a:lnTo>
                <a:lnTo>
                  <a:pt x="94488" y="62484"/>
                </a:lnTo>
                <a:lnTo>
                  <a:pt x="94488" y="94488"/>
                </a:lnTo>
                <a:close/>
              </a:path>
              <a:path w="845820" h="94614">
                <a:moveTo>
                  <a:pt x="751332" y="94488"/>
                </a:moveTo>
                <a:lnTo>
                  <a:pt x="751332" y="0"/>
                </a:lnTo>
                <a:lnTo>
                  <a:pt x="815340" y="32004"/>
                </a:lnTo>
                <a:lnTo>
                  <a:pt x="766572" y="32004"/>
                </a:lnTo>
                <a:lnTo>
                  <a:pt x="766572" y="62484"/>
                </a:lnTo>
                <a:lnTo>
                  <a:pt x="815340" y="62484"/>
                </a:lnTo>
                <a:lnTo>
                  <a:pt x="751332" y="94488"/>
                </a:lnTo>
                <a:close/>
              </a:path>
              <a:path w="845820" h="94614">
                <a:moveTo>
                  <a:pt x="94488" y="62484"/>
                </a:moveTo>
                <a:lnTo>
                  <a:pt x="79248" y="62484"/>
                </a:lnTo>
                <a:lnTo>
                  <a:pt x="79248" y="32004"/>
                </a:lnTo>
                <a:lnTo>
                  <a:pt x="94488" y="32004"/>
                </a:lnTo>
                <a:lnTo>
                  <a:pt x="94488" y="62484"/>
                </a:lnTo>
                <a:close/>
              </a:path>
              <a:path w="845820" h="94614">
                <a:moveTo>
                  <a:pt x="751332" y="62484"/>
                </a:moveTo>
                <a:lnTo>
                  <a:pt x="94488" y="62484"/>
                </a:lnTo>
                <a:lnTo>
                  <a:pt x="94488" y="32004"/>
                </a:lnTo>
                <a:lnTo>
                  <a:pt x="751332" y="32004"/>
                </a:lnTo>
                <a:lnTo>
                  <a:pt x="751332" y="62484"/>
                </a:lnTo>
                <a:close/>
              </a:path>
              <a:path w="845820" h="94614">
                <a:moveTo>
                  <a:pt x="815340" y="62484"/>
                </a:moveTo>
                <a:lnTo>
                  <a:pt x="766572" y="62484"/>
                </a:lnTo>
                <a:lnTo>
                  <a:pt x="766572" y="32004"/>
                </a:lnTo>
                <a:lnTo>
                  <a:pt x="815340" y="32004"/>
                </a:lnTo>
                <a:lnTo>
                  <a:pt x="845820" y="47244"/>
                </a:lnTo>
                <a:lnTo>
                  <a:pt x="815340" y="6248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3896" y="3482339"/>
            <a:ext cx="264160" cy="96520"/>
          </a:xfrm>
          <a:custGeom>
            <a:avLst/>
            <a:gdLst/>
            <a:ahLst/>
            <a:cxnLst/>
            <a:rect l="l" t="t" r="r" b="b"/>
            <a:pathLst>
              <a:path w="264160" h="96520">
                <a:moveTo>
                  <a:pt x="94488" y="96012"/>
                </a:moveTo>
                <a:lnTo>
                  <a:pt x="0" y="48768"/>
                </a:lnTo>
                <a:lnTo>
                  <a:pt x="94488" y="0"/>
                </a:lnTo>
                <a:lnTo>
                  <a:pt x="94488" y="32004"/>
                </a:lnTo>
                <a:lnTo>
                  <a:pt x="79248" y="32004"/>
                </a:lnTo>
                <a:lnTo>
                  <a:pt x="79248" y="64008"/>
                </a:lnTo>
                <a:lnTo>
                  <a:pt x="94488" y="64008"/>
                </a:lnTo>
                <a:lnTo>
                  <a:pt x="94488" y="96012"/>
                </a:lnTo>
                <a:close/>
              </a:path>
              <a:path w="264160" h="96520">
                <a:moveTo>
                  <a:pt x="167640" y="96012"/>
                </a:moveTo>
                <a:lnTo>
                  <a:pt x="167640" y="0"/>
                </a:lnTo>
                <a:lnTo>
                  <a:pt x="230647" y="32004"/>
                </a:lnTo>
                <a:lnTo>
                  <a:pt x="182880" y="32004"/>
                </a:lnTo>
                <a:lnTo>
                  <a:pt x="182880" y="64008"/>
                </a:lnTo>
                <a:lnTo>
                  <a:pt x="232680" y="64008"/>
                </a:lnTo>
                <a:lnTo>
                  <a:pt x="167640" y="96012"/>
                </a:lnTo>
                <a:close/>
              </a:path>
              <a:path w="264160" h="96520">
                <a:moveTo>
                  <a:pt x="94488" y="64008"/>
                </a:moveTo>
                <a:lnTo>
                  <a:pt x="79248" y="64008"/>
                </a:lnTo>
                <a:lnTo>
                  <a:pt x="79248" y="32004"/>
                </a:lnTo>
                <a:lnTo>
                  <a:pt x="94488" y="32004"/>
                </a:lnTo>
                <a:lnTo>
                  <a:pt x="94488" y="64008"/>
                </a:lnTo>
                <a:close/>
              </a:path>
              <a:path w="264160" h="96520">
                <a:moveTo>
                  <a:pt x="167640" y="64008"/>
                </a:moveTo>
                <a:lnTo>
                  <a:pt x="94488" y="64008"/>
                </a:lnTo>
                <a:lnTo>
                  <a:pt x="94488" y="32004"/>
                </a:lnTo>
                <a:lnTo>
                  <a:pt x="167640" y="32004"/>
                </a:lnTo>
                <a:lnTo>
                  <a:pt x="167640" y="64008"/>
                </a:lnTo>
                <a:close/>
              </a:path>
              <a:path w="264160" h="96520">
                <a:moveTo>
                  <a:pt x="232680" y="64008"/>
                </a:moveTo>
                <a:lnTo>
                  <a:pt x="182880" y="64008"/>
                </a:lnTo>
                <a:lnTo>
                  <a:pt x="182880" y="32004"/>
                </a:lnTo>
                <a:lnTo>
                  <a:pt x="230647" y="32004"/>
                </a:lnTo>
                <a:lnTo>
                  <a:pt x="263652" y="48768"/>
                </a:lnTo>
                <a:lnTo>
                  <a:pt x="232680" y="6400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93920" y="3473196"/>
            <a:ext cx="196596" cy="96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00955" y="4282439"/>
            <a:ext cx="475615" cy="576580"/>
          </a:xfrm>
          <a:custGeom>
            <a:avLst/>
            <a:gdLst/>
            <a:ahLst/>
            <a:cxnLst/>
            <a:rect l="l" t="t" r="r" b="b"/>
            <a:pathLst>
              <a:path w="475614" h="576579">
                <a:moveTo>
                  <a:pt x="403066" y="62330"/>
                </a:moveTo>
                <a:lnTo>
                  <a:pt x="379476" y="42672"/>
                </a:lnTo>
                <a:lnTo>
                  <a:pt x="475488" y="0"/>
                </a:lnTo>
                <a:lnTo>
                  <a:pt x="464394" y="50292"/>
                </a:lnTo>
                <a:lnTo>
                  <a:pt x="413004" y="50292"/>
                </a:lnTo>
                <a:lnTo>
                  <a:pt x="403066" y="62330"/>
                </a:lnTo>
                <a:close/>
              </a:path>
              <a:path w="475614" h="576579">
                <a:moveTo>
                  <a:pt x="427221" y="82460"/>
                </a:moveTo>
                <a:lnTo>
                  <a:pt x="403066" y="62330"/>
                </a:lnTo>
                <a:lnTo>
                  <a:pt x="413004" y="50292"/>
                </a:lnTo>
                <a:lnTo>
                  <a:pt x="437388" y="70104"/>
                </a:lnTo>
                <a:lnTo>
                  <a:pt x="427221" y="82460"/>
                </a:lnTo>
                <a:close/>
              </a:path>
              <a:path w="475614" h="576579">
                <a:moveTo>
                  <a:pt x="452628" y="103632"/>
                </a:moveTo>
                <a:lnTo>
                  <a:pt x="427221" y="82460"/>
                </a:lnTo>
                <a:lnTo>
                  <a:pt x="437388" y="70104"/>
                </a:lnTo>
                <a:lnTo>
                  <a:pt x="413004" y="50292"/>
                </a:lnTo>
                <a:lnTo>
                  <a:pt x="464394" y="50292"/>
                </a:lnTo>
                <a:lnTo>
                  <a:pt x="452628" y="103632"/>
                </a:lnTo>
                <a:close/>
              </a:path>
              <a:path w="475614" h="576579">
                <a:moveTo>
                  <a:pt x="73021" y="512971"/>
                </a:moveTo>
                <a:lnTo>
                  <a:pt x="48162" y="492255"/>
                </a:lnTo>
                <a:lnTo>
                  <a:pt x="403066" y="62330"/>
                </a:lnTo>
                <a:lnTo>
                  <a:pt x="427221" y="82460"/>
                </a:lnTo>
                <a:lnTo>
                  <a:pt x="73021" y="512971"/>
                </a:lnTo>
                <a:close/>
              </a:path>
              <a:path w="475614" h="576579">
                <a:moveTo>
                  <a:pt x="0" y="576072"/>
                </a:moveTo>
                <a:lnTo>
                  <a:pt x="24384" y="472440"/>
                </a:lnTo>
                <a:lnTo>
                  <a:pt x="48162" y="492255"/>
                </a:lnTo>
                <a:lnTo>
                  <a:pt x="38100" y="504444"/>
                </a:lnTo>
                <a:lnTo>
                  <a:pt x="62484" y="525780"/>
                </a:lnTo>
                <a:lnTo>
                  <a:pt x="88392" y="525780"/>
                </a:lnTo>
                <a:lnTo>
                  <a:pt x="97536" y="533400"/>
                </a:lnTo>
                <a:lnTo>
                  <a:pt x="0" y="576072"/>
                </a:lnTo>
                <a:close/>
              </a:path>
              <a:path w="475614" h="576579">
                <a:moveTo>
                  <a:pt x="62484" y="525780"/>
                </a:moveTo>
                <a:lnTo>
                  <a:pt x="38100" y="504444"/>
                </a:lnTo>
                <a:lnTo>
                  <a:pt x="48162" y="492255"/>
                </a:lnTo>
                <a:lnTo>
                  <a:pt x="73021" y="512971"/>
                </a:lnTo>
                <a:lnTo>
                  <a:pt x="62484" y="525780"/>
                </a:lnTo>
                <a:close/>
              </a:path>
              <a:path w="475614" h="576579">
                <a:moveTo>
                  <a:pt x="88392" y="525780"/>
                </a:moveTo>
                <a:lnTo>
                  <a:pt x="62484" y="525780"/>
                </a:lnTo>
                <a:lnTo>
                  <a:pt x="73021" y="512971"/>
                </a:lnTo>
                <a:lnTo>
                  <a:pt x="88392" y="52578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58284" y="5711951"/>
            <a:ext cx="528955" cy="94615"/>
          </a:xfrm>
          <a:custGeom>
            <a:avLst/>
            <a:gdLst/>
            <a:ahLst/>
            <a:cxnLst/>
            <a:rect l="l" t="t" r="r" b="b"/>
            <a:pathLst>
              <a:path w="528954" h="94614">
                <a:moveTo>
                  <a:pt x="96012" y="94488"/>
                </a:moveTo>
                <a:lnTo>
                  <a:pt x="0" y="47244"/>
                </a:lnTo>
                <a:lnTo>
                  <a:pt x="96012" y="0"/>
                </a:lnTo>
                <a:lnTo>
                  <a:pt x="96012" y="32004"/>
                </a:lnTo>
                <a:lnTo>
                  <a:pt x="79248" y="32004"/>
                </a:lnTo>
                <a:lnTo>
                  <a:pt x="79248" y="62484"/>
                </a:lnTo>
                <a:lnTo>
                  <a:pt x="96012" y="62484"/>
                </a:lnTo>
                <a:lnTo>
                  <a:pt x="96012" y="94488"/>
                </a:lnTo>
                <a:close/>
              </a:path>
              <a:path w="528954" h="94614">
                <a:moveTo>
                  <a:pt x="434340" y="94488"/>
                </a:moveTo>
                <a:lnTo>
                  <a:pt x="434340" y="0"/>
                </a:lnTo>
                <a:lnTo>
                  <a:pt x="498348" y="32004"/>
                </a:lnTo>
                <a:lnTo>
                  <a:pt x="449580" y="32004"/>
                </a:lnTo>
                <a:lnTo>
                  <a:pt x="449580" y="62484"/>
                </a:lnTo>
                <a:lnTo>
                  <a:pt x="498348" y="62484"/>
                </a:lnTo>
                <a:lnTo>
                  <a:pt x="434340" y="94488"/>
                </a:lnTo>
                <a:close/>
              </a:path>
              <a:path w="528954" h="94614">
                <a:moveTo>
                  <a:pt x="96012" y="62484"/>
                </a:moveTo>
                <a:lnTo>
                  <a:pt x="79248" y="62484"/>
                </a:lnTo>
                <a:lnTo>
                  <a:pt x="79248" y="32004"/>
                </a:lnTo>
                <a:lnTo>
                  <a:pt x="96012" y="32004"/>
                </a:lnTo>
                <a:lnTo>
                  <a:pt x="96012" y="62484"/>
                </a:lnTo>
                <a:close/>
              </a:path>
              <a:path w="528954" h="94614">
                <a:moveTo>
                  <a:pt x="434340" y="62484"/>
                </a:moveTo>
                <a:lnTo>
                  <a:pt x="96012" y="62484"/>
                </a:lnTo>
                <a:lnTo>
                  <a:pt x="96012" y="32004"/>
                </a:lnTo>
                <a:lnTo>
                  <a:pt x="434340" y="32004"/>
                </a:lnTo>
                <a:lnTo>
                  <a:pt x="434340" y="62484"/>
                </a:lnTo>
                <a:close/>
              </a:path>
              <a:path w="528954" h="94614">
                <a:moveTo>
                  <a:pt x="498348" y="62484"/>
                </a:moveTo>
                <a:lnTo>
                  <a:pt x="449580" y="62484"/>
                </a:lnTo>
                <a:lnTo>
                  <a:pt x="449580" y="32004"/>
                </a:lnTo>
                <a:lnTo>
                  <a:pt x="498348" y="32004"/>
                </a:lnTo>
                <a:lnTo>
                  <a:pt x="528828" y="47244"/>
                </a:lnTo>
                <a:lnTo>
                  <a:pt x="498348" y="6248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2273" y="1019116"/>
            <a:ext cx="72840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Why </a:t>
            </a:r>
            <a:r>
              <a:rPr dirty="0"/>
              <a:t>to utilize </a:t>
            </a:r>
            <a:r>
              <a:rPr spc="-5" dirty="0"/>
              <a:t>Digital </a:t>
            </a:r>
            <a:r>
              <a:rPr spc="-45" dirty="0"/>
              <a:t>Twin </a:t>
            </a:r>
            <a:r>
              <a:rPr spc="-10" dirty="0"/>
              <a:t>and </a:t>
            </a:r>
            <a:r>
              <a:rPr spc="-5" dirty="0"/>
              <a:t>main </a:t>
            </a:r>
            <a:r>
              <a:rPr dirty="0"/>
              <a:t>four</a:t>
            </a:r>
            <a:r>
              <a:rPr spc="65" dirty="0"/>
              <a:t> </a:t>
            </a:r>
            <a:r>
              <a:rPr dirty="0"/>
              <a:t>steps</a:t>
            </a:r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79347" y="934212"/>
            <a:ext cx="510539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41009" y="2258058"/>
            <a:ext cx="1806575" cy="519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0" dirty="0">
                <a:latin typeface="Arial" panose="020B0604020202020204"/>
                <a:cs typeface="Arial" panose="020B0604020202020204"/>
              </a:rPr>
              <a:t>STEP</a:t>
            </a:r>
            <a:r>
              <a:rPr sz="10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spc="15" dirty="0">
                <a:latin typeface="Arial" panose="020B0604020202020204"/>
                <a:cs typeface="Arial" panose="020B0604020202020204"/>
              </a:rPr>
              <a:t>2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3000"/>
              </a:lnSpc>
            </a:pPr>
            <a:r>
              <a:rPr sz="1050" spc="10" dirty="0">
                <a:latin typeface="Arial" panose="020B0604020202020204"/>
                <a:cs typeface="Arial" panose="020B0604020202020204"/>
              </a:rPr>
              <a:t>Connect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all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IoT points</a:t>
            </a:r>
            <a:r>
              <a:rPr sz="105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related  to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network into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the</a:t>
            </a:r>
            <a:r>
              <a:rPr sz="105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service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5889" y="2290071"/>
            <a:ext cx="1762760" cy="519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0" dirty="0">
                <a:latin typeface="Arial" panose="020B0604020202020204"/>
                <a:cs typeface="Arial" panose="020B0604020202020204"/>
              </a:rPr>
              <a:t>STEP</a:t>
            </a:r>
            <a:r>
              <a:rPr sz="10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spc="15" dirty="0">
                <a:latin typeface="Arial" panose="020B0604020202020204"/>
                <a:cs typeface="Arial" panose="020B0604020202020204"/>
              </a:rPr>
              <a:t>3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3000"/>
              </a:lnSpc>
            </a:pPr>
            <a:r>
              <a:rPr sz="1050" spc="10" dirty="0">
                <a:latin typeface="Arial" panose="020B0604020202020204"/>
                <a:cs typeface="Arial" panose="020B0604020202020204"/>
              </a:rPr>
              <a:t>Integrate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all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IoT points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to</a:t>
            </a:r>
            <a:r>
              <a:rPr sz="105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the  objects in the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digital</a:t>
            </a:r>
            <a:r>
              <a:rPr sz="105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Twin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62686" y="2290071"/>
            <a:ext cx="1913889" cy="683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0" dirty="0">
                <a:latin typeface="Arial" panose="020B0604020202020204"/>
                <a:cs typeface="Arial" panose="020B0604020202020204"/>
              </a:rPr>
              <a:t>STEP</a:t>
            </a:r>
            <a:r>
              <a:rPr sz="10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spc="15" dirty="0">
                <a:latin typeface="Arial" panose="020B0604020202020204"/>
                <a:cs typeface="Arial" panose="020B0604020202020204"/>
              </a:rPr>
              <a:t>4</a:t>
            </a:r>
            <a:endParaRPr sz="105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3000"/>
              </a:lnSpc>
            </a:pPr>
            <a:r>
              <a:rPr sz="1050" spc="10" dirty="0">
                <a:latin typeface="Arial" panose="020B0604020202020204"/>
                <a:cs typeface="Arial" panose="020B0604020202020204"/>
              </a:rPr>
              <a:t>Create Ecosystem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you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prefer  and start </a:t>
            </a:r>
            <a:r>
              <a:rPr sz="1050" spc="5" dirty="0">
                <a:latin typeface="Arial" panose="020B0604020202020204"/>
                <a:cs typeface="Arial" panose="020B0604020202020204"/>
              </a:rPr>
              <a:t>to utilize it </a:t>
            </a:r>
            <a:r>
              <a:rPr sz="1050" spc="10" dirty="0">
                <a:latin typeface="Arial" panose="020B0604020202020204"/>
                <a:cs typeface="Arial" panose="020B0604020202020204"/>
              </a:rPr>
              <a:t>design and  operation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88507" y="2791967"/>
            <a:ext cx="2092451" cy="2033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96128" y="2796539"/>
            <a:ext cx="2078989" cy="2025650"/>
          </a:xfrm>
          <a:custGeom>
            <a:avLst/>
            <a:gdLst/>
            <a:ahLst/>
            <a:cxnLst/>
            <a:rect l="l" t="t" r="r" b="b"/>
            <a:pathLst>
              <a:path w="2078990" h="2025650">
                <a:moveTo>
                  <a:pt x="0" y="336804"/>
                </a:moveTo>
                <a:lnTo>
                  <a:pt x="3106" y="291119"/>
                </a:lnTo>
                <a:lnTo>
                  <a:pt x="12149" y="247297"/>
                </a:lnTo>
                <a:lnTo>
                  <a:pt x="26717" y="205740"/>
                </a:lnTo>
                <a:lnTo>
                  <a:pt x="46397" y="166849"/>
                </a:lnTo>
                <a:lnTo>
                  <a:pt x="70776" y="131028"/>
                </a:lnTo>
                <a:lnTo>
                  <a:pt x="99441" y="98679"/>
                </a:lnTo>
                <a:lnTo>
                  <a:pt x="131979" y="70202"/>
                </a:lnTo>
                <a:lnTo>
                  <a:pt x="167978" y="46002"/>
                </a:lnTo>
                <a:lnTo>
                  <a:pt x="207025" y="26479"/>
                </a:lnTo>
                <a:lnTo>
                  <a:pt x="248708" y="12036"/>
                </a:lnTo>
                <a:lnTo>
                  <a:pt x="292613" y="3076"/>
                </a:lnTo>
                <a:lnTo>
                  <a:pt x="338328" y="0"/>
                </a:lnTo>
                <a:lnTo>
                  <a:pt x="1741932" y="0"/>
                </a:lnTo>
                <a:lnTo>
                  <a:pt x="1787616" y="3076"/>
                </a:lnTo>
                <a:lnTo>
                  <a:pt x="1831438" y="12036"/>
                </a:lnTo>
                <a:lnTo>
                  <a:pt x="1872996" y="26479"/>
                </a:lnTo>
                <a:lnTo>
                  <a:pt x="1911886" y="46002"/>
                </a:lnTo>
                <a:lnTo>
                  <a:pt x="1947707" y="70202"/>
                </a:lnTo>
                <a:lnTo>
                  <a:pt x="1980057" y="98679"/>
                </a:lnTo>
                <a:lnTo>
                  <a:pt x="2008533" y="131028"/>
                </a:lnTo>
                <a:lnTo>
                  <a:pt x="2032733" y="166849"/>
                </a:lnTo>
                <a:lnTo>
                  <a:pt x="2052256" y="205740"/>
                </a:lnTo>
                <a:lnTo>
                  <a:pt x="2066699" y="247297"/>
                </a:lnTo>
                <a:lnTo>
                  <a:pt x="2075659" y="291119"/>
                </a:lnTo>
                <a:lnTo>
                  <a:pt x="2078736" y="336804"/>
                </a:lnTo>
                <a:lnTo>
                  <a:pt x="2078736" y="1687067"/>
                </a:lnTo>
                <a:lnTo>
                  <a:pt x="2075659" y="1733102"/>
                </a:lnTo>
                <a:lnTo>
                  <a:pt x="2066699" y="1777216"/>
                </a:lnTo>
                <a:lnTo>
                  <a:pt x="2052256" y="1819013"/>
                </a:lnTo>
                <a:lnTo>
                  <a:pt x="2032733" y="1858094"/>
                </a:lnTo>
                <a:lnTo>
                  <a:pt x="2008533" y="1894064"/>
                </a:lnTo>
                <a:lnTo>
                  <a:pt x="1980057" y="1926526"/>
                </a:lnTo>
                <a:lnTo>
                  <a:pt x="1947707" y="1955082"/>
                </a:lnTo>
                <a:lnTo>
                  <a:pt x="1911886" y="1979337"/>
                </a:lnTo>
                <a:lnTo>
                  <a:pt x="1872996" y="1998892"/>
                </a:lnTo>
                <a:lnTo>
                  <a:pt x="1831438" y="2013352"/>
                </a:lnTo>
                <a:lnTo>
                  <a:pt x="1787616" y="2022318"/>
                </a:lnTo>
                <a:lnTo>
                  <a:pt x="1741932" y="2025396"/>
                </a:lnTo>
                <a:lnTo>
                  <a:pt x="338328" y="2025396"/>
                </a:lnTo>
                <a:lnTo>
                  <a:pt x="292613" y="2022318"/>
                </a:lnTo>
                <a:lnTo>
                  <a:pt x="248708" y="2013352"/>
                </a:lnTo>
                <a:lnTo>
                  <a:pt x="207025" y="1998892"/>
                </a:lnTo>
                <a:lnTo>
                  <a:pt x="167978" y="1979337"/>
                </a:lnTo>
                <a:lnTo>
                  <a:pt x="131979" y="1955082"/>
                </a:lnTo>
                <a:lnTo>
                  <a:pt x="99441" y="1926526"/>
                </a:lnTo>
                <a:lnTo>
                  <a:pt x="70776" y="1894064"/>
                </a:lnTo>
                <a:lnTo>
                  <a:pt x="46397" y="1858094"/>
                </a:lnTo>
                <a:lnTo>
                  <a:pt x="26717" y="1819013"/>
                </a:lnTo>
                <a:lnTo>
                  <a:pt x="12149" y="1777216"/>
                </a:lnTo>
                <a:lnTo>
                  <a:pt x="3106" y="1733102"/>
                </a:lnTo>
                <a:lnTo>
                  <a:pt x="0" y="1687067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97952" y="4904232"/>
            <a:ext cx="1786127" cy="1048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667230" y="2908839"/>
            <a:ext cx="200088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Connection of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different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API,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ABI or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Wasm</a:t>
            </a:r>
            <a:r>
              <a:rPr sz="14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-services  provided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by companies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joined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to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Ecosystem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4684" y="4009644"/>
            <a:ext cx="746760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70347" y="5145023"/>
            <a:ext cx="1054607" cy="1033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38216" y="4849367"/>
            <a:ext cx="311150" cy="327660"/>
          </a:xfrm>
          <a:custGeom>
            <a:avLst/>
            <a:gdLst/>
            <a:ahLst/>
            <a:cxnLst/>
            <a:rect l="l" t="t" r="r" b="b"/>
            <a:pathLst>
              <a:path w="311150" h="327660">
                <a:moveTo>
                  <a:pt x="234202" y="58908"/>
                </a:moveTo>
                <a:lnTo>
                  <a:pt x="210312" y="36576"/>
                </a:lnTo>
                <a:lnTo>
                  <a:pt x="310896" y="0"/>
                </a:lnTo>
                <a:lnTo>
                  <a:pt x="296793" y="47244"/>
                </a:lnTo>
                <a:lnTo>
                  <a:pt x="245363" y="47244"/>
                </a:lnTo>
                <a:lnTo>
                  <a:pt x="234202" y="58908"/>
                </a:lnTo>
                <a:close/>
              </a:path>
              <a:path w="311150" h="327660">
                <a:moveTo>
                  <a:pt x="257046" y="80262"/>
                </a:moveTo>
                <a:lnTo>
                  <a:pt x="234202" y="58908"/>
                </a:lnTo>
                <a:lnTo>
                  <a:pt x="245363" y="47244"/>
                </a:lnTo>
                <a:lnTo>
                  <a:pt x="268224" y="68580"/>
                </a:lnTo>
                <a:lnTo>
                  <a:pt x="257046" y="80262"/>
                </a:lnTo>
                <a:close/>
              </a:path>
              <a:path w="311150" h="327660">
                <a:moveTo>
                  <a:pt x="280415" y="102108"/>
                </a:moveTo>
                <a:lnTo>
                  <a:pt x="257046" y="80262"/>
                </a:lnTo>
                <a:lnTo>
                  <a:pt x="268224" y="68580"/>
                </a:lnTo>
                <a:lnTo>
                  <a:pt x="245363" y="47244"/>
                </a:lnTo>
                <a:lnTo>
                  <a:pt x="296793" y="47244"/>
                </a:lnTo>
                <a:lnTo>
                  <a:pt x="280415" y="102108"/>
                </a:lnTo>
                <a:close/>
              </a:path>
              <a:path w="311150" h="327660">
                <a:moveTo>
                  <a:pt x="76693" y="268751"/>
                </a:moveTo>
                <a:lnTo>
                  <a:pt x="53849" y="247397"/>
                </a:lnTo>
                <a:lnTo>
                  <a:pt x="234202" y="58908"/>
                </a:lnTo>
                <a:lnTo>
                  <a:pt x="257046" y="80262"/>
                </a:lnTo>
                <a:lnTo>
                  <a:pt x="76693" y="268751"/>
                </a:lnTo>
                <a:close/>
              </a:path>
              <a:path w="311150" h="327660">
                <a:moveTo>
                  <a:pt x="0" y="327660"/>
                </a:moveTo>
                <a:lnTo>
                  <a:pt x="30480" y="225552"/>
                </a:lnTo>
                <a:lnTo>
                  <a:pt x="53849" y="247397"/>
                </a:lnTo>
                <a:lnTo>
                  <a:pt x="42672" y="259080"/>
                </a:lnTo>
                <a:lnTo>
                  <a:pt x="65532" y="280416"/>
                </a:lnTo>
                <a:lnTo>
                  <a:pt x="89171" y="280416"/>
                </a:lnTo>
                <a:lnTo>
                  <a:pt x="100584" y="291084"/>
                </a:lnTo>
                <a:lnTo>
                  <a:pt x="0" y="327660"/>
                </a:lnTo>
                <a:close/>
              </a:path>
              <a:path w="311150" h="327660">
                <a:moveTo>
                  <a:pt x="65532" y="280416"/>
                </a:moveTo>
                <a:lnTo>
                  <a:pt x="42672" y="259080"/>
                </a:lnTo>
                <a:lnTo>
                  <a:pt x="53849" y="247397"/>
                </a:lnTo>
                <a:lnTo>
                  <a:pt x="76693" y="268751"/>
                </a:lnTo>
                <a:lnTo>
                  <a:pt x="65532" y="280416"/>
                </a:lnTo>
                <a:close/>
              </a:path>
              <a:path w="311150" h="327660">
                <a:moveTo>
                  <a:pt x="89171" y="280416"/>
                </a:moveTo>
                <a:lnTo>
                  <a:pt x="65532" y="280416"/>
                </a:lnTo>
                <a:lnTo>
                  <a:pt x="76693" y="268751"/>
                </a:lnTo>
                <a:lnTo>
                  <a:pt x="89171" y="28041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632191" y="3404615"/>
            <a:ext cx="236220" cy="96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621523" y="4643627"/>
            <a:ext cx="486409" cy="268605"/>
          </a:xfrm>
          <a:custGeom>
            <a:avLst/>
            <a:gdLst/>
            <a:ahLst/>
            <a:cxnLst/>
            <a:rect l="l" t="t" r="r" b="b"/>
            <a:pathLst>
              <a:path w="486409" h="268604">
                <a:moveTo>
                  <a:pt x="59436" y="88392"/>
                </a:moveTo>
                <a:lnTo>
                  <a:pt x="0" y="0"/>
                </a:lnTo>
                <a:lnTo>
                  <a:pt x="106680" y="4572"/>
                </a:lnTo>
                <a:lnTo>
                  <a:pt x="95513" y="24384"/>
                </a:lnTo>
                <a:lnTo>
                  <a:pt x="76200" y="24384"/>
                </a:lnTo>
                <a:lnTo>
                  <a:pt x="60960" y="51816"/>
                </a:lnTo>
                <a:lnTo>
                  <a:pt x="75517" y="59860"/>
                </a:lnTo>
                <a:lnTo>
                  <a:pt x="59436" y="88392"/>
                </a:lnTo>
                <a:close/>
              </a:path>
              <a:path w="486409" h="268604">
                <a:moveTo>
                  <a:pt x="75517" y="59860"/>
                </a:moveTo>
                <a:lnTo>
                  <a:pt x="60960" y="51816"/>
                </a:lnTo>
                <a:lnTo>
                  <a:pt x="76200" y="24384"/>
                </a:lnTo>
                <a:lnTo>
                  <a:pt x="90926" y="32522"/>
                </a:lnTo>
                <a:lnTo>
                  <a:pt x="75517" y="59860"/>
                </a:lnTo>
                <a:close/>
              </a:path>
              <a:path w="486409" h="268604">
                <a:moveTo>
                  <a:pt x="90926" y="32522"/>
                </a:moveTo>
                <a:lnTo>
                  <a:pt x="76200" y="24384"/>
                </a:lnTo>
                <a:lnTo>
                  <a:pt x="95513" y="24384"/>
                </a:lnTo>
                <a:lnTo>
                  <a:pt x="90926" y="32522"/>
                </a:lnTo>
                <a:close/>
              </a:path>
              <a:path w="486409" h="268604">
                <a:moveTo>
                  <a:pt x="395125" y="236486"/>
                </a:moveTo>
                <a:lnTo>
                  <a:pt x="75517" y="59860"/>
                </a:lnTo>
                <a:lnTo>
                  <a:pt x="90926" y="32522"/>
                </a:lnTo>
                <a:lnTo>
                  <a:pt x="410152" y="208936"/>
                </a:lnTo>
                <a:lnTo>
                  <a:pt x="395125" y="236486"/>
                </a:lnTo>
                <a:close/>
              </a:path>
              <a:path w="486409" h="268604">
                <a:moveTo>
                  <a:pt x="469044" y="243840"/>
                </a:moveTo>
                <a:lnTo>
                  <a:pt x="408432" y="243840"/>
                </a:lnTo>
                <a:lnTo>
                  <a:pt x="423672" y="216408"/>
                </a:lnTo>
                <a:lnTo>
                  <a:pt x="410152" y="208936"/>
                </a:lnTo>
                <a:lnTo>
                  <a:pt x="425196" y="181356"/>
                </a:lnTo>
                <a:lnTo>
                  <a:pt x="469044" y="243840"/>
                </a:lnTo>
                <a:close/>
              </a:path>
              <a:path w="486409" h="268604">
                <a:moveTo>
                  <a:pt x="408432" y="243840"/>
                </a:moveTo>
                <a:lnTo>
                  <a:pt x="395125" y="236486"/>
                </a:lnTo>
                <a:lnTo>
                  <a:pt x="410152" y="208936"/>
                </a:lnTo>
                <a:lnTo>
                  <a:pt x="423672" y="216408"/>
                </a:lnTo>
                <a:lnTo>
                  <a:pt x="408432" y="243840"/>
                </a:lnTo>
                <a:close/>
              </a:path>
              <a:path w="486409" h="268604">
                <a:moveTo>
                  <a:pt x="486156" y="268224"/>
                </a:moveTo>
                <a:lnTo>
                  <a:pt x="379476" y="265176"/>
                </a:lnTo>
                <a:lnTo>
                  <a:pt x="395125" y="236486"/>
                </a:lnTo>
                <a:lnTo>
                  <a:pt x="408432" y="243840"/>
                </a:lnTo>
                <a:lnTo>
                  <a:pt x="469044" y="243840"/>
                </a:lnTo>
                <a:lnTo>
                  <a:pt x="486156" y="26822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167389" y="5156715"/>
            <a:ext cx="767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 panose="020B0604020202020204"/>
                <a:cs typeface="Arial" panose="020B0604020202020204"/>
              </a:rPr>
              <a:t>Company</a:t>
            </a:r>
            <a:r>
              <a:rPr sz="105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latin typeface="Arial" panose="020B0604020202020204"/>
                <a:cs typeface="Arial" panose="020B0604020202020204"/>
              </a:rPr>
              <a:t>A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94932" y="5167884"/>
            <a:ext cx="1054607" cy="1031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886528" y="5171981"/>
            <a:ext cx="7677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 panose="020B0604020202020204"/>
                <a:cs typeface="Arial" panose="020B0604020202020204"/>
              </a:rPr>
              <a:t>Company</a:t>
            </a:r>
            <a:r>
              <a:rPr sz="105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050" b="1" dirty="0">
                <a:latin typeface="Arial" panose="020B0604020202020204"/>
                <a:cs typeface="Arial" panose="020B0604020202020204"/>
              </a:rPr>
              <a:t>N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58000" y="4882896"/>
            <a:ext cx="367665" cy="294640"/>
          </a:xfrm>
          <a:custGeom>
            <a:avLst/>
            <a:gdLst/>
            <a:ahLst/>
            <a:cxnLst/>
            <a:rect l="l" t="t" r="r" b="b"/>
            <a:pathLst>
              <a:path w="367665" h="294639">
                <a:moveTo>
                  <a:pt x="44196" y="96012"/>
                </a:moveTo>
                <a:lnTo>
                  <a:pt x="0" y="0"/>
                </a:lnTo>
                <a:lnTo>
                  <a:pt x="103632" y="21336"/>
                </a:lnTo>
                <a:lnTo>
                  <a:pt x="91502" y="36575"/>
                </a:lnTo>
                <a:lnTo>
                  <a:pt x="71628" y="36575"/>
                </a:lnTo>
                <a:lnTo>
                  <a:pt x="51816" y="60959"/>
                </a:lnTo>
                <a:lnTo>
                  <a:pt x="64205" y="70871"/>
                </a:lnTo>
                <a:lnTo>
                  <a:pt x="44196" y="96012"/>
                </a:lnTo>
                <a:close/>
              </a:path>
              <a:path w="367665" h="294639">
                <a:moveTo>
                  <a:pt x="64205" y="70871"/>
                </a:moveTo>
                <a:lnTo>
                  <a:pt x="51816" y="60959"/>
                </a:lnTo>
                <a:lnTo>
                  <a:pt x="71628" y="36575"/>
                </a:lnTo>
                <a:lnTo>
                  <a:pt x="83770" y="46290"/>
                </a:lnTo>
                <a:lnTo>
                  <a:pt x="64205" y="70871"/>
                </a:lnTo>
                <a:close/>
              </a:path>
              <a:path w="367665" h="294639">
                <a:moveTo>
                  <a:pt x="83770" y="46290"/>
                </a:moveTo>
                <a:lnTo>
                  <a:pt x="71628" y="36575"/>
                </a:lnTo>
                <a:lnTo>
                  <a:pt x="91502" y="36575"/>
                </a:lnTo>
                <a:lnTo>
                  <a:pt x="83770" y="46290"/>
                </a:lnTo>
                <a:close/>
              </a:path>
              <a:path w="367665" h="294639">
                <a:moveTo>
                  <a:pt x="283513" y="246317"/>
                </a:moveTo>
                <a:lnTo>
                  <a:pt x="64205" y="70871"/>
                </a:lnTo>
                <a:lnTo>
                  <a:pt x="83770" y="46290"/>
                </a:lnTo>
                <a:lnTo>
                  <a:pt x="303078" y="221736"/>
                </a:lnTo>
                <a:lnTo>
                  <a:pt x="283513" y="246317"/>
                </a:lnTo>
                <a:close/>
              </a:path>
              <a:path w="367665" h="294639">
                <a:moveTo>
                  <a:pt x="350019" y="256031"/>
                </a:moveTo>
                <a:lnTo>
                  <a:pt x="295656" y="256031"/>
                </a:lnTo>
                <a:lnTo>
                  <a:pt x="315468" y="231647"/>
                </a:lnTo>
                <a:lnTo>
                  <a:pt x="303078" y="221736"/>
                </a:lnTo>
                <a:lnTo>
                  <a:pt x="323088" y="196595"/>
                </a:lnTo>
                <a:lnTo>
                  <a:pt x="350019" y="256031"/>
                </a:lnTo>
                <a:close/>
              </a:path>
              <a:path w="367665" h="294639">
                <a:moveTo>
                  <a:pt x="295656" y="256031"/>
                </a:moveTo>
                <a:lnTo>
                  <a:pt x="283513" y="246317"/>
                </a:lnTo>
                <a:lnTo>
                  <a:pt x="303078" y="221736"/>
                </a:lnTo>
                <a:lnTo>
                  <a:pt x="315468" y="231647"/>
                </a:lnTo>
                <a:lnTo>
                  <a:pt x="295656" y="256031"/>
                </a:lnTo>
                <a:close/>
              </a:path>
              <a:path w="367665" h="294639">
                <a:moveTo>
                  <a:pt x="367284" y="294131"/>
                </a:moveTo>
                <a:lnTo>
                  <a:pt x="263652" y="271271"/>
                </a:lnTo>
                <a:lnTo>
                  <a:pt x="283513" y="246317"/>
                </a:lnTo>
                <a:lnTo>
                  <a:pt x="295656" y="256031"/>
                </a:lnTo>
                <a:lnTo>
                  <a:pt x="350019" y="256031"/>
                </a:lnTo>
                <a:lnTo>
                  <a:pt x="367284" y="29413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797" y="1000738"/>
            <a:ext cx="5013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Contact us for </a:t>
            </a:r>
            <a:r>
              <a:rPr spc="-5" dirty="0"/>
              <a:t>more</a:t>
            </a:r>
            <a:r>
              <a:rPr spc="-15" dirty="0"/>
              <a:t> </a:t>
            </a:r>
            <a:r>
              <a:rPr spc="-5" dirty="0"/>
              <a:t>information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43759" y="2588095"/>
            <a:ext cx="137922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Esa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Teppo 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Katja</a:t>
            </a:r>
            <a:r>
              <a:rPr sz="16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Granlund  </a:t>
            </a:r>
            <a:r>
              <a:rPr sz="1600" spc="-60" dirty="0">
                <a:latin typeface="Arial" panose="020B0604020202020204"/>
                <a:cs typeface="Arial" panose="020B0604020202020204"/>
              </a:rPr>
              <a:t>Yu</a:t>
            </a:r>
            <a:r>
              <a:rPr sz="16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" panose="020B0604020202020204"/>
                <a:cs typeface="Arial" panose="020B0604020202020204"/>
              </a:rPr>
              <a:t>Li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Han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Rongxian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9482" y="2588095"/>
            <a:ext cx="2559050" cy="11245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phone : </a:t>
            </a:r>
            <a:r>
              <a:rPr sz="1600" dirty="0">
                <a:latin typeface="Arial" panose="020B0604020202020204"/>
                <a:cs typeface="Arial" panose="020B0604020202020204"/>
              </a:rPr>
              <a:t>040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900</a:t>
            </a:r>
            <a:r>
              <a:rPr sz="16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6900,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phone : </a:t>
            </a:r>
            <a:r>
              <a:rPr sz="1600" dirty="0">
                <a:latin typeface="Arial" panose="020B0604020202020204"/>
                <a:cs typeface="Arial" panose="020B0604020202020204"/>
              </a:rPr>
              <a:t>044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781</a:t>
            </a:r>
            <a:r>
              <a:rPr sz="16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9306,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phone : </a:t>
            </a:r>
            <a:r>
              <a:rPr sz="1600" dirty="0">
                <a:latin typeface="Arial" panose="020B0604020202020204"/>
                <a:cs typeface="Arial" panose="020B0604020202020204"/>
              </a:rPr>
              <a:t>044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781</a:t>
            </a:r>
            <a:r>
              <a:rPr sz="16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9303,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phone : </a:t>
            </a:r>
            <a:r>
              <a:rPr sz="1600" dirty="0">
                <a:latin typeface="Arial" panose="020B0604020202020204"/>
                <a:cs typeface="Arial" panose="020B0604020202020204"/>
              </a:rPr>
              <a:t>+86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138 </a:t>
            </a:r>
            <a:r>
              <a:rPr sz="1600" spc="-35" dirty="0">
                <a:latin typeface="Arial" panose="020B0604020202020204"/>
                <a:cs typeface="Arial" panose="020B0604020202020204"/>
              </a:rPr>
              <a:t>1136</a:t>
            </a:r>
            <a:r>
              <a:rPr sz="16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1942,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3759" y="3688543"/>
            <a:ext cx="3543935" cy="5410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Sami Österman  phone : </a:t>
            </a:r>
            <a:r>
              <a:rPr sz="1600" dirty="0">
                <a:latin typeface="Arial" panose="020B0604020202020204"/>
                <a:cs typeface="Arial" panose="020B0604020202020204"/>
              </a:rPr>
              <a:t>040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520</a:t>
            </a:r>
            <a:r>
              <a:rPr sz="1600" spc="-30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4700,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7965" algn="l"/>
              </a:tabLst>
            </a:pPr>
            <a:r>
              <a:rPr sz="1600" spc="-5" dirty="0">
                <a:latin typeface="Arial" panose="020B0604020202020204"/>
                <a:cs typeface="Arial" panose="020B0604020202020204"/>
              </a:rPr>
              <a:t>Risto</a:t>
            </a:r>
            <a:r>
              <a:rPr sz="16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Prokkola	phone : </a:t>
            </a:r>
            <a:r>
              <a:rPr sz="1600" dirty="0">
                <a:latin typeface="Arial" panose="020B0604020202020204"/>
                <a:cs typeface="Arial" panose="020B0604020202020204"/>
              </a:rPr>
              <a:t>044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422</a:t>
            </a:r>
            <a:r>
              <a:rPr sz="16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9604,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2849" y="2588095"/>
            <a:ext cx="239776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5">
              <a:lnSpc>
                <a:spcPct val="106000"/>
              </a:lnSpc>
              <a:spcBef>
                <a:spcPts val="100"/>
              </a:spcBef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1"/>
              </a:rPr>
              <a:t>esa.teppo@planora.fi </a:t>
            </a:r>
            <a:r>
              <a:rPr sz="16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k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a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t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j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a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.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g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r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a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n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l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un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d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@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p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l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a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n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o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r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a</a:t>
            </a:r>
            <a:r>
              <a:rPr sz="16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.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fi </a:t>
            </a:r>
            <a:r>
              <a:rPr sz="16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3"/>
              </a:rPr>
              <a:t>yu.li@planora.fi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6000"/>
              </a:lnSpc>
              <a:spcBef>
                <a:spcPts val="495"/>
              </a:spcBef>
            </a:pP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4"/>
              </a:rPr>
              <a:t>hanhar@163.com </a:t>
            </a:r>
            <a:r>
              <a:rPr sz="16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s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a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m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i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.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o</a:t>
            </a:r>
            <a:r>
              <a:rPr sz="16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s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t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e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r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m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a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n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@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p</a:t>
            </a:r>
            <a:r>
              <a:rPr sz="1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l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a</a:t>
            </a:r>
            <a:r>
              <a:rPr sz="1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no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r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a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.fi </a:t>
            </a:r>
            <a:r>
              <a:rPr sz="1600" spc="-5" dirty="0"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6"/>
              </a:rPr>
              <a:t>risto.prokkola@planora.fi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3302" y="4757394"/>
            <a:ext cx="11817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/>
                <a:cs typeface="Arial" panose="020B0604020202020204"/>
                <a:hlinkClick r:id="rId7"/>
              </a:rPr>
              <a:t>www.planora.fi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698" y="1012874"/>
            <a:ext cx="7062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Planoras </a:t>
            </a:r>
            <a:r>
              <a:rPr spc="-5" dirty="0"/>
              <a:t>Energy </a:t>
            </a:r>
            <a:r>
              <a:rPr dirty="0"/>
              <a:t>Concept </a:t>
            </a:r>
            <a:r>
              <a:rPr spc="-15" dirty="0"/>
              <a:t>FEM </a:t>
            </a:r>
            <a:r>
              <a:rPr spc="-5" dirty="0"/>
              <a:t>- Digital</a:t>
            </a:r>
            <a:r>
              <a:rPr spc="5" dirty="0"/>
              <a:t> </a:t>
            </a:r>
            <a:r>
              <a:rPr spc="-45" dirty="0"/>
              <a:t>Twin</a:t>
            </a:r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1297951" y="1653017"/>
            <a:ext cx="769874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Planoras Energy Concept </a:t>
            </a:r>
            <a:r>
              <a:rPr sz="18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takes care </a:t>
            </a:r>
            <a:r>
              <a:rPr sz="1800" b="1" spc="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8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every </a:t>
            </a: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object of </a:t>
            </a:r>
            <a:r>
              <a:rPr sz="18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an </a:t>
            </a: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energy  </a:t>
            </a:r>
            <a:r>
              <a:rPr sz="18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system </a:t>
            </a: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(customers, networks, different energy </a:t>
            </a:r>
            <a:r>
              <a:rPr sz="18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sources) and </a:t>
            </a: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optimizes  </a:t>
            </a:r>
            <a:r>
              <a:rPr sz="18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operation </a:t>
            </a:r>
            <a:r>
              <a:rPr sz="1800" b="1" spc="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8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800" b="1" spc="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whole </a:t>
            </a:r>
            <a:r>
              <a:rPr sz="18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system, </a:t>
            </a:r>
            <a:r>
              <a:rPr sz="18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not only a </a:t>
            </a:r>
            <a:r>
              <a:rPr sz="18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part of</a:t>
            </a:r>
            <a:r>
              <a:rPr sz="1800" b="1" spc="-10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it.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0536" y="2941319"/>
            <a:ext cx="3044951" cy="30754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32720" y="2572002"/>
            <a:ext cx="324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This </a:t>
            </a:r>
            <a:r>
              <a:rPr sz="1600" b="1" spc="-10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concept </a:t>
            </a:r>
            <a:r>
              <a:rPr sz="16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creates </a:t>
            </a:r>
            <a:r>
              <a:rPr sz="1600" b="1" spc="-10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happines</a:t>
            </a:r>
            <a:r>
              <a:rPr sz="1600" b="1" spc="50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to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8563" y="2573487"/>
            <a:ext cx="3924300" cy="310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This </a:t>
            </a:r>
            <a:r>
              <a:rPr sz="1600" b="1" spc="-10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concept</a:t>
            </a:r>
            <a:r>
              <a:rPr sz="1600" b="1" spc="30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4F80BC"/>
                </a:solidFill>
                <a:latin typeface="Arial" panose="020B0604020202020204"/>
                <a:cs typeface="Arial" panose="020B0604020202020204"/>
              </a:rPr>
              <a:t>creates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11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3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Tax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revenues for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State and</a:t>
            </a:r>
            <a:r>
              <a:rPr sz="1400" b="1" spc="-12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Areas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Profitable Operation for Energy</a:t>
            </a:r>
            <a:r>
              <a:rPr sz="1400" b="1" spc="-6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Utilities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3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Savings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in State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and </a:t>
            </a:r>
            <a:r>
              <a:rPr sz="14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Areas</a:t>
            </a:r>
            <a:r>
              <a:rPr sz="1400" b="1" spc="-12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budgets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Savings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1400" b="1" spc="-3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Investments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Savings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1400" b="1" spc="-3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Operation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Positive environmental</a:t>
            </a:r>
            <a:r>
              <a:rPr sz="1400" b="1" spc="-5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impacts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Foundation for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Smart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Energy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Utilities</a:t>
            </a:r>
            <a:r>
              <a:rPr sz="1400" b="1" spc="-15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and 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Cities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indent="-342900">
              <a:lnSpc>
                <a:spcPct val="100000"/>
              </a:lnSpc>
              <a:spcBef>
                <a:spcPts val="3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Foundation for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ICT and IoT</a:t>
            </a:r>
            <a:r>
              <a:rPr sz="1400" b="1" spc="-12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operation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54965" marR="285750" indent="-342900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400" b="1" spc="-10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Words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best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key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indicator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figures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1400" b="1" spc="-13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the  energy</a:t>
            </a:r>
            <a:r>
              <a:rPr sz="1400" b="1" spc="-25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solidFill>
                  <a:srgbClr val="1F497C"/>
                </a:solidFill>
                <a:latin typeface="Arial" panose="020B0604020202020204"/>
                <a:cs typeface="Arial" panose="020B0604020202020204"/>
              </a:rPr>
              <a:t>sector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0735" y="1000738"/>
            <a:ext cx="484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Planora Services - Digital</a:t>
            </a:r>
            <a:r>
              <a:rPr spc="-10" dirty="0"/>
              <a:t> </a:t>
            </a:r>
            <a:r>
              <a:rPr spc="-45" dirty="0"/>
              <a:t>Twin</a:t>
            </a:r>
            <a:endParaRPr spc="-45" dirty="0"/>
          </a:p>
        </p:txBody>
      </p:sp>
      <p:sp>
        <p:nvSpPr>
          <p:cNvPr id="3" name="object 3"/>
          <p:cNvSpPr/>
          <p:nvPr/>
        </p:nvSpPr>
        <p:spPr>
          <a:xfrm>
            <a:off x="1487424" y="3340608"/>
            <a:ext cx="1621535" cy="15560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50532" y="3797334"/>
            <a:ext cx="1096010" cy="6083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ts val="1450"/>
              </a:lnSpc>
              <a:spcBef>
                <a:spcPts val="345"/>
              </a:spcBef>
            </a:pPr>
            <a:r>
              <a:rPr sz="1400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manage 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whole  system</a:t>
            </a:r>
            <a:r>
              <a:rPr sz="1400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better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91256" y="3639311"/>
            <a:ext cx="292607" cy="292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5972" y="3340608"/>
            <a:ext cx="1609343" cy="1606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46090" y="3455953"/>
            <a:ext cx="1092835" cy="134429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indent="-1270" algn="ctr">
              <a:lnSpc>
                <a:spcPct val="8600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Correct  information</a:t>
            </a:r>
            <a:r>
              <a:rPr sz="14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 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right 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place and  stored and 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displayed in 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right</a:t>
            </a:r>
            <a:r>
              <a:rPr sz="1400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way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82184" y="3677411"/>
            <a:ext cx="292607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64707" y="3340608"/>
            <a:ext cx="1597151" cy="1626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912644" y="4016736"/>
            <a:ext cx="1102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Web</a:t>
            </a:r>
            <a:r>
              <a:rPr sz="1400" spc="-9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Platfrom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96911" y="3631691"/>
            <a:ext cx="292607" cy="237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76388" y="3340608"/>
            <a:ext cx="1542287" cy="1572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957791" y="3622072"/>
            <a:ext cx="984250" cy="97599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905" algn="ctr">
              <a:lnSpc>
                <a:spcPct val="8600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Real-time  data  combined</a:t>
            </a:r>
            <a:r>
              <a:rPr sz="1400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 same  service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8931" y="2015679"/>
            <a:ext cx="64763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 panose="020B0604020202020204"/>
                <a:cs typeface="Arial" panose="020B0604020202020204"/>
              </a:rPr>
              <a:t>The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solution </a:t>
            </a:r>
            <a:r>
              <a:rPr sz="3200" spc="-15" dirty="0">
                <a:latin typeface="Arial" panose="020B0604020202020204"/>
                <a:cs typeface="Arial" panose="020B0604020202020204"/>
              </a:rPr>
              <a:t>to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reach </a:t>
            </a:r>
            <a:r>
              <a:rPr sz="3200" spc="5" dirty="0">
                <a:latin typeface="Arial" panose="020B0604020202020204"/>
                <a:cs typeface="Arial" panose="020B0604020202020204"/>
              </a:rPr>
              <a:t>the </a:t>
            </a:r>
            <a:r>
              <a:rPr sz="3200" spc="-15" dirty="0">
                <a:latin typeface="Arial" panose="020B0604020202020204"/>
                <a:cs typeface="Arial" panose="020B0604020202020204"/>
              </a:rPr>
              <a:t>efficient 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figures </a:t>
            </a:r>
            <a:r>
              <a:rPr sz="3200" spc="-10" dirty="0">
                <a:latin typeface="Arial" panose="020B0604020202020204"/>
                <a:cs typeface="Arial" panose="020B0604020202020204"/>
              </a:rPr>
              <a:t>of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the Finnish Energy</a:t>
            </a:r>
            <a:r>
              <a:rPr sz="3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Sector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95983" y="5436108"/>
            <a:ext cx="8115300" cy="736600"/>
          </a:xfrm>
          <a:custGeom>
            <a:avLst/>
            <a:gdLst/>
            <a:ahLst/>
            <a:cxnLst/>
            <a:rect l="l" t="t" r="r" b="b"/>
            <a:pathLst>
              <a:path w="8115300" h="736600">
                <a:moveTo>
                  <a:pt x="7993380" y="736092"/>
                </a:moveTo>
                <a:lnTo>
                  <a:pt x="121920" y="736092"/>
                </a:lnTo>
                <a:lnTo>
                  <a:pt x="74580" y="726447"/>
                </a:lnTo>
                <a:lnTo>
                  <a:pt x="35814" y="700087"/>
                </a:lnTo>
                <a:lnTo>
                  <a:pt x="9620" y="660868"/>
                </a:lnTo>
                <a:lnTo>
                  <a:pt x="0" y="612648"/>
                </a:lnTo>
                <a:lnTo>
                  <a:pt x="0" y="123444"/>
                </a:lnTo>
                <a:lnTo>
                  <a:pt x="9620" y="75223"/>
                </a:lnTo>
                <a:lnTo>
                  <a:pt x="35814" y="36004"/>
                </a:lnTo>
                <a:lnTo>
                  <a:pt x="74580" y="9644"/>
                </a:lnTo>
                <a:lnTo>
                  <a:pt x="121920" y="0"/>
                </a:lnTo>
                <a:lnTo>
                  <a:pt x="7993380" y="0"/>
                </a:lnTo>
                <a:lnTo>
                  <a:pt x="8040719" y="9644"/>
                </a:lnTo>
                <a:lnTo>
                  <a:pt x="8079486" y="36004"/>
                </a:lnTo>
                <a:lnTo>
                  <a:pt x="8105679" y="75223"/>
                </a:lnTo>
                <a:lnTo>
                  <a:pt x="8115300" y="123444"/>
                </a:lnTo>
                <a:lnTo>
                  <a:pt x="8115300" y="612648"/>
                </a:lnTo>
                <a:lnTo>
                  <a:pt x="8105679" y="660868"/>
                </a:lnTo>
                <a:lnTo>
                  <a:pt x="8079486" y="700087"/>
                </a:lnTo>
                <a:lnTo>
                  <a:pt x="8040719" y="726447"/>
                </a:lnTo>
                <a:lnTo>
                  <a:pt x="7993380" y="736092"/>
                </a:lnTo>
                <a:close/>
              </a:path>
            </a:pathLst>
          </a:custGeom>
          <a:solidFill>
            <a:srgbClr val="DBE6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95983" y="5436108"/>
            <a:ext cx="8115300" cy="736600"/>
          </a:xfrm>
          <a:custGeom>
            <a:avLst/>
            <a:gdLst/>
            <a:ahLst/>
            <a:cxnLst/>
            <a:rect l="l" t="t" r="r" b="b"/>
            <a:pathLst>
              <a:path w="8115300" h="736600">
                <a:moveTo>
                  <a:pt x="0" y="123443"/>
                </a:moveTo>
                <a:lnTo>
                  <a:pt x="9620" y="75223"/>
                </a:lnTo>
                <a:lnTo>
                  <a:pt x="35814" y="36004"/>
                </a:lnTo>
                <a:lnTo>
                  <a:pt x="74580" y="9644"/>
                </a:lnTo>
                <a:lnTo>
                  <a:pt x="121920" y="0"/>
                </a:lnTo>
                <a:lnTo>
                  <a:pt x="7993380" y="0"/>
                </a:lnTo>
                <a:lnTo>
                  <a:pt x="8040719" y="9644"/>
                </a:lnTo>
                <a:lnTo>
                  <a:pt x="8079485" y="36004"/>
                </a:lnTo>
                <a:lnTo>
                  <a:pt x="8105679" y="75223"/>
                </a:lnTo>
                <a:lnTo>
                  <a:pt x="8115300" y="123443"/>
                </a:lnTo>
                <a:lnTo>
                  <a:pt x="8115300" y="612648"/>
                </a:lnTo>
                <a:lnTo>
                  <a:pt x="8105679" y="660868"/>
                </a:lnTo>
                <a:lnTo>
                  <a:pt x="8079485" y="700087"/>
                </a:lnTo>
                <a:lnTo>
                  <a:pt x="8040719" y="726447"/>
                </a:lnTo>
                <a:lnTo>
                  <a:pt x="7993380" y="736091"/>
                </a:lnTo>
                <a:lnTo>
                  <a:pt x="121920" y="736091"/>
                </a:lnTo>
                <a:lnTo>
                  <a:pt x="74580" y="726447"/>
                </a:lnTo>
                <a:lnTo>
                  <a:pt x="35814" y="700087"/>
                </a:lnTo>
                <a:lnTo>
                  <a:pt x="9620" y="660868"/>
                </a:lnTo>
                <a:lnTo>
                  <a:pt x="0" y="612648"/>
                </a:lnTo>
                <a:lnTo>
                  <a:pt x="0" y="12344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72264" y="5616994"/>
            <a:ext cx="7764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DIGITAL </a:t>
            </a:r>
            <a:r>
              <a:rPr sz="22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TWIN: The </a:t>
            </a:r>
            <a:r>
              <a:rPr sz="2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Foundation </a:t>
            </a:r>
            <a:r>
              <a:rPr sz="22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for </a:t>
            </a:r>
            <a:r>
              <a:rPr sz="2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operation and</a:t>
            </a:r>
            <a:r>
              <a:rPr sz="2200" b="1" spc="2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services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923" y="1012874"/>
            <a:ext cx="5024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Planoras </a:t>
            </a:r>
            <a:r>
              <a:rPr spc="-5" dirty="0"/>
              <a:t>Services - </a:t>
            </a:r>
            <a:r>
              <a:rPr dirty="0"/>
              <a:t>Digital</a:t>
            </a:r>
            <a:r>
              <a:rPr spc="-85" dirty="0"/>
              <a:t> </a:t>
            </a:r>
            <a:r>
              <a:rPr spc="-45" dirty="0"/>
              <a:t>Twin</a:t>
            </a:r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1032814" y="1657564"/>
            <a:ext cx="8700135" cy="42322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Planoras</a:t>
            </a:r>
            <a:r>
              <a:rPr sz="2800" spc="2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services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  <a:spcBef>
                <a:spcPts val="405"/>
              </a:spcBef>
              <a:tabLst>
                <a:tab pos="3130550" algn="l"/>
              </a:tabLst>
            </a:pP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-in</a:t>
            </a:r>
            <a:r>
              <a:rPr sz="2400" spc="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establishing	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Digital</a:t>
            </a:r>
            <a:r>
              <a:rPr sz="2400" spc="-4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Twin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-in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optimization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district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heating</a:t>
            </a:r>
            <a:r>
              <a:rPr sz="2400" spc="3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system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-in design of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the district heating</a:t>
            </a:r>
            <a:r>
              <a:rPr sz="2400" spc="14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system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-in design of differen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heating</a:t>
            </a:r>
            <a:r>
              <a:rPr sz="2400" spc="114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sources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-in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providing super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secure data</a:t>
            </a:r>
            <a:r>
              <a:rPr sz="2400" spc="3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transfer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-to minimize cost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operation utilizing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three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control</a:t>
            </a:r>
            <a:r>
              <a:rPr sz="2400" spc="10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points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-to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share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data between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2400" spc="1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applications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-to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share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data between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2400" spc="1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companies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-to integrate data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from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2400" spc="-4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sources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-to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create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ecosystem </a:t>
            </a:r>
            <a:r>
              <a:rPr sz="240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for </a:t>
            </a:r>
            <a:r>
              <a:rPr sz="2400" spc="-10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2400" spc="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77933B"/>
                </a:solidFill>
                <a:latin typeface="Arial" panose="020B0604020202020204"/>
                <a:cs typeface="Arial" panose="020B0604020202020204"/>
              </a:rPr>
              <a:t>services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19" y="2237232"/>
            <a:ext cx="4997195" cy="3848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3989" y="1000738"/>
            <a:ext cx="7958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Digital </a:t>
            </a:r>
            <a:r>
              <a:rPr spc="-40" dirty="0"/>
              <a:t>Twin; </a:t>
            </a:r>
            <a:r>
              <a:rPr spc="-10" dirty="0"/>
              <a:t>the </a:t>
            </a:r>
            <a:r>
              <a:rPr dirty="0"/>
              <a:t>foundation of an </a:t>
            </a:r>
            <a:r>
              <a:rPr spc="-5" dirty="0"/>
              <a:t>Energy</a:t>
            </a:r>
            <a:r>
              <a:rPr spc="75" dirty="0"/>
              <a:t> </a:t>
            </a:r>
            <a:r>
              <a:rPr dirty="0"/>
              <a:t>company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129528" y="2287524"/>
            <a:ext cx="775970" cy="3575685"/>
          </a:xfrm>
          <a:custGeom>
            <a:avLst/>
            <a:gdLst/>
            <a:ahLst/>
            <a:cxnLst/>
            <a:rect l="l" t="t" r="r" b="b"/>
            <a:pathLst>
              <a:path w="775970" h="3575685">
                <a:moveTo>
                  <a:pt x="646176" y="3575303"/>
                </a:moveTo>
                <a:lnTo>
                  <a:pt x="128016" y="3575303"/>
                </a:lnTo>
                <a:lnTo>
                  <a:pt x="78438" y="3565136"/>
                </a:lnTo>
                <a:lnTo>
                  <a:pt x="37719" y="3537394"/>
                </a:lnTo>
                <a:lnTo>
                  <a:pt x="10144" y="3496222"/>
                </a:lnTo>
                <a:lnTo>
                  <a:pt x="0" y="3445764"/>
                </a:lnTo>
                <a:lnTo>
                  <a:pt x="0" y="129540"/>
                </a:lnTo>
                <a:lnTo>
                  <a:pt x="10144" y="79081"/>
                </a:lnTo>
                <a:lnTo>
                  <a:pt x="37719" y="37909"/>
                </a:lnTo>
                <a:lnTo>
                  <a:pt x="78438" y="10167"/>
                </a:lnTo>
                <a:lnTo>
                  <a:pt x="128016" y="0"/>
                </a:lnTo>
                <a:lnTo>
                  <a:pt x="646176" y="0"/>
                </a:lnTo>
                <a:lnTo>
                  <a:pt x="696634" y="10167"/>
                </a:lnTo>
                <a:lnTo>
                  <a:pt x="737806" y="37909"/>
                </a:lnTo>
                <a:lnTo>
                  <a:pt x="765548" y="79081"/>
                </a:lnTo>
                <a:lnTo>
                  <a:pt x="775716" y="129540"/>
                </a:lnTo>
                <a:lnTo>
                  <a:pt x="775716" y="3445764"/>
                </a:lnTo>
                <a:lnTo>
                  <a:pt x="765548" y="3496222"/>
                </a:lnTo>
                <a:lnTo>
                  <a:pt x="737806" y="3537394"/>
                </a:lnTo>
                <a:lnTo>
                  <a:pt x="696634" y="3565136"/>
                </a:lnTo>
                <a:lnTo>
                  <a:pt x="646176" y="3575303"/>
                </a:lnTo>
                <a:close/>
              </a:path>
            </a:pathLst>
          </a:custGeom>
          <a:solidFill>
            <a:srgbClr val="DAE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665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467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284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086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903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705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522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324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141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943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760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562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379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181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998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800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617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419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236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038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855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657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47459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27647" y="22829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13347" y="2282951"/>
            <a:ext cx="105410" cy="17145"/>
          </a:xfrm>
          <a:custGeom>
            <a:avLst/>
            <a:gdLst/>
            <a:ahLst/>
            <a:cxnLst/>
            <a:rect l="l" t="t" r="r" b="b"/>
            <a:pathLst>
              <a:path w="105410" h="17144">
                <a:moveTo>
                  <a:pt x="105156" y="9144"/>
                </a:moveTo>
                <a:lnTo>
                  <a:pt x="94488" y="9144"/>
                </a:lnTo>
                <a:lnTo>
                  <a:pt x="94488" y="0"/>
                </a:lnTo>
                <a:lnTo>
                  <a:pt x="105156" y="0"/>
                </a:lnTo>
                <a:lnTo>
                  <a:pt x="105156" y="9144"/>
                </a:lnTo>
                <a:close/>
              </a:path>
              <a:path w="105410" h="17144">
                <a:moveTo>
                  <a:pt x="85344" y="9144"/>
                </a:moveTo>
                <a:lnTo>
                  <a:pt x="76200" y="9144"/>
                </a:lnTo>
                <a:lnTo>
                  <a:pt x="76200" y="0"/>
                </a:lnTo>
                <a:lnTo>
                  <a:pt x="85344" y="0"/>
                </a:lnTo>
                <a:lnTo>
                  <a:pt x="85344" y="9144"/>
                </a:lnTo>
                <a:close/>
              </a:path>
              <a:path w="105410" h="17144">
                <a:moveTo>
                  <a:pt x="67056" y="9144"/>
                </a:moveTo>
                <a:lnTo>
                  <a:pt x="56388" y="9144"/>
                </a:lnTo>
                <a:lnTo>
                  <a:pt x="56388" y="0"/>
                </a:lnTo>
                <a:lnTo>
                  <a:pt x="67056" y="0"/>
                </a:lnTo>
                <a:lnTo>
                  <a:pt x="67056" y="9144"/>
                </a:lnTo>
                <a:close/>
              </a:path>
              <a:path w="105410" h="17144">
                <a:moveTo>
                  <a:pt x="47244" y="9144"/>
                </a:moveTo>
                <a:lnTo>
                  <a:pt x="38100" y="9144"/>
                </a:lnTo>
                <a:lnTo>
                  <a:pt x="38100" y="0"/>
                </a:lnTo>
                <a:lnTo>
                  <a:pt x="47244" y="0"/>
                </a:lnTo>
                <a:lnTo>
                  <a:pt x="47244" y="9144"/>
                </a:lnTo>
                <a:close/>
              </a:path>
              <a:path w="105410" h="17144">
                <a:moveTo>
                  <a:pt x="19812" y="12192"/>
                </a:moveTo>
                <a:lnTo>
                  <a:pt x="18288" y="3048"/>
                </a:lnTo>
                <a:lnTo>
                  <a:pt x="27432" y="1524"/>
                </a:lnTo>
                <a:lnTo>
                  <a:pt x="28956" y="10668"/>
                </a:lnTo>
                <a:lnTo>
                  <a:pt x="19812" y="12192"/>
                </a:lnTo>
                <a:close/>
              </a:path>
              <a:path w="105410" h="17144">
                <a:moveTo>
                  <a:pt x="3048" y="16764"/>
                </a:moveTo>
                <a:lnTo>
                  <a:pt x="0" y="7620"/>
                </a:lnTo>
                <a:lnTo>
                  <a:pt x="9144" y="4572"/>
                </a:lnTo>
                <a:lnTo>
                  <a:pt x="10668" y="13716"/>
                </a:lnTo>
                <a:lnTo>
                  <a:pt x="7620" y="15240"/>
                </a:lnTo>
                <a:lnTo>
                  <a:pt x="3048" y="1676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32576" y="2295144"/>
            <a:ext cx="74930" cy="81280"/>
          </a:xfrm>
          <a:custGeom>
            <a:avLst/>
            <a:gdLst/>
            <a:ahLst/>
            <a:cxnLst/>
            <a:rect l="l" t="t" r="r" b="b"/>
            <a:pathLst>
              <a:path w="74929" h="81280">
                <a:moveTo>
                  <a:pt x="67056" y="12192"/>
                </a:moveTo>
                <a:lnTo>
                  <a:pt x="62484" y="3048"/>
                </a:lnTo>
                <a:lnTo>
                  <a:pt x="70104" y="0"/>
                </a:lnTo>
                <a:lnTo>
                  <a:pt x="74676" y="7620"/>
                </a:lnTo>
                <a:lnTo>
                  <a:pt x="67056" y="12192"/>
                </a:lnTo>
                <a:close/>
              </a:path>
              <a:path w="74929" h="81280">
                <a:moveTo>
                  <a:pt x="51816" y="21336"/>
                </a:moveTo>
                <a:lnTo>
                  <a:pt x="45720" y="13716"/>
                </a:lnTo>
                <a:lnTo>
                  <a:pt x="50292" y="10668"/>
                </a:lnTo>
                <a:lnTo>
                  <a:pt x="53340" y="9144"/>
                </a:lnTo>
                <a:lnTo>
                  <a:pt x="57912" y="16764"/>
                </a:lnTo>
                <a:lnTo>
                  <a:pt x="56388" y="18288"/>
                </a:lnTo>
                <a:lnTo>
                  <a:pt x="51816" y="21336"/>
                </a:lnTo>
                <a:close/>
              </a:path>
              <a:path w="74929" h="81280">
                <a:moveTo>
                  <a:pt x="38100" y="33528"/>
                </a:moveTo>
                <a:lnTo>
                  <a:pt x="30480" y="27432"/>
                </a:lnTo>
                <a:lnTo>
                  <a:pt x="38100" y="21336"/>
                </a:lnTo>
                <a:lnTo>
                  <a:pt x="44196" y="27432"/>
                </a:lnTo>
                <a:lnTo>
                  <a:pt x="38100" y="33528"/>
                </a:lnTo>
                <a:close/>
              </a:path>
              <a:path w="74929" h="81280">
                <a:moveTo>
                  <a:pt x="25908" y="48768"/>
                </a:moveTo>
                <a:lnTo>
                  <a:pt x="18288" y="42672"/>
                </a:lnTo>
                <a:lnTo>
                  <a:pt x="22860" y="36576"/>
                </a:lnTo>
                <a:lnTo>
                  <a:pt x="24384" y="35052"/>
                </a:lnTo>
                <a:lnTo>
                  <a:pt x="30480" y="41148"/>
                </a:lnTo>
                <a:lnTo>
                  <a:pt x="28956" y="42672"/>
                </a:lnTo>
                <a:lnTo>
                  <a:pt x="25908" y="48768"/>
                </a:lnTo>
                <a:close/>
              </a:path>
              <a:path w="74929" h="81280">
                <a:moveTo>
                  <a:pt x="15240" y="64008"/>
                </a:moveTo>
                <a:lnTo>
                  <a:pt x="7620" y="59436"/>
                </a:lnTo>
                <a:lnTo>
                  <a:pt x="7620" y="57912"/>
                </a:lnTo>
                <a:lnTo>
                  <a:pt x="12192" y="50292"/>
                </a:lnTo>
                <a:lnTo>
                  <a:pt x="19812" y="54864"/>
                </a:lnTo>
                <a:lnTo>
                  <a:pt x="16764" y="62484"/>
                </a:lnTo>
                <a:lnTo>
                  <a:pt x="15240" y="64008"/>
                </a:lnTo>
                <a:close/>
              </a:path>
              <a:path w="74929" h="81280">
                <a:moveTo>
                  <a:pt x="7620" y="80772"/>
                </a:moveTo>
                <a:lnTo>
                  <a:pt x="0" y="77724"/>
                </a:lnTo>
                <a:lnTo>
                  <a:pt x="1524" y="68580"/>
                </a:lnTo>
                <a:lnTo>
                  <a:pt x="3048" y="67056"/>
                </a:lnTo>
                <a:lnTo>
                  <a:pt x="12192" y="71628"/>
                </a:lnTo>
                <a:lnTo>
                  <a:pt x="10668" y="73152"/>
                </a:lnTo>
                <a:lnTo>
                  <a:pt x="7620" y="8077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23431" y="2382011"/>
            <a:ext cx="15240" cy="105410"/>
          </a:xfrm>
          <a:custGeom>
            <a:avLst/>
            <a:gdLst/>
            <a:ahLst/>
            <a:cxnLst/>
            <a:rect l="l" t="t" r="r" b="b"/>
            <a:pathLst>
              <a:path w="15239" h="105410">
                <a:moveTo>
                  <a:pt x="12192" y="10668"/>
                </a:moveTo>
                <a:lnTo>
                  <a:pt x="3048" y="9144"/>
                </a:lnTo>
                <a:lnTo>
                  <a:pt x="3048" y="7620"/>
                </a:lnTo>
                <a:lnTo>
                  <a:pt x="6096" y="0"/>
                </a:lnTo>
                <a:lnTo>
                  <a:pt x="15240" y="1524"/>
                </a:lnTo>
                <a:lnTo>
                  <a:pt x="12192" y="9144"/>
                </a:lnTo>
                <a:lnTo>
                  <a:pt x="12192" y="10668"/>
                </a:lnTo>
                <a:close/>
              </a:path>
              <a:path w="15239" h="105410">
                <a:moveTo>
                  <a:pt x="10668" y="28956"/>
                </a:moveTo>
                <a:lnTo>
                  <a:pt x="1524" y="28956"/>
                </a:lnTo>
                <a:lnTo>
                  <a:pt x="1524" y="18288"/>
                </a:lnTo>
                <a:lnTo>
                  <a:pt x="10668" y="19812"/>
                </a:lnTo>
                <a:lnTo>
                  <a:pt x="10668" y="28956"/>
                </a:lnTo>
                <a:close/>
              </a:path>
              <a:path w="15239" h="105410">
                <a:moveTo>
                  <a:pt x="10668" y="48768"/>
                </a:moveTo>
                <a:lnTo>
                  <a:pt x="0" y="48768"/>
                </a:lnTo>
                <a:lnTo>
                  <a:pt x="0" y="38100"/>
                </a:lnTo>
                <a:lnTo>
                  <a:pt x="10668" y="38100"/>
                </a:lnTo>
                <a:lnTo>
                  <a:pt x="10668" y="48768"/>
                </a:lnTo>
                <a:close/>
              </a:path>
              <a:path w="15239" h="105410">
                <a:moveTo>
                  <a:pt x="10668" y="67056"/>
                </a:moveTo>
                <a:lnTo>
                  <a:pt x="0" y="67056"/>
                </a:lnTo>
                <a:lnTo>
                  <a:pt x="0" y="57912"/>
                </a:lnTo>
                <a:lnTo>
                  <a:pt x="10668" y="57912"/>
                </a:lnTo>
                <a:lnTo>
                  <a:pt x="10668" y="67056"/>
                </a:lnTo>
                <a:close/>
              </a:path>
              <a:path w="15239" h="105410">
                <a:moveTo>
                  <a:pt x="10668" y="86868"/>
                </a:moveTo>
                <a:lnTo>
                  <a:pt x="0" y="86868"/>
                </a:lnTo>
                <a:lnTo>
                  <a:pt x="0" y="76200"/>
                </a:lnTo>
                <a:lnTo>
                  <a:pt x="10668" y="76200"/>
                </a:lnTo>
                <a:lnTo>
                  <a:pt x="10668" y="86868"/>
                </a:lnTo>
                <a:close/>
              </a:path>
              <a:path w="15239" h="105410">
                <a:moveTo>
                  <a:pt x="10668" y="105156"/>
                </a:moveTo>
                <a:lnTo>
                  <a:pt x="0" y="105156"/>
                </a:lnTo>
                <a:lnTo>
                  <a:pt x="0" y="96012"/>
                </a:lnTo>
                <a:lnTo>
                  <a:pt x="10668" y="96012"/>
                </a:lnTo>
                <a:lnTo>
                  <a:pt x="10668" y="105156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23432" y="24963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23432" y="25161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23432" y="25344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123432" y="25542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23432" y="25725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23432" y="25923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23432" y="26106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23432" y="26304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23432" y="26487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23432" y="26685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23432" y="26868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123432" y="27066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123432" y="27249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123432" y="27447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23432" y="27630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23432" y="27828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23432" y="28011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123432" y="28209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123432" y="28392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23432" y="28590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23432" y="28773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123432" y="28971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123432" y="29154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123432" y="29352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123432" y="29535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123432" y="29733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123432" y="29916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23432" y="30114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123432" y="30297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123432" y="30495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123432" y="30678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123432" y="30876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123432" y="31059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123432" y="31257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123432" y="31440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123432" y="31638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123432" y="31821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123432" y="32019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123432" y="3221736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123432" y="32400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123432" y="3259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123432" y="32781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123432" y="3297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123432" y="33162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123432" y="3336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123432" y="33543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23432" y="33741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123432" y="33924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23432" y="34122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123432" y="34305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123432" y="34503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123432" y="34686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123432" y="34884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123432" y="35067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123432" y="35265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123432" y="35448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123432" y="35646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123432" y="35829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123432" y="36027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123432" y="36210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123432" y="3640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123432" y="36591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123432" y="3678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123432" y="36972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3"/>
                </a:moveTo>
                <a:lnTo>
                  <a:pt x="0" y="9143"/>
                </a:lnTo>
                <a:lnTo>
                  <a:pt x="0" y="0"/>
                </a:lnTo>
                <a:lnTo>
                  <a:pt x="10668" y="0"/>
                </a:lnTo>
                <a:lnTo>
                  <a:pt x="10668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123432" y="3717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123432" y="37353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3"/>
                </a:moveTo>
                <a:lnTo>
                  <a:pt x="0" y="9143"/>
                </a:lnTo>
                <a:lnTo>
                  <a:pt x="0" y="0"/>
                </a:lnTo>
                <a:lnTo>
                  <a:pt x="10668" y="0"/>
                </a:lnTo>
                <a:lnTo>
                  <a:pt x="10668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123432" y="37551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123432" y="37734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3"/>
                </a:moveTo>
                <a:lnTo>
                  <a:pt x="0" y="9143"/>
                </a:lnTo>
                <a:lnTo>
                  <a:pt x="0" y="0"/>
                </a:lnTo>
                <a:lnTo>
                  <a:pt x="10668" y="0"/>
                </a:lnTo>
                <a:lnTo>
                  <a:pt x="10668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123432" y="37932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123432" y="38115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123432" y="38313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123432" y="38496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123432" y="38694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123432" y="38877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23432" y="39075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123432" y="39258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23432" y="39456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23432" y="39639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123432" y="39837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23432" y="40020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23432" y="4021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123432" y="40401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123432" y="4059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123432" y="40782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123432" y="4098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123432" y="41163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23432" y="41361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123432" y="41544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123432" y="41742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123432" y="41925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123432" y="42123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123432" y="42306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123432" y="42504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23432" y="42687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123432" y="42885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123432" y="43068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123432" y="43266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123432" y="43449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23432" y="43647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123432" y="43830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123432" y="4402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23432" y="44211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123432" y="4440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123432" y="44592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123432" y="4479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123432" y="44973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123432" y="45171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123432" y="45354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123432" y="45552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123432" y="45735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123432" y="45933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123432" y="46116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123432" y="46314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123432" y="46497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123432" y="46695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123432" y="46878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123432" y="47076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123432" y="47259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123432" y="47457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3"/>
                </a:moveTo>
                <a:lnTo>
                  <a:pt x="0" y="9143"/>
                </a:lnTo>
                <a:lnTo>
                  <a:pt x="0" y="0"/>
                </a:lnTo>
                <a:lnTo>
                  <a:pt x="10668" y="0"/>
                </a:lnTo>
                <a:lnTo>
                  <a:pt x="10668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123432" y="47640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123432" y="4783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3"/>
                </a:moveTo>
                <a:lnTo>
                  <a:pt x="0" y="9143"/>
                </a:lnTo>
                <a:lnTo>
                  <a:pt x="0" y="0"/>
                </a:lnTo>
                <a:lnTo>
                  <a:pt x="10668" y="0"/>
                </a:lnTo>
                <a:lnTo>
                  <a:pt x="10668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123432" y="48021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123432" y="4821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3"/>
                </a:moveTo>
                <a:lnTo>
                  <a:pt x="0" y="9143"/>
                </a:lnTo>
                <a:lnTo>
                  <a:pt x="0" y="0"/>
                </a:lnTo>
                <a:lnTo>
                  <a:pt x="10668" y="0"/>
                </a:lnTo>
                <a:lnTo>
                  <a:pt x="10668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123432" y="48402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123432" y="4860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123432" y="48783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123432" y="48981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123432" y="49164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123432" y="49362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123432" y="49545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123432" y="49743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123432" y="49926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123432" y="50124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123432" y="50307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123432" y="50505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123432" y="50688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123432" y="50886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23432" y="51069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123432" y="51267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123432" y="51450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123432" y="5164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123432" y="51831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123432" y="5202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123432" y="52212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123432" y="5241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123432" y="52593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6123432" y="52791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123432" y="52974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123432" y="53172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123432" y="53355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123432" y="53553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123432" y="53736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6123432" y="53934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6123432" y="54117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123432" y="54315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123432" y="54498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123432" y="54696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123432" y="54879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123432" y="55077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123432" y="55260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123432" y="55458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123432" y="55641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123432" y="55839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123432" y="56022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668" y="10668"/>
                </a:moveTo>
                <a:lnTo>
                  <a:pt x="0" y="10668"/>
                </a:lnTo>
                <a:lnTo>
                  <a:pt x="0" y="0"/>
                </a:lnTo>
                <a:lnTo>
                  <a:pt x="10668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123432" y="562203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123432" y="5641848"/>
            <a:ext cx="82550" cy="212090"/>
          </a:xfrm>
          <a:custGeom>
            <a:avLst/>
            <a:gdLst/>
            <a:ahLst/>
            <a:cxnLst/>
            <a:rect l="l" t="t" r="r" b="b"/>
            <a:pathLst>
              <a:path w="82550" h="212089">
                <a:moveTo>
                  <a:pt x="10668" y="9144"/>
                </a:moveTo>
                <a:lnTo>
                  <a:pt x="0" y="9144"/>
                </a:lnTo>
                <a:lnTo>
                  <a:pt x="0" y="0"/>
                </a:lnTo>
                <a:lnTo>
                  <a:pt x="10668" y="0"/>
                </a:lnTo>
                <a:lnTo>
                  <a:pt x="10668" y="9144"/>
                </a:lnTo>
                <a:close/>
              </a:path>
              <a:path w="82550" h="212089">
                <a:moveTo>
                  <a:pt x="10668" y="27432"/>
                </a:moveTo>
                <a:lnTo>
                  <a:pt x="0" y="27432"/>
                </a:lnTo>
                <a:lnTo>
                  <a:pt x="0" y="18288"/>
                </a:lnTo>
                <a:lnTo>
                  <a:pt x="10668" y="18288"/>
                </a:lnTo>
                <a:lnTo>
                  <a:pt x="10668" y="27432"/>
                </a:lnTo>
                <a:close/>
              </a:path>
              <a:path w="82550" h="212089">
                <a:moveTo>
                  <a:pt x="10668" y="47244"/>
                </a:moveTo>
                <a:lnTo>
                  <a:pt x="0" y="47244"/>
                </a:lnTo>
                <a:lnTo>
                  <a:pt x="0" y="38100"/>
                </a:lnTo>
                <a:lnTo>
                  <a:pt x="10668" y="38100"/>
                </a:lnTo>
                <a:lnTo>
                  <a:pt x="10668" y="47244"/>
                </a:lnTo>
                <a:close/>
              </a:path>
              <a:path w="82550" h="212089">
                <a:moveTo>
                  <a:pt x="10668" y="65532"/>
                </a:moveTo>
                <a:lnTo>
                  <a:pt x="0" y="65532"/>
                </a:lnTo>
                <a:lnTo>
                  <a:pt x="0" y="56388"/>
                </a:lnTo>
                <a:lnTo>
                  <a:pt x="10668" y="56388"/>
                </a:lnTo>
                <a:lnTo>
                  <a:pt x="10668" y="65532"/>
                </a:lnTo>
                <a:close/>
              </a:path>
              <a:path w="82550" h="212089">
                <a:moveTo>
                  <a:pt x="10668" y="85344"/>
                </a:moveTo>
                <a:lnTo>
                  <a:pt x="0" y="85344"/>
                </a:lnTo>
                <a:lnTo>
                  <a:pt x="0" y="76200"/>
                </a:lnTo>
                <a:lnTo>
                  <a:pt x="10668" y="76200"/>
                </a:lnTo>
                <a:lnTo>
                  <a:pt x="10668" y="85344"/>
                </a:lnTo>
                <a:close/>
              </a:path>
              <a:path w="82550" h="212089">
                <a:moveTo>
                  <a:pt x="10668" y="103632"/>
                </a:moveTo>
                <a:lnTo>
                  <a:pt x="1524" y="103632"/>
                </a:lnTo>
                <a:lnTo>
                  <a:pt x="1524" y="94488"/>
                </a:lnTo>
                <a:lnTo>
                  <a:pt x="10668" y="94488"/>
                </a:lnTo>
                <a:lnTo>
                  <a:pt x="10668" y="103632"/>
                </a:lnTo>
                <a:close/>
              </a:path>
              <a:path w="82550" h="212089">
                <a:moveTo>
                  <a:pt x="4572" y="123444"/>
                </a:moveTo>
                <a:lnTo>
                  <a:pt x="3048" y="117348"/>
                </a:lnTo>
                <a:lnTo>
                  <a:pt x="3048" y="114300"/>
                </a:lnTo>
                <a:lnTo>
                  <a:pt x="12192" y="112776"/>
                </a:lnTo>
                <a:lnTo>
                  <a:pt x="12192" y="115824"/>
                </a:lnTo>
                <a:lnTo>
                  <a:pt x="13716" y="121920"/>
                </a:lnTo>
                <a:lnTo>
                  <a:pt x="4572" y="123444"/>
                </a:lnTo>
                <a:close/>
              </a:path>
              <a:path w="82550" h="212089">
                <a:moveTo>
                  <a:pt x="10668" y="143256"/>
                </a:moveTo>
                <a:lnTo>
                  <a:pt x="7620" y="134112"/>
                </a:lnTo>
                <a:lnTo>
                  <a:pt x="16764" y="129540"/>
                </a:lnTo>
                <a:lnTo>
                  <a:pt x="19812" y="138684"/>
                </a:lnTo>
                <a:lnTo>
                  <a:pt x="10668" y="143256"/>
                </a:lnTo>
                <a:close/>
              </a:path>
              <a:path w="82550" h="212089">
                <a:moveTo>
                  <a:pt x="19812" y="160019"/>
                </a:moveTo>
                <a:lnTo>
                  <a:pt x="16764" y="155448"/>
                </a:lnTo>
                <a:lnTo>
                  <a:pt x="15240" y="150876"/>
                </a:lnTo>
                <a:lnTo>
                  <a:pt x="24384" y="147828"/>
                </a:lnTo>
                <a:lnTo>
                  <a:pt x="25908" y="150876"/>
                </a:lnTo>
                <a:lnTo>
                  <a:pt x="28956" y="155448"/>
                </a:lnTo>
                <a:lnTo>
                  <a:pt x="19812" y="160019"/>
                </a:lnTo>
                <a:close/>
              </a:path>
              <a:path w="82550" h="212089">
                <a:moveTo>
                  <a:pt x="32004" y="176783"/>
                </a:moveTo>
                <a:lnTo>
                  <a:pt x="30480" y="176783"/>
                </a:lnTo>
                <a:lnTo>
                  <a:pt x="25908" y="169164"/>
                </a:lnTo>
                <a:lnTo>
                  <a:pt x="33528" y="163068"/>
                </a:lnTo>
                <a:lnTo>
                  <a:pt x="38100" y="170688"/>
                </a:lnTo>
                <a:lnTo>
                  <a:pt x="32004" y="176783"/>
                </a:lnTo>
                <a:close/>
              </a:path>
              <a:path w="82550" h="212089">
                <a:moveTo>
                  <a:pt x="45720" y="190500"/>
                </a:moveTo>
                <a:lnTo>
                  <a:pt x="39624" y="185928"/>
                </a:lnTo>
                <a:lnTo>
                  <a:pt x="38100" y="182880"/>
                </a:lnTo>
                <a:lnTo>
                  <a:pt x="45720" y="176783"/>
                </a:lnTo>
                <a:lnTo>
                  <a:pt x="47244" y="179831"/>
                </a:lnTo>
                <a:lnTo>
                  <a:pt x="51816" y="182880"/>
                </a:lnTo>
                <a:lnTo>
                  <a:pt x="45720" y="190500"/>
                </a:lnTo>
                <a:close/>
              </a:path>
              <a:path w="82550" h="212089">
                <a:moveTo>
                  <a:pt x="60960" y="202692"/>
                </a:moveTo>
                <a:lnTo>
                  <a:pt x="59436" y="202692"/>
                </a:lnTo>
                <a:lnTo>
                  <a:pt x="53340" y="196595"/>
                </a:lnTo>
                <a:lnTo>
                  <a:pt x="57912" y="188976"/>
                </a:lnTo>
                <a:lnTo>
                  <a:pt x="65532" y="195072"/>
                </a:lnTo>
                <a:lnTo>
                  <a:pt x="60960" y="202692"/>
                </a:lnTo>
                <a:close/>
              </a:path>
              <a:path w="82550" h="212089">
                <a:moveTo>
                  <a:pt x="77724" y="211836"/>
                </a:moveTo>
                <a:lnTo>
                  <a:pt x="70104" y="208788"/>
                </a:lnTo>
                <a:lnTo>
                  <a:pt x="68580" y="207264"/>
                </a:lnTo>
                <a:lnTo>
                  <a:pt x="74676" y="199643"/>
                </a:lnTo>
                <a:lnTo>
                  <a:pt x="76200" y="201168"/>
                </a:lnTo>
                <a:lnTo>
                  <a:pt x="82296" y="204216"/>
                </a:lnTo>
                <a:lnTo>
                  <a:pt x="77724" y="211836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210300" y="5849112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4">
                <a:moveTo>
                  <a:pt x="9144" y="12192"/>
                </a:moveTo>
                <a:lnTo>
                  <a:pt x="7620" y="12192"/>
                </a:lnTo>
                <a:lnTo>
                  <a:pt x="0" y="9144"/>
                </a:lnTo>
                <a:lnTo>
                  <a:pt x="3048" y="0"/>
                </a:lnTo>
                <a:lnTo>
                  <a:pt x="10668" y="3048"/>
                </a:lnTo>
                <a:lnTo>
                  <a:pt x="12192" y="3048"/>
                </a:lnTo>
                <a:lnTo>
                  <a:pt x="9144" y="12192"/>
                </a:lnTo>
                <a:close/>
              </a:path>
              <a:path w="105410" h="18414">
                <a:moveTo>
                  <a:pt x="28956" y="16764"/>
                </a:moveTo>
                <a:lnTo>
                  <a:pt x="21336" y="15240"/>
                </a:lnTo>
                <a:lnTo>
                  <a:pt x="18288" y="15240"/>
                </a:lnTo>
                <a:lnTo>
                  <a:pt x="21336" y="6096"/>
                </a:lnTo>
                <a:lnTo>
                  <a:pt x="22860" y="6096"/>
                </a:lnTo>
                <a:lnTo>
                  <a:pt x="30480" y="7620"/>
                </a:lnTo>
                <a:lnTo>
                  <a:pt x="28956" y="16764"/>
                </a:lnTo>
                <a:close/>
              </a:path>
              <a:path w="105410" h="18414">
                <a:moveTo>
                  <a:pt x="48768" y="18288"/>
                </a:moveTo>
                <a:lnTo>
                  <a:pt x="47244" y="18288"/>
                </a:lnTo>
                <a:lnTo>
                  <a:pt x="38100" y="16764"/>
                </a:lnTo>
                <a:lnTo>
                  <a:pt x="39624" y="7620"/>
                </a:lnTo>
                <a:lnTo>
                  <a:pt x="48768" y="7620"/>
                </a:lnTo>
                <a:lnTo>
                  <a:pt x="48768" y="18288"/>
                </a:lnTo>
                <a:close/>
              </a:path>
              <a:path w="105410" h="18414">
                <a:moveTo>
                  <a:pt x="67056" y="18288"/>
                </a:moveTo>
                <a:lnTo>
                  <a:pt x="57912" y="18288"/>
                </a:lnTo>
                <a:lnTo>
                  <a:pt x="57912" y="7620"/>
                </a:lnTo>
                <a:lnTo>
                  <a:pt x="67056" y="7620"/>
                </a:lnTo>
                <a:lnTo>
                  <a:pt x="67056" y="18288"/>
                </a:lnTo>
                <a:close/>
              </a:path>
              <a:path w="105410" h="18414">
                <a:moveTo>
                  <a:pt x="86868" y="18288"/>
                </a:moveTo>
                <a:lnTo>
                  <a:pt x="77724" y="18288"/>
                </a:lnTo>
                <a:lnTo>
                  <a:pt x="77724" y="7620"/>
                </a:lnTo>
                <a:lnTo>
                  <a:pt x="86868" y="7620"/>
                </a:lnTo>
                <a:lnTo>
                  <a:pt x="86868" y="18288"/>
                </a:lnTo>
                <a:close/>
              </a:path>
              <a:path w="105410" h="18414">
                <a:moveTo>
                  <a:pt x="105156" y="18288"/>
                </a:moveTo>
                <a:lnTo>
                  <a:pt x="96012" y="18288"/>
                </a:lnTo>
                <a:lnTo>
                  <a:pt x="96012" y="7620"/>
                </a:lnTo>
                <a:lnTo>
                  <a:pt x="105156" y="7620"/>
                </a:lnTo>
                <a:lnTo>
                  <a:pt x="105156" y="1828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3261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3444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3642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3825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4023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4206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4404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4587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4785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4968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5166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65349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65547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65730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5928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6111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6309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6492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6690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6873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67071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67254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6745223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6763511" y="58567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6781800" y="5812535"/>
            <a:ext cx="96520" cy="53340"/>
          </a:xfrm>
          <a:custGeom>
            <a:avLst/>
            <a:gdLst/>
            <a:ahLst/>
            <a:cxnLst/>
            <a:rect l="l" t="t" r="r" b="b"/>
            <a:pathLst>
              <a:path w="96520" h="53339">
                <a:moveTo>
                  <a:pt x="10668" y="53340"/>
                </a:moveTo>
                <a:lnTo>
                  <a:pt x="1524" y="53340"/>
                </a:lnTo>
                <a:lnTo>
                  <a:pt x="0" y="44196"/>
                </a:lnTo>
                <a:lnTo>
                  <a:pt x="9144" y="44196"/>
                </a:lnTo>
                <a:lnTo>
                  <a:pt x="10668" y="53340"/>
                </a:lnTo>
                <a:close/>
              </a:path>
              <a:path w="96520" h="53339">
                <a:moveTo>
                  <a:pt x="21336" y="51816"/>
                </a:moveTo>
                <a:lnTo>
                  <a:pt x="18288" y="42672"/>
                </a:lnTo>
                <a:lnTo>
                  <a:pt x="27432" y="39624"/>
                </a:lnTo>
                <a:lnTo>
                  <a:pt x="30480" y="48768"/>
                </a:lnTo>
                <a:lnTo>
                  <a:pt x="21336" y="51816"/>
                </a:lnTo>
                <a:close/>
              </a:path>
              <a:path w="96520" h="53339">
                <a:moveTo>
                  <a:pt x="39624" y="45720"/>
                </a:moveTo>
                <a:lnTo>
                  <a:pt x="36576" y="36576"/>
                </a:lnTo>
                <a:lnTo>
                  <a:pt x="42672" y="35052"/>
                </a:lnTo>
                <a:lnTo>
                  <a:pt x="44196" y="33528"/>
                </a:lnTo>
                <a:lnTo>
                  <a:pt x="48768" y="42672"/>
                </a:lnTo>
                <a:lnTo>
                  <a:pt x="45720" y="44196"/>
                </a:lnTo>
                <a:lnTo>
                  <a:pt x="39624" y="45720"/>
                </a:lnTo>
                <a:close/>
              </a:path>
              <a:path w="96520" h="53339">
                <a:moveTo>
                  <a:pt x="57912" y="38100"/>
                </a:moveTo>
                <a:lnTo>
                  <a:pt x="53340" y="30480"/>
                </a:lnTo>
                <a:lnTo>
                  <a:pt x="60960" y="24384"/>
                </a:lnTo>
                <a:lnTo>
                  <a:pt x="65532" y="33528"/>
                </a:lnTo>
                <a:lnTo>
                  <a:pt x="57912" y="38100"/>
                </a:lnTo>
                <a:close/>
              </a:path>
              <a:path w="96520" h="53339">
                <a:moveTo>
                  <a:pt x="89916" y="13716"/>
                </a:moveTo>
                <a:lnTo>
                  <a:pt x="82296" y="7620"/>
                </a:lnTo>
                <a:lnTo>
                  <a:pt x="88392" y="0"/>
                </a:lnTo>
                <a:lnTo>
                  <a:pt x="96012" y="7620"/>
                </a:lnTo>
                <a:lnTo>
                  <a:pt x="89916" y="13716"/>
                </a:lnTo>
                <a:close/>
              </a:path>
              <a:path w="96520" h="53339">
                <a:moveTo>
                  <a:pt x="74676" y="27432"/>
                </a:moveTo>
                <a:lnTo>
                  <a:pt x="68580" y="19812"/>
                </a:lnTo>
                <a:lnTo>
                  <a:pt x="73152" y="16764"/>
                </a:lnTo>
                <a:lnTo>
                  <a:pt x="76200" y="13716"/>
                </a:lnTo>
                <a:lnTo>
                  <a:pt x="82296" y="21336"/>
                </a:lnTo>
                <a:lnTo>
                  <a:pt x="79248" y="24384"/>
                </a:lnTo>
                <a:lnTo>
                  <a:pt x="74676" y="27432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876288" y="5708903"/>
            <a:ext cx="33655" cy="104139"/>
          </a:xfrm>
          <a:custGeom>
            <a:avLst/>
            <a:gdLst/>
            <a:ahLst/>
            <a:cxnLst/>
            <a:rect l="l" t="t" r="r" b="b"/>
            <a:pathLst>
              <a:path w="33654" h="104139">
                <a:moveTo>
                  <a:pt x="7620" y="103632"/>
                </a:moveTo>
                <a:lnTo>
                  <a:pt x="0" y="97536"/>
                </a:lnTo>
                <a:lnTo>
                  <a:pt x="3048" y="92964"/>
                </a:lnTo>
                <a:lnTo>
                  <a:pt x="4572" y="89916"/>
                </a:lnTo>
                <a:lnTo>
                  <a:pt x="13716" y="94488"/>
                </a:lnTo>
                <a:lnTo>
                  <a:pt x="7620" y="103632"/>
                </a:lnTo>
                <a:close/>
              </a:path>
              <a:path w="33654" h="104139">
                <a:moveTo>
                  <a:pt x="18288" y="85344"/>
                </a:moveTo>
                <a:lnTo>
                  <a:pt x="9144" y="82296"/>
                </a:lnTo>
                <a:lnTo>
                  <a:pt x="13716" y="73152"/>
                </a:lnTo>
                <a:lnTo>
                  <a:pt x="22860" y="77724"/>
                </a:lnTo>
                <a:lnTo>
                  <a:pt x="18288" y="85344"/>
                </a:lnTo>
                <a:close/>
              </a:path>
              <a:path w="33654" h="104139">
                <a:moveTo>
                  <a:pt x="25908" y="68580"/>
                </a:moveTo>
                <a:lnTo>
                  <a:pt x="16764" y="65532"/>
                </a:lnTo>
                <a:lnTo>
                  <a:pt x="19812" y="56388"/>
                </a:lnTo>
                <a:lnTo>
                  <a:pt x="28956" y="57912"/>
                </a:lnTo>
                <a:lnTo>
                  <a:pt x="27432" y="64008"/>
                </a:lnTo>
                <a:lnTo>
                  <a:pt x="25908" y="68580"/>
                </a:lnTo>
                <a:close/>
              </a:path>
              <a:path w="33654" h="104139">
                <a:moveTo>
                  <a:pt x="30480" y="48768"/>
                </a:moveTo>
                <a:lnTo>
                  <a:pt x="21336" y="47244"/>
                </a:lnTo>
                <a:lnTo>
                  <a:pt x="22860" y="38100"/>
                </a:lnTo>
                <a:lnTo>
                  <a:pt x="32004" y="39624"/>
                </a:lnTo>
                <a:lnTo>
                  <a:pt x="30480" y="48768"/>
                </a:lnTo>
                <a:close/>
              </a:path>
              <a:path w="33654" h="104139">
                <a:moveTo>
                  <a:pt x="33528" y="28956"/>
                </a:moveTo>
                <a:lnTo>
                  <a:pt x="22860" y="28956"/>
                </a:lnTo>
                <a:lnTo>
                  <a:pt x="24384" y="24384"/>
                </a:lnTo>
                <a:lnTo>
                  <a:pt x="24384" y="19812"/>
                </a:lnTo>
                <a:lnTo>
                  <a:pt x="33528" y="19812"/>
                </a:lnTo>
                <a:lnTo>
                  <a:pt x="33528" y="28956"/>
                </a:lnTo>
                <a:close/>
              </a:path>
              <a:path w="33654" h="104139">
                <a:moveTo>
                  <a:pt x="33528" y="10668"/>
                </a:moveTo>
                <a:lnTo>
                  <a:pt x="24384" y="10668"/>
                </a:lnTo>
                <a:lnTo>
                  <a:pt x="24384" y="0"/>
                </a:lnTo>
                <a:lnTo>
                  <a:pt x="33528" y="0"/>
                </a:lnTo>
                <a:lnTo>
                  <a:pt x="33528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900671" y="5690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900671" y="56708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900671" y="56525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900671" y="56327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900671" y="56144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900671" y="55946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900671" y="55763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6900671" y="55565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900671" y="55382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900671" y="55184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6900671" y="55001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6900671" y="54803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6900671" y="54620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6900671" y="54422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6900671" y="54239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6900671" y="54041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900671" y="53858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900671" y="53660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6900671" y="53477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900671" y="53279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6900671" y="53096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900671" y="52898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900671" y="52715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6900671" y="52517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900671" y="52334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6900671" y="52136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6900671" y="51953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6900671" y="51755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6900671" y="51572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6900671" y="51374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6900671" y="51191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6900671" y="50993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900671" y="50810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900671" y="50612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900671" y="50429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900671" y="502310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900671" y="50048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900671" y="49850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900671" y="49667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900671" y="49469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900671" y="4928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6900671" y="49088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6900671" y="48905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6900671" y="48707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6900671" y="48524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6900671" y="48326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900671" y="48143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6900671" y="47945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6900671" y="47762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6900671" y="47564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6900671" y="47381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6900671" y="4718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900671" y="47000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900671" y="46802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6900671" y="46619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6900671" y="46421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6900671" y="46238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6900671" y="46040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900671" y="45857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900671" y="45659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6900671" y="4547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6900671" y="45278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6900671" y="45095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6900671" y="44897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6900671" y="44714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6900671" y="44516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6900671" y="44333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6900671" y="44135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3"/>
                </a:moveTo>
                <a:lnTo>
                  <a:pt x="0" y="9143"/>
                </a:lnTo>
                <a:lnTo>
                  <a:pt x="0" y="0"/>
                </a:lnTo>
                <a:lnTo>
                  <a:pt x="9144" y="0"/>
                </a:lnTo>
                <a:lnTo>
                  <a:pt x="9144" y="9143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6900671" y="43952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6900671" y="43754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6900671" y="43571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6900671" y="43373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6900671" y="43190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6900671" y="42992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6900671" y="42809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6900671" y="42611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6900671" y="42428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6900671" y="42230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6900671" y="42047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6900671" y="41849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6900671" y="41666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6900671" y="41468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6900671" y="41285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6900671" y="41087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6900671" y="40904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6900671" y="4070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6900671" y="40523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6900671" y="40325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6900671" y="40142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6900671" y="39944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6900671" y="39761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6900671" y="39563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6900671" y="39380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6900671" y="39182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6900671" y="38999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6900671" y="38801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6900671" y="38618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6900671" y="38420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6900671" y="382371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6900671" y="38039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6900671" y="37840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6900671" y="37658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900671" y="37459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6900671" y="37277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6900671" y="37078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900671" y="3689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6900671" y="36697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6900671" y="36515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6900671" y="36316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6900671" y="36134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6900671" y="35935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6900671" y="35753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6900671" y="35554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6900671" y="35372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6900671" y="35173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6900671" y="34991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6900671" y="34792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6900671" y="34610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6900671" y="34411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6900671" y="34229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6900671" y="34030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6900671" y="33848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6900671" y="33649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6900671" y="33467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6900671" y="33268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6900671" y="33086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6900671" y="32887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6900671" y="32705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6900671" y="32506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6900671" y="32324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6900671" y="32125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6900671" y="31943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6900671" y="31744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6900671" y="31562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6900671" y="31363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6900671" y="31181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6900671" y="30982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6900671" y="30800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6900671" y="30601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6900671" y="30419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6900671" y="30220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6900671" y="30038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6900671" y="29839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6900671" y="29657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6900671" y="29458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6900671" y="2927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6900671" y="29077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6900671" y="28895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6900671" y="28696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6900671" y="28514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6900671" y="28315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6900671" y="2813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6900671" y="27934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6900671" y="27752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6900671" y="27553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6900671" y="27371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6900671" y="271729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6900671" y="26990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6900671" y="26791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6900671" y="26609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6900671" y="26410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6900671" y="26228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6900671" y="26029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6900671" y="25847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6900671" y="25648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9144" y="10668"/>
                </a:moveTo>
                <a:lnTo>
                  <a:pt x="0" y="10668"/>
                </a:lnTo>
                <a:lnTo>
                  <a:pt x="0" y="0"/>
                </a:lnTo>
                <a:lnTo>
                  <a:pt x="9144" y="0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6900671" y="25466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6900671" y="252679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6900671" y="25085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6900671" y="248869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6900671" y="24704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6900671" y="245059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6900671" y="2432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4" y="9144"/>
                </a:moveTo>
                <a:lnTo>
                  <a:pt x="0" y="9144"/>
                </a:lnTo>
                <a:lnTo>
                  <a:pt x="0" y="0"/>
                </a:lnTo>
                <a:lnTo>
                  <a:pt x="9144" y="0"/>
                </a:lnTo>
                <a:lnTo>
                  <a:pt x="9144" y="9144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6783323" y="2282952"/>
            <a:ext cx="127000" cy="139065"/>
          </a:xfrm>
          <a:custGeom>
            <a:avLst/>
            <a:gdLst/>
            <a:ahLst/>
            <a:cxnLst/>
            <a:rect l="l" t="t" r="r" b="b"/>
            <a:pathLst>
              <a:path w="127000" h="139064">
                <a:moveTo>
                  <a:pt x="126492" y="138684"/>
                </a:moveTo>
                <a:lnTo>
                  <a:pt x="117348" y="138684"/>
                </a:lnTo>
                <a:lnTo>
                  <a:pt x="117348" y="134112"/>
                </a:lnTo>
                <a:lnTo>
                  <a:pt x="115824" y="129540"/>
                </a:lnTo>
                <a:lnTo>
                  <a:pt x="126492" y="129540"/>
                </a:lnTo>
                <a:lnTo>
                  <a:pt x="126492" y="138684"/>
                </a:lnTo>
                <a:close/>
              </a:path>
              <a:path w="127000" h="139064">
                <a:moveTo>
                  <a:pt x="115824" y="120396"/>
                </a:moveTo>
                <a:lnTo>
                  <a:pt x="114300" y="111252"/>
                </a:lnTo>
                <a:lnTo>
                  <a:pt x="123444" y="109728"/>
                </a:lnTo>
                <a:lnTo>
                  <a:pt x="124968" y="118872"/>
                </a:lnTo>
                <a:lnTo>
                  <a:pt x="115824" y="120396"/>
                </a:lnTo>
                <a:close/>
              </a:path>
              <a:path w="127000" h="139064">
                <a:moveTo>
                  <a:pt x="112776" y="102108"/>
                </a:moveTo>
                <a:lnTo>
                  <a:pt x="111252" y="96012"/>
                </a:lnTo>
                <a:lnTo>
                  <a:pt x="109728" y="94488"/>
                </a:lnTo>
                <a:lnTo>
                  <a:pt x="118872" y="91440"/>
                </a:lnTo>
                <a:lnTo>
                  <a:pt x="120396" y="94488"/>
                </a:lnTo>
                <a:lnTo>
                  <a:pt x="121920" y="100584"/>
                </a:lnTo>
                <a:lnTo>
                  <a:pt x="112776" y="102108"/>
                </a:lnTo>
                <a:close/>
              </a:path>
              <a:path w="127000" h="139064">
                <a:moveTo>
                  <a:pt x="106680" y="85344"/>
                </a:moveTo>
                <a:lnTo>
                  <a:pt x="103632" y="77724"/>
                </a:lnTo>
                <a:lnTo>
                  <a:pt x="111252" y="73152"/>
                </a:lnTo>
                <a:lnTo>
                  <a:pt x="115824" y="82296"/>
                </a:lnTo>
                <a:lnTo>
                  <a:pt x="106680" y="85344"/>
                </a:lnTo>
                <a:close/>
              </a:path>
              <a:path w="127000" h="139064">
                <a:moveTo>
                  <a:pt x="99060" y="68580"/>
                </a:moveTo>
                <a:lnTo>
                  <a:pt x="96012" y="64008"/>
                </a:lnTo>
                <a:lnTo>
                  <a:pt x="92964" y="60960"/>
                </a:lnTo>
                <a:lnTo>
                  <a:pt x="100584" y="56388"/>
                </a:lnTo>
                <a:lnTo>
                  <a:pt x="103632" y="59436"/>
                </a:lnTo>
                <a:lnTo>
                  <a:pt x="106680" y="64008"/>
                </a:lnTo>
                <a:lnTo>
                  <a:pt x="99060" y="68580"/>
                </a:lnTo>
                <a:close/>
              </a:path>
              <a:path w="127000" h="139064">
                <a:moveTo>
                  <a:pt x="88392" y="54864"/>
                </a:moveTo>
                <a:lnTo>
                  <a:pt x="82296" y="47244"/>
                </a:lnTo>
                <a:lnTo>
                  <a:pt x="88392" y="41148"/>
                </a:lnTo>
                <a:lnTo>
                  <a:pt x="94488" y="47244"/>
                </a:lnTo>
                <a:lnTo>
                  <a:pt x="88392" y="54864"/>
                </a:lnTo>
                <a:close/>
              </a:path>
              <a:path w="127000" h="139064">
                <a:moveTo>
                  <a:pt x="74676" y="41148"/>
                </a:moveTo>
                <a:lnTo>
                  <a:pt x="68580" y="35052"/>
                </a:lnTo>
                <a:lnTo>
                  <a:pt x="73152" y="27432"/>
                </a:lnTo>
                <a:lnTo>
                  <a:pt x="77724" y="30480"/>
                </a:lnTo>
                <a:lnTo>
                  <a:pt x="80772" y="33528"/>
                </a:lnTo>
                <a:lnTo>
                  <a:pt x="74676" y="41148"/>
                </a:lnTo>
                <a:close/>
              </a:path>
              <a:path w="127000" h="139064">
                <a:moveTo>
                  <a:pt x="60960" y="30480"/>
                </a:moveTo>
                <a:lnTo>
                  <a:pt x="53340" y="24384"/>
                </a:lnTo>
                <a:lnTo>
                  <a:pt x="57912" y="16764"/>
                </a:lnTo>
                <a:lnTo>
                  <a:pt x="65532" y="21336"/>
                </a:lnTo>
                <a:lnTo>
                  <a:pt x="60960" y="30480"/>
                </a:lnTo>
                <a:close/>
              </a:path>
              <a:path w="127000" h="139064">
                <a:moveTo>
                  <a:pt x="44196" y="21336"/>
                </a:moveTo>
                <a:lnTo>
                  <a:pt x="41148" y="18288"/>
                </a:lnTo>
                <a:lnTo>
                  <a:pt x="36576" y="16764"/>
                </a:lnTo>
                <a:lnTo>
                  <a:pt x="39624" y="9144"/>
                </a:lnTo>
                <a:lnTo>
                  <a:pt x="48768" y="12192"/>
                </a:lnTo>
                <a:lnTo>
                  <a:pt x="44196" y="21336"/>
                </a:lnTo>
                <a:close/>
              </a:path>
              <a:path w="127000" h="139064">
                <a:moveTo>
                  <a:pt x="27432" y="15240"/>
                </a:moveTo>
                <a:lnTo>
                  <a:pt x="18288" y="12192"/>
                </a:lnTo>
                <a:lnTo>
                  <a:pt x="21336" y="3048"/>
                </a:lnTo>
                <a:lnTo>
                  <a:pt x="30480" y="4572"/>
                </a:lnTo>
                <a:lnTo>
                  <a:pt x="27432" y="15240"/>
                </a:lnTo>
                <a:close/>
              </a:path>
              <a:path w="127000" h="139064">
                <a:moveTo>
                  <a:pt x="9144" y="10668"/>
                </a:moveTo>
                <a:lnTo>
                  <a:pt x="4572" y="9144"/>
                </a:lnTo>
                <a:lnTo>
                  <a:pt x="0" y="9144"/>
                </a:lnTo>
                <a:lnTo>
                  <a:pt x="1524" y="0"/>
                </a:lnTo>
                <a:lnTo>
                  <a:pt x="6096" y="0"/>
                </a:lnTo>
                <a:lnTo>
                  <a:pt x="10668" y="1524"/>
                </a:lnTo>
                <a:lnTo>
                  <a:pt x="9144" y="10668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5038344" y="4584191"/>
            <a:ext cx="629411" cy="106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016508" y="1851660"/>
            <a:ext cx="1286255" cy="1469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2517648" y="5006340"/>
            <a:ext cx="1837943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3387852" y="1915667"/>
            <a:ext cx="758951" cy="826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3336035" y="3502152"/>
            <a:ext cx="1618487" cy="853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772668" y="4948428"/>
            <a:ext cx="1181099" cy="708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 txBox="1"/>
          <p:nvPr/>
        </p:nvSpPr>
        <p:spPr>
          <a:xfrm>
            <a:off x="7169925" y="2194043"/>
            <a:ext cx="2513330" cy="13519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4965" marR="5080" indent="-342900">
              <a:lnSpc>
                <a:spcPts val="144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DHC-company’s  </a:t>
            </a:r>
            <a:r>
              <a:rPr sz="1500" dirty="0">
                <a:latin typeface="Arial" panose="020B0604020202020204"/>
                <a:cs typeface="Arial" panose="020B0604020202020204"/>
              </a:rPr>
              <a:t>network data</a:t>
            </a:r>
            <a:r>
              <a:rPr sz="15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Arial" panose="020B0604020202020204"/>
                <a:cs typeface="Arial" panose="020B0604020202020204"/>
              </a:rPr>
              <a:t>(customers,  pipes, and facilities)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are  processed </a:t>
            </a:r>
            <a:r>
              <a:rPr sz="1500" dirty="0">
                <a:latin typeface="Arial" panose="020B0604020202020204"/>
                <a:cs typeface="Arial" panose="020B0604020202020204"/>
              </a:rPr>
              <a:t>to create the  Digital </a:t>
            </a:r>
            <a:r>
              <a:rPr sz="1500" spc="-20" dirty="0">
                <a:latin typeface="Arial" panose="020B0604020202020204"/>
                <a:cs typeface="Arial" panose="020B0604020202020204"/>
              </a:rPr>
              <a:t>Twin.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This </a:t>
            </a:r>
            <a:r>
              <a:rPr sz="1500" dirty="0">
                <a:latin typeface="Arial" panose="020B0604020202020204"/>
                <a:cs typeface="Arial" panose="020B0604020202020204"/>
              </a:rPr>
              <a:t>digital 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twin </a:t>
            </a:r>
            <a:r>
              <a:rPr sz="1500" dirty="0">
                <a:latin typeface="Arial" panose="020B0604020202020204"/>
                <a:cs typeface="Arial" panose="020B0604020202020204"/>
              </a:rPr>
              <a:t>can be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used </a:t>
            </a:r>
            <a:r>
              <a:rPr sz="1500" dirty="0">
                <a:latin typeface="Arial" panose="020B0604020202020204"/>
                <a:cs typeface="Arial" panose="020B0604020202020204"/>
              </a:rPr>
              <a:t>for 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example</a:t>
            </a:r>
            <a:r>
              <a:rPr sz="150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in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7627109" y="3518379"/>
            <a:ext cx="1918970" cy="836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5"/>
              </a:spcBef>
              <a:buChar char="–"/>
              <a:tabLst>
                <a:tab pos="299085" algn="l"/>
                <a:tab pos="300355" algn="l"/>
              </a:tabLst>
            </a:pPr>
            <a:r>
              <a:rPr sz="1400" spc="-5" dirty="0">
                <a:latin typeface="Arial" panose="020B0604020202020204"/>
                <a:cs typeface="Arial" panose="020B0604020202020204"/>
              </a:rPr>
              <a:t>network</a:t>
            </a:r>
            <a:r>
              <a:rPr sz="1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calculation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299720" indent="-287655">
              <a:lnSpc>
                <a:spcPct val="100000"/>
              </a:lnSpc>
              <a:buChar char="–"/>
              <a:tabLst>
                <a:tab pos="299085" algn="l"/>
                <a:tab pos="300355" algn="l"/>
              </a:tabLst>
            </a:pPr>
            <a:r>
              <a:rPr sz="1400" dirty="0">
                <a:latin typeface="Arial" panose="020B0604020202020204"/>
                <a:cs typeface="Arial" panose="020B0604020202020204"/>
              </a:rPr>
              <a:t>long-term</a:t>
            </a:r>
            <a:r>
              <a:rPr sz="1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latin typeface="Arial" panose="020B0604020202020204"/>
                <a:cs typeface="Arial" panose="020B0604020202020204"/>
              </a:rPr>
              <a:t>planning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299085" marR="5080" indent="-287020">
              <a:lnSpc>
                <a:spcPct val="80000"/>
              </a:lnSpc>
              <a:spcBef>
                <a:spcPts val="335"/>
              </a:spcBef>
              <a:buChar char="–"/>
              <a:tabLst>
                <a:tab pos="299085" algn="l"/>
                <a:tab pos="300355" algn="l"/>
              </a:tabLst>
            </a:pPr>
            <a:r>
              <a:rPr sz="1400" spc="-5" dirty="0">
                <a:latin typeface="Arial" panose="020B0604020202020204"/>
                <a:cs typeface="Arial" panose="020B0604020202020204"/>
              </a:rPr>
              <a:t>provided </a:t>
            </a:r>
            <a:r>
              <a:rPr sz="1400" dirty="0">
                <a:latin typeface="Arial" panose="020B0604020202020204"/>
                <a:cs typeface="Arial" panose="020B0604020202020204"/>
              </a:rPr>
              <a:t>by</a:t>
            </a:r>
            <a:r>
              <a:rPr sz="1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different  </a:t>
            </a:r>
            <a:r>
              <a:rPr sz="1400" dirty="0">
                <a:latin typeface="Arial" panose="020B0604020202020204"/>
                <a:cs typeface="Arial" panose="020B0604020202020204"/>
              </a:rPr>
              <a:t>companies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7169925" y="4330651"/>
            <a:ext cx="2295525" cy="98615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4965" marR="5080" indent="-342900">
              <a:lnSpc>
                <a:spcPts val="144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latin typeface="Arial" panose="020B0604020202020204"/>
                <a:cs typeface="Arial" panose="020B0604020202020204"/>
              </a:rPr>
              <a:t>This </a:t>
            </a:r>
            <a:r>
              <a:rPr sz="1500" dirty="0">
                <a:latin typeface="Arial" panose="020B0604020202020204"/>
                <a:cs typeface="Arial" panose="020B0604020202020204"/>
              </a:rPr>
              <a:t>Digital </a:t>
            </a:r>
            <a:r>
              <a:rPr sz="1500" spc="-30" dirty="0">
                <a:latin typeface="Arial" panose="020B0604020202020204"/>
                <a:cs typeface="Arial" panose="020B0604020202020204"/>
              </a:rPr>
              <a:t>Twin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is </a:t>
            </a:r>
            <a:r>
              <a:rPr sz="1500" dirty="0">
                <a:latin typeface="Arial" panose="020B0604020202020204"/>
                <a:cs typeface="Arial" panose="020B0604020202020204"/>
              </a:rPr>
              <a:t>the  foundation for</a:t>
            </a:r>
            <a:r>
              <a:rPr sz="15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effective  </a:t>
            </a:r>
            <a:r>
              <a:rPr sz="1500" dirty="0">
                <a:latin typeface="Arial" panose="020B0604020202020204"/>
                <a:cs typeface="Arial" panose="020B0604020202020204"/>
              </a:rPr>
              <a:t>operation and for all 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activities </a:t>
            </a:r>
            <a:r>
              <a:rPr sz="1500" dirty="0">
                <a:latin typeface="Arial" panose="020B0604020202020204"/>
                <a:cs typeface="Arial" panose="020B0604020202020204"/>
              </a:rPr>
              <a:t>of a heating  utility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4925567" y="1641348"/>
            <a:ext cx="2880360" cy="437515"/>
          </a:xfrm>
          <a:custGeom>
            <a:avLst/>
            <a:gdLst/>
            <a:ahLst/>
            <a:cxnLst/>
            <a:rect l="l" t="t" r="r" b="b"/>
            <a:pathLst>
              <a:path w="2880359" h="437514">
                <a:moveTo>
                  <a:pt x="2808732" y="437387"/>
                </a:moveTo>
                <a:lnTo>
                  <a:pt x="73151" y="437387"/>
                </a:lnTo>
                <a:lnTo>
                  <a:pt x="45005" y="431530"/>
                </a:lnTo>
                <a:lnTo>
                  <a:pt x="21717" y="415671"/>
                </a:lnTo>
                <a:lnTo>
                  <a:pt x="5857" y="392382"/>
                </a:lnTo>
                <a:lnTo>
                  <a:pt x="0" y="364236"/>
                </a:lnTo>
                <a:lnTo>
                  <a:pt x="0" y="73152"/>
                </a:lnTo>
                <a:lnTo>
                  <a:pt x="5857" y="45005"/>
                </a:lnTo>
                <a:lnTo>
                  <a:pt x="21717" y="21717"/>
                </a:lnTo>
                <a:lnTo>
                  <a:pt x="45005" y="5857"/>
                </a:lnTo>
                <a:lnTo>
                  <a:pt x="73151" y="0"/>
                </a:lnTo>
                <a:lnTo>
                  <a:pt x="2808732" y="0"/>
                </a:lnTo>
                <a:lnTo>
                  <a:pt x="2836640" y="5857"/>
                </a:lnTo>
                <a:lnTo>
                  <a:pt x="2859405" y="21717"/>
                </a:lnTo>
                <a:lnTo>
                  <a:pt x="2874740" y="45005"/>
                </a:lnTo>
                <a:lnTo>
                  <a:pt x="2880360" y="73152"/>
                </a:lnTo>
                <a:lnTo>
                  <a:pt x="2880360" y="364236"/>
                </a:lnTo>
                <a:lnTo>
                  <a:pt x="2874740" y="392382"/>
                </a:lnTo>
                <a:lnTo>
                  <a:pt x="2859405" y="415671"/>
                </a:lnTo>
                <a:lnTo>
                  <a:pt x="2836640" y="431530"/>
                </a:lnTo>
                <a:lnTo>
                  <a:pt x="2808732" y="437387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4925567" y="1641348"/>
            <a:ext cx="2880360" cy="437515"/>
          </a:xfrm>
          <a:custGeom>
            <a:avLst/>
            <a:gdLst/>
            <a:ahLst/>
            <a:cxnLst/>
            <a:rect l="l" t="t" r="r" b="b"/>
            <a:pathLst>
              <a:path w="2880359" h="437514">
                <a:moveTo>
                  <a:pt x="2808732" y="0"/>
                </a:moveTo>
                <a:lnTo>
                  <a:pt x="2836640" y="5857"/>
                </a:lnTo>
                <a:lnTo>
                  <a:pt x="2859405" y="21717"/>
                </a:lnTo>
                <a:lnTo>
                  <a:pt x="2874740" y="45005"/>
                </a:lnTo>
                <a:lnTo>
                  <a:pt x="2880360" y="73152"/>
                </a:lnTo>
                <a:lnTo>
                  <a:pt x="2880360" y="364236"/>
                </a:lnTo>
                <a:lnTo>
                  <a:pt x="2874740" y="392382"/>
                </a:lnTo>
                <a:lnTo>
                  <a:pt x="2859405" y="415671"/>
                </a:lnTo>
                <a:lnTo>
                  <a:pt x="2836640" y="431530"/>
                </a:lnTo>
                <a:lnTo>
                  <a:pt x="2808732" y="437387"/>
                </a:lnTo>
                <a:lnTo>
                  <a:pt x="73151" y="437387"/>
                </a:lnTo>
                <a:lnTo>
                  <a:pt x="45005" y="431530"/>
                </a:lnTo>
                <a:lnTo>
                  <a:pt x="21717" y="415671"/>
                </a:lnTo>
                <a:lnTo>
                  <a:pt x="5857" y="392382"/>
                </a:lnTo>
                <a:lnTo>
                  <a:pt x="0" y="364236"/>
                </a:lnTo>
                <a:lnTo>
                  <a:pt x="0" y="73152"/>
                </a:lnTo>
                <a:lnTo>
                  <a:pt x="5857" y="45005"/>
                </a:lnTo>
                <a:lnTo>
                  <a:pt x="21717" y="21716"/>
                </a:lnTo>
                <a:lnTo>
                  <a:pt x="45005" y="5857"/>
                </a:lnTo>
                <a:lnTo>
                  <a:pt x="73151" y="0"/>
                </a:lnTo>
                <a:lnTo>
                  <a:pt x="2808732" y="0"/>
                </a:lnTo>
                <a:close/>
              </a:path>
            </a:pathLst>
          </a:custGeom>
          <a:ln w="28956">
            <a:solidFill>
              <a:srgbClr val="702F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 txBox="1"/>
          <p:nvPr/>
        </p:nvSpPr>
        <p:spPr>
          <a:xfrm>
            <a:off x="4990609" y="1660644"/>
            <a:ext cx="275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Design and Data Processing phase to  create the Digital</a:t>
            </a:r>
            <a:r>
              <a:rPr sz="12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15" dirty="0">
                <a:latin typeface="Arial" panose="020B0604020202020204"/>
                <a:cs typeface="Arial" panose="020B0604020202020204"/>
              </a:rPr>
              <a:t>Twin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6414436" y="2646626"/>
            <a:ext cx="1581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5715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 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 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T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6460148" y="4353563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-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6397735" y="4597326"/>
            <a:ext cx="1917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   </a:t>
            </a:r>
            <a:r>
              <a:rPr sz="16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  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5740907" y="4075176"/>
            <a:ext cx="387350" cy="190500"/>
          </a:xfrm>
          <a:custGeom>
            <a:avLst/>
            <a:gdLst/>
            <a:ahLst/>
            <a:cxnLst/>
            <a:rect l="l" t="t" r="r" b="b"/>
            <a:pathLst>
              <a:path w="387350" h="190500">
                <a:moveTo>
                  <a:pt x="292608" y="190500"/>
                </a:moveTo>
                <a:lnTo>
                  <a:pt x="292608" y="141732"/>
                </a:lnTo>
                <a:lnTo>
                  <a:pt x="0" y="141732"/>
                </a:lnTo>
                <a:lnTo>
                  <a:pt x="0" y="47243"/>
                </a:lnTo>
                <a:lnTo>
                  <a:pt x="292608" y="47243"/>
                </a:lnTo>
                <a:lnTo>
                  <a:pt x="292608" y="0"/>
                </a:lnTo>
                <a:lnTo>
                  <a:pt x="387096" y="94488"/>
                </a:lnTo>
                <a:lnTo>
                  <a:pt x="292608" y="1905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5740907" y="4075176"/>
            <a:ext cx="387350" cy="190500"/>
          </a:xfrm>
          <a:custGeom>
            <a:avLst/>
            <a:gdLst/>
            <a:ahLst/>
            <a:cxnLst/>
            <a:rect l="l" t="t" r="r" b="b"/>
            <a:pathLst>
              <a:path w="387350" h="190500">
                <a:moveTo>
                  <a:pt x="0" y="47243"/>
                </a:moveTo>
                <a:lnTo>
                  <a:pt x="292608" y="47243"/>
                </a:lnTo>
                <a:lnTo>
                  <a:pt x="292608" y="0"/>
                </a:lnTo>
                <a:lnTo>
                  <a:pt x="387096" y="94488"/>
                </a:lnTo>
                <a:lnTo>
                  <a:pt x="292608" y="190500"/>
                </a:lnTo>
                <a:lnTo>
                  <a:pt x="292608" y="141732"/>
                </a:lnTo>
                <a:lnTo>
                  <a:pt x="0" y="141732"/>
                </a:lnTo>
                <a:lnTo>
                  <a:pt x="0" y="4724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030" y="1000738"/>
            <a:ext cx="5677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Development phases of </a:t>
            </a:r>
            <a:r>
              <a:rPr spc="-5" dirty="0"/>
              <a:t>Digital</a:t>
            </a:r>
            <a:r>
              <a:rPr spc="-60" dirty="0"/>
              <a:t> </a:t>
            </a:r>
            <a:r>
              <a:rPr spc="-55" dirty="0"/>
              <a:t>Twin</a:t>
            </a:r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729179" y="1582882"/>
            <a:ext cx="73983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2645" marR="5080" indent="-21005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 panose="020B0604020202020204"/>
                <a:cs typeface="Arial" panose="020B0604020202020204"/>
              </a:rPr>
              <a:t>Processing network information </a:t>
            </a:r>
            <a:r>
              <a:rPr sz="2400" dirty="0">
                <a:latin typeface="Arial" panose="020B0604020202020204"/>
                <a:cs typeface="Arial" panose="020B0604020202020204"/>
              </a:rPr>
              <a:t>for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design, calculation,  cloud and web</a:t>
            </a:r>
            <a:r>
              <a:rPr sz="24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services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4372" y="2596896"/>
            <a:ext cx="1214627" cy="16047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61003" y="3028188"/>
            <a:ext cx="762000" cy="595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58683" y="3140964"/>
            <a:ext cx="757427" cy="595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79391" y="2583180"/>
            <a:ext cx="1194815" cy="1618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91655" y="2583180"/>
            <a:ext cx="1327404" cy="1656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67354" y="4259028"/>
            <a:ext cx="2141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Data transfer to</a:t>
            </a:r>
            <a:r>
              <a:rPr sz="1200" b="1" spc="-40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database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Can be utilized</a:t>
            </a:r>
            <a:r>
              <a:rPr sz="1200" b="1" spc="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Different </a:t>
            </a:r>
            <a:r>
              <a:rPr sz="1200" b="1" spc="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web</a:t>
            </a:r>
            <a:r>
              <a:rPr sz="1200" b="1" spc="-4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service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0199" y="2242821"/>
            <a:ext cx="262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EDB</a:t>
            </a:r>
            <a:r>
              <a:rPr sz="1800" dirty="0">
                <a:latin typeface="Calibri" panose="020F0502020204030204"/>
                <a:cs typeface="Calibri" panose="020F0502020204030204"/>
              </a:rPr>
              <a:t> 0	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EDB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3767" y="2265704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EDB</a:t>
            </a:r>
            <a:r>
              <a:rPr sz="1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0732" y="4288049"/>
            <a:ext cx="1730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Topological review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Can be utilized</a:t>
            </a:r>
            <a:r>
              <a:rPr sz="1200" b="1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in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785" indent="-172720">
              <a:lnSpc>
                <a:spcPct val="10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Different </a:t>
            </a:r>
            <a:r>
              <a:rPr sz="1200" b="1" spc="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web</a:t>
            </a:r>
            <a:r>
              <a:rPr sz="1200" b="1" spc="-80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service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9366" y="4272795"/>
            <a:ext cx="1927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Calibration of</a:t>
            </a:r>
            <a:r>
              <a:rPr sz="1200" b="1" spc="-30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network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Can be utilized</a:t>
            </a:r>
            <a:r>
              <a:rPr sz="1200" b="1" spc="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9366" y="4821466"/>
            <a:ext cx="188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30" indent="-21526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26695" algn="l"/>
                <a:tab pos="227965" algn="l"/>
              </a:tabLst>
            </a:pP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Different </a:t>
            </a:r>
            <a:r>
              <a:rPr sz="1200" b="1" spc="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web</a:t>
            </a:r>
            <a:r>
              <a:rPr sz="1200" b="1" spc="-4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service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27330" indent="-215265">
              <a:lnSpc>
                <a:spcPct val="100000"/>
              </a:lnSpc>
              <a:buFont typeface="Arial" panose="020B0604020202020204"/>
              <a:buChar char="•"/>
              <a:tabLst>
                <a:tab pos="226695" algn="l"/>
                <a:tab pos="227965" algn="l"/>
              </a:tabLst>
            </a:pPr>
            <a:r>
              <a:rPr sz="1200" b="1" spc="-10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Hydraulic</a:t>
            </a:r>
            <a:r>
              <a:rPr sz="12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Calculations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6508" y="5131307"/>
            <a:ext cx="8365235" cy="1086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01455" y="2008632"/>
            <a:ext cx="830579" cy="3130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22620" y="3240024"/>
            <a:ext cx="762000" cy="5958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1351" y="1037403"/>
            <a:ext cx="328676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spc="15" dirty="0">
                <a:latin typeface="Arial" panose="020B0604020202020204"/>
                <a:cs typeface="Arial" panose="020B0604020202020204"/>
              </a:rPr>
              <a:t>Benefits </a:t>
            </a:r>
            <a:r>
              <a:rPr sz="2300" b="1" spc="10" dirty="0">
                <a:latin typeface="Arial" panose="020B0604020202020204"/>
                <a:cs typeface="Arial" panose="020B0604020202020204"/>
              </a:rPr>
              <a:t>of Digital</a:t>
            </a:r>
            <a:r>
              <a:rPr sz="23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300" b="1" spc="-15" dirty="0">
                <a:latin typeface="Arial" panose="020B0604020202020204"/>
                <a:cs typeface="Arial" panose="020B0604020202020204"/>
              </a:rPr>
              <a:t>Twin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043" y="1665250"/>
            <a:ext cx="7608570" cy="430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>
              <a:lnSpc>
                <a:spcPct val="12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Digital </a:t>
            </a:r>
            <a:r>
              <a:rPr sz="1800" b="1" spc="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twin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is the foundation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for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all </a:t>
            </a:r>
            <a:r>
              <a:rPr sz="1800" b="1" spc="-10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activities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800" b="1" spc="-10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an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energy company  Digital </a:t>
            </a:r>
            <a:r>
              <a:rPr sz="1800" b="1" spc="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twin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is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utilized</a:t>
            </a:r>
            <a:r>
              <a:rPr sz="1800" b="1" spc="-6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Hydraulic</a:t>
            </a:r>
            <a:r>
              <a:rPr sz="1800" b="1" spc="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calculation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26465" marR="691515">
              <a:lnSpc>
                <a:spcPct val="120000"/>
              </a:lnSpc>
            </a:pP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design of heating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network and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different plants  Preparing the </a:t>
            </a:r>
            <a:r>
              <a:rPr sz="1800" b="1" spc="-10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development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plan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for a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heating</a:t>
            </a:r>
            <a:r>
              <a:rPr sz="1800" b="1" spc="4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company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26465" marR="5080" indent="-914400">
              <a:lnSpc>
                <a:spcPct val="120000"/>
              </a:lnSpc>
            </a:pP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Information </a:t>
            </a:r>
            <a:r>
              <a:rPr sz="1800" b="1" spc="-1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received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from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different IoT points </a:t>
            </a:r>
            <a:r>
              <a:rPr sz="1800" b="1" spc="-10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can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be properly utilised 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desing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26465" marR="2735580">
              <a:lnSpc>
                <a:spcPct val="120000"/>
              </a:lnSpc>
            </a:pP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operation of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heating company 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1800" b="1" spc="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applications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926465" marR="1120140" indent="-914400">
              <a:lnSpc>
                <a:spcPct val="120000"/>
              </a:lnSpc>
            </a:pP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Information of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heating company can be shared </a:t>
            </a:r>
            <a:r>
              <a:rPr sz="1800" b="1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between 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1800" b="1" spc="10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Companies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3622040" indent="914400">
              <a:lnSpc>
                <a:spcPct val="120000"/>
              </a:lnSpc>
            </a:pP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Different applications  Digital </a:t>
            </a:r>
            <a:r>
              <a:rPr sz="1800" b="1" spc="-2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Twin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utilizes NoSQL Data</a:t>
            </a:r>
            <a:r>
              <a:rPr sz="1800" b="1" spc="-9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 panose="020B0604020202020204"/>
                <a:cs typeface="Arial" panose="020B0604020202020204"/>
              </a:rPr>
              <a:t>Sea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7484" y="3590544"/>
            <a:ext cx="4117848" cy="25283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44080" y="1741434"/>
            <a:ext cx="20053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Utilization </a:t>
            </a:r>
            <a:r>
              <a:rPr sz="1000" b="1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0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network</a:t>
            </a:r>
            <a:r>
              <a:rPr sz="1000" b="1" spc="-50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spc="-5" dirty="0">
                <a:solidFill>
                  <a:srgbClr val="548ED4"/>
                </a:solidFill>
                <a:latin typeface="Arial" panose="020B0604020202020204"/>
                <a:cs typeface="Arial" panose="020B0604020202020204"/>
              </a:rPr>
              <a:t>calculation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0190" marR="250825" indent="-238125">
              <a:lnSpc>
                <a:spcPts val="1790"/>
              </a:lnSpc>
              <a:spcBef>
                <a:spcPts val="165"/>
              </a:spcBef>
              <a:buFont typeface="Arial" panose="020B0604020202020204"/>
              <a:buChar char="•"/>
              <a:tabLst>
                <a:tab pos="250190" algn="l"/>
                <a:tab pos="250825" algn="l"/>
              </a:tabLst>
            </a:pPr>
            <a:r>
              <a:rPr spc="-1170" dirty="0">
                <a:solidFill>
                  <a:srgbClr val="FF0000"/>
                </a:solidFill>
              </a:rPr>
              <a:t>O</a:t>
            </a:r>
            <a:r>
              <a:rPr u="none" spc="7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ptimization </a:t>
            </a:r>
            <a:r>
              <a:rPr spc="-5" dirty="0">
                <a:solidFill>
                  <a:srgbClr val="FF0000"/>
                </a:solidFill>
              </a:rPr>
              <a:t>of heat production</a:t>
            </a:r>
            <a:r>
              <a:rPr spc="-5" dirty="0"/>
              <a:t> </a:t>
            </a:r>
            <a:r>
              <a:rPr dirty="0"/>
              <a:t>based </a:t>
            </a:r>
            <a:r>
              <a:rPr spc="-5" dirty="0"/>
              <a:t>on the </a:t>
            </a:r>
            <a:r>
              <a:rPr dirty="0"/>
              <a:t>cost price </a:t>
            </a:r>
            <a:r>
              <a:rPr spc="-5" dirty="0"/>
              <a:t>of</a:t>
            </a:r>
            <a:r>
              <a:rPr spc="-145" dirty="0"/>
              <a:t> </a:t>
            </a:r>
            <a:r>
              <a:rPr dirty="0"/>
              <a:t>thermal </a:t>
            </a:r>
            <a:r>
              <a:rPr u="heavy" dirty="0">
                <a:uFill>
                  <a:solidFill>
                    <a:srgbClr val="548ED4"/>
                  </a:solidFill>
                </a:uFill>
              </a:rPr>
              <a:t> </a:t>
            </a:r>
            <a:r>
              <a:rPr u="heavy" spc="-835" dirty="0">
                <a:uFill>
                  <a:solidFill>
                    <a:srgbClr val="548ED4"/>
                  </a:solidFill>
                </a:uFill>
              </a:rPr>
              <a:t>e</a:t>
            </a:r>
            <a:r>
              <a:rPr u="none" spc="420" dirty="0"/>
              <a:t> </a:t>
            </a:r>
            <a:r>
              <a:rPr u="heavy" spc="-5" dirty="0">
                <a:uFill>
                  <a:solidFill>
                    <a:srgbClr val="548ED4"/>
                  </a:solidFill>
                </a:uFill>
              </a:rPr>
              <a:t>nergy </a:t>
            </a:r>
            <a:r>
              <a:rPr u="heavy" dirty="0">
                <a:uFill>
                  <a:solidFill>
                    <a:srgbClr val="548ED4"/>
                  </a:solidFill>
                </a:uFill>
              </a:rPr>
              <a:t>and electrical energy selling</a:t>
            </a:r>
            <a:r>
              <a:rPr u="heavy" spc="-114" dirty="0">
                <a:uFill>
                  <a:solidFill>
                    <a:srgbClr val="548ED4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548ED4"/>
                  </a:solidFill>
                </a:uFill>
              </a:rPr>
              <a:t>price</a:t>
            </a:r>
            <a:endParaRPr u="heavy" spc="-5" dirty="0">
              <a:uFill>
                <a:solidFill>
                  <a:srgbClr val="548ED4"/>
                </a:solidFill>
              </a:uFill>
            </a:endParaRPr>
          </a:p>
          <a:p>
            <a:pPr marL="250190" indent="-238125">
              <a:lnSpc>
                <a:spcPts val="1740"/>
              </a:lnSpc>
              <a:buFont typeface="Arial" panose="020B0604020202020204"/>
              <a:buChar char="•"/>
              <a:tabLst>
                <a:tab pos="250190" algn="l"/>
                <a:tab pos="250825" algn="l"/>
              </a:tabLst>
            </a:pPr>
            <a:r>
              <a:rPr u="none" spc="-10" dirty="0"/>
              <a:t>Abnormal </a:t>
            </a:r>
            <a:r>
              <a:rPr u="none" dirty="0"/>
              <a:t>heat </a:t>
            </a:r>
            <a:r>
              <a:rPr u="none" spc="-5" dirty="0"/>
              <a:t>production</a:t>
            </a:r>
            <a:r>
              <a:rPr u="none" spc="20" dirty="0"/>
              <a:t> </a:t>
            </a:r>
            <a:r>
              <a:rPr u="none" spc="-5" dirty="0"/>
              <a:t>simulation</a:t>
            </a:r>
            <a:endParaRPr u="none" spc="-5" dirty="0"/>
          </a:p>
          <a:p>
            <a:pPr marL="250190" indent="-238125">
              <a:lnSpc>
                <a:spcPct val="100000"/>
              </a:lnSpc>
              <a:buFont typeface="Arial" panose="020B0604020202020204"/>
              <a:buChar char="•"/>
              <a:tabLst>
                <a:tab pos="250190" algn="l"/>
                <a:tab pos="250825" algn="l"/>
              </a:tabLst>
            </a:pPr>
            <a:r>
              <a:rPr u="none" spc="5" dirty="0"/>
              <a:t>Network </a:t>
            </a:r>
            <a:r>
              <a:rPr u="none" spc="-5" dirty="0"/>
              <a:t>downtime</a:t>
            </a:r>
            <a:r>
              <a:rPr u="none" spc="-90" dirty="0"/>
              <a:t> </a:t>
            </a:r>
            <a:r>
              <a:rPr u="none" spc="-5" dirty="0"/>
              <a:t>simulation</a:t>
            </a:r>
            <a:endParaRPr u="none" spc="-5" dirty="0"/>
          </a:p>
          <a:p>
            <a:pPr marL="250190" indent="-238125">
              <a:lnSpc>
                <a:spcPct val="100000"/>
              </a:lnSpc>
              <a:buFont typeface="Arial" panose="020B0604020202020204"/>
              <a:buChar char="•"/>
              <a:tabLst>
                <a:tab pos="250190" algn="l"/>
                <a:tab pos="250825" algn="l"/>
              </a:tabLst>
            </a:pPr>
            <a:r>
              <a:rPr u="none" dirty="0"/>
              <a:t>Optimization </a:t>
            </a:r>
            <a:r>
              <a:rPr u="none" spc="-5" dirty="0"/>
              <a:t>of pumping and </a:t>
            </a:r>
            <a:r>
              <a:rPr u="none" dirty="0"/>
              <a:t>pressure</a:t>
            </a:r>
            <a:r>
              <a:rPr u="none" spc="-70" dirty="0"/>
              <a:t> </a:t>
            </a:r>
            <a:r>
              <a:rPr u="none" spc="-5" dirty="0"/>
              <a:t>levels</a:t>
            </a:r>
            <a:endParaRPr u="none" spc="-5" dirty="0"/>
          </a:p>
          <a:p>
            <a:pPr marL="250190" marR="5080" indent="-238125">
              <a:lnSpc>
                <a:spcPts val="1790"/>
              </a:lnSpc>
              <a:spcBef>
                <a:spcPts val="80"/>
              </a:spcBef>
              <a:buFont typeface="Arial" panose="020B0604020202020204"/>
              <a:buChar char="•"/>
              <a:tabLst>
                <a:tab pos="250190" algn="l"/>
                <a:tab pos="250825" algn="l"/>
              </a:tabLst>
            </a:pPr>
            <a:r>
              <a:rPr u="none" dirty="0"/>
              <a:t>Optimization </a:t>
            </a:r>
            <a:r>
              <a:rPr u="none" spc="-5" dirty="0"/>
              <a:t>of the </a:t>
            </a:r>
            <a:r>
              <a:rPr u="none" dirty="0"/>
              <a:t>flow temperature and </a:t>
            </a:r>
            <a:r>
              <a:rPr u="none" spc="-5" dirty="0"/>
              <a:t>the </a:t>
            </a:r>
            <a:r>
              <a:rPr u="none" dirty="0"/>
              <a:t>minimization </a:t>
            </a:r>
            <a:r>
              <a:rPr u="none" spc="-5" dirty="0"/>
              <a:t>of</a:t>
            </a:r>
            <a:r>
              <a:rPr u="none" spc="-210" dirty="0"/>
              <a:t> </a:t>
            </a:r>
            <a:r>
              <a:rPr u="none" dirty="0"/>
              <a:t>network  losses</a:t>
            </a:r>
            <a:endParaRPr u="none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6375" y="1017481"/>
            <a:ext cx="834580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5" dirty="0">
                <a:solidFill>
                  <a:srgbClr val="FFFFFF"/>
                </a:solidFill>
              </a:rPr>
              <a:t>Utilize the </a:t>
            </a:r>
            <a:r>
              <a:rPr sz="2300" spc="10" dirty="0">
                <a:solidFill>
                  <a:srgbClr val="FFFFFF"/>
                </a:solidFill>
              </a:rPr>
              <a:t>created Digital </a:t>
            </a:r>
            <a:r>
              <a:rPr sz="2300" spc="-20" dirty="0">
                <a:solidFill>
                  <a:srgbClr val="FFFFFF"/>
                </a:solidFill>
              </a:rPr>
              <a:t>Twin </a:t>
            </a:r>
            <a:r>
              <a:rPr sz="2300" spc="5" dirty="0">
                <a:solidFill>
                  <a:srgbClr val="FFFFFF"/>
                </a:solidFill>
              </a:rPr>
              <a:t>in different hydraulic</a:t>
            </a:r>
            <a:r>
              <a:rPr sz="2300" spc="135" dirty="0">
                <a:solidFill>
                  <a:srgbClr val="FFFFFF"/>
                </a:solidFill>
              </a:rPr>
              <a:t> </a:t>
            </a:r>
            <a:r>
              <a:rPr sz="2300" spc="10" dirty="0">
                <a:solidFill>
                  <a:srgbClr val="FFFFFF"/>
                </a:solidFill>
              </a:rPr>
              <a:t>calculations</a:t>
            </a:r>
            <a:endParaRPr sz="2300"/>
          </a:p>
        </p:txBody>
      </p:sp>
      <p:sp>
        <p:nvSpPr>
          <p:cNvPr id="6" name="object 6"/>
          <p:cNvSpPr/>
          <p:nvPr/>
        </p:nvSpPr>
        <p:spPr>
          <a:xfrm>
            <a:off x="1092708" y="3569208"/>
            <a:ext cx="6284975" cy="259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79" y="4034027"/>
            <a:ext cx="2939796" cy="19415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581" y="1006806"/>
            <a:ext cx="7776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</a:rPr>
              <a:t>Utilize </a:t>
            </a:r>
            <a:r>
              <a:rPr dirty="0">
                <a:solidFill>
                  <a:srgbClr val="FFFFFF"/>
                </a:solidFill>
              </a:rPr>
              <a:t>the created Digital </a:t>
            </a:r>
            <a:r>
              <a:rPr spc="-55" dirty="0">
                <a:solidFill>
                  <a:srgbClr val="FFFFFF"/>
                </a:solidFill>
              </a:rPr>
              <a:t>Twin </a:t>
            </a:r>
            <a:r>
              <a:rPr spc="-10" dirty="0">
                <a:solidFill>
                  <a:srgbClr val="FFFFFF"/>
                </a:solidFill>
              </a:rPr>
              <a:t>in </a:t>
            </a:r>
            <a:r>
              <a:rPr spc="-5" dirty="0">
                <a:solidFill>
                  <a:srgbClr val="FFFFFF"/>
                </a:solidFill>
              </a:rPr>
              <a:t>Network</a:t>
            </a:r>
            <a:r>
              <a:rPr spc="8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Design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2687" y="1655063"/>
            <a:ext cx="2359151" cy="224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2687" y="3800855"/>
            <a:ext cx="2814827" cy="2281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91840" y="4026408"/>
            <a:ext cx="2929127" cy="2380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5203" y="1766316"/>
            <a:ext cx="2968751" cy="2226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6016" y="1696211"/>
            <a:ext cx="4044696" cy="2290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36992" y="3992880"/>
            <a:ext cx="1661159" cy="2276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6208</Words>
  <Application>WPS 演示</Application>
  <PresentationFormat>On-screen Show (4:3)</PresentationFormat>
  <Paragraphs>310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Arial</vt:lpstr>
      <vt:lpstr>Wingdings</vt:lpstr>
      <vt:lpstr>Times New Roman</vt:lpstr>
      <vt:lpstr>Calibri</vt:lpstr>
      <vt:lpstr>Microsoft YaHei</vt:lpstr>
      <vt:lpstr>Arial Unicode MS</vt:lpstr>
      <vt:lpstr>Office Theme</vt:lpstr>
      <vt:lpstr>Smart Energy System with Digital Twin Technology</vt:lpstr>
      <vt:lpstr>Planoras Energy Concept FEM - Digital Twin</vt:lpstr>
      <vt:lpstr>Planora Services - Digital Twin</vt:lpstr>
      <vt:lpstr>Planoras Services - Digital Twin</vt:lpstr>
      <vt:lpstr>Digital Twin; the foundation of an Energy company</vt:lpstr>
      <vt:lpstr>Development phases of Digital Twin</vt:lpstr>
      <vt:lpstr>Benefits of Digital Twin</vt:lpstr>
      <vt:lpstr>Utilize the created Digital Twin in different hydraulic calculations</vt:lpstr>
      <vt:lpstr>Utilize the created Digital Twin in Network Design</vt:lpstr>
      <vt:lpstr>Utilize the created Digital Twin in Boiler Plant Design</vt:lpstr>
      <vt:lpstr>Integrate data from different sources to supervise a heating utility</vt:lpstr>
      <vt:lpstr>Create an Ecosystem based on Digital twin</vt:lpstr>
      <vt:lpstr>An example how to improve operation of DH-companies  Digital Twin and three control points application. Patent accepted</vt:lpstr>
      <vt:lpstr>Results of Planoras Service based on the three control points</vt:lpstr>
      <vt:lpstr>Why to utilize Digital Twin and main four steps</vt:lpstr>
      <vt:lpstr>Contact us 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Energy System with Digital Twin Technology</dc:title>
  <dc:creator>Esa</dc:creator>
  <cp:lastModifiedBy>Yuli</cp:lastModifiedBy>
  <cp:revision>7</cp:revision>
  <dcterms:created xsi:type="dcterms:W3CDTF">2021-01-25T06:30:00Z</dcterms:created>
  <dcterms:modified xsi:type="dcterms:W3CDTF">2021-01-25T12:57:25Z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2020-12-30T00:00:00Z</vt:filetime>
  </property>
  <property fmtid="{D5CDD505-2E9C-101B-9397-08002B2CF9AE}" pid="3" name="LastSaved">
    <vt:filetime>2021-01-25T00:00:00Z</vt:filetime>
  </property>
  <property fmtid="{D5CDD505-2E9C-101B-9397-08002B2CF9AE}" pid="4" name="KSOProductBuildVer">
    <vt:lpwstr>2052-11.1.0.10314</vt:lpwstr>
  </property>
</Properties>
</file>